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73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6" r:id="rId19"/>
    <p:sldId id="277" r:id="rId20"/>
    <p:sldId id="278" r:id="rId21"/>
    <p:sldId id="280" r:id="rId22"/>
    <p:sldId id="28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166C-C118-4BD6-B0C8-5DC07C8965FF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F94E-7756-4E69-84AC-2333EAA540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166C-C118-4BD6-B0C8-5DC07C8965FF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F94E-7756-4E69-84AC-2333EAA540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166C-C118-4BD6-B0C8-5DC07C8965FF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F94E-7756-4E69-84AC-2333EAA540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166C-C118-4BD6-B0C8-5DC07C8965FF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F94E-7756-4E69-84AC-2333EAA540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166C-C118-4BD6-B0C8-5DC07C8965FF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F94E-7756-4E69-84AC-2333EAA540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166C-C118-4BD6-B0C8-5DC07C8965FF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F94E-7756-4E69-84AC-2333EAA540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166C-C118-4BD6-B0C8-5DC07C8965FF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F94E-7756-4E69-84AC-2333EAA540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166C-C118-4BD6-B0C8-5DC07C8965FF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F94E-7756-4E69-84AC-2333EAA540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166C-C118-4BD6-B0C8-5DC07C8965FF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F94E-7756-4E69-84AC-2333EAA540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166C-C118-4BD6-B0C8-5DC07C8965FF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F94E-7756-4E69-84AC-2333EAA540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166C-C118-4BD6-B0C8-5DC07C8965FF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F94E-7756-4E69-84AC-2333EAA540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1166C-C118-4BD6-B0C8-5DC07C8965FF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5F94E-7756-4E69-84AC-2333EAA540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1.bp.blogspot.com/-XIs0oXrLb8o/WqaQDtiMyHI/AAAAAAAAKRA/83kAdz3mJ_oJ8cIbDhy58Y_XEzFYEeOHwCLcBGAs/s1600/phieu+kham+suc+khoe+trang+1.p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1.bp.blogspot.com/-z_-2prEBBJQ/WqaQIlzkOhI/AAAAAAAAKRE/_d9hUpk2nVI5CDBMVlTBlWWVLXLNQOBswCLcBGAs/s1600/phieu+kham+suc+khoe+trang+2.png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2590799"/>
          </a:xfrm>
        </p:spPr>
        <p:txBody>
          <a:bodyPr>
            <a:normAutofit/>
          </a:bodyPr>
          <a:lstStyle/>
          <a:p>
            <a:r>
              <a:rPr lang="en-US" sz="3100" b="1" dirty="0" err="1"/>
              <a:t>Hướng</a:t>
            </a:r>
            <a:r>
              <a:rPr lang="en-US" sz="3100" b="1" dirty="0"/>
              <a:t> </a:t>
            </a:r>
            <a:r>
              <a:rPr lang="en-US" sz="3100" b="1" dirty="0" err="1"/>
              <a:t>dẫn</a:t>
            </a:r>
            <a:r>
              <a:rPr lang="en-US" sz="3100" b="1" dirty="0"/>
              <a:t> </a:t>
            </a:r>
            <a:r>
              <a:rPr lang="en-US" sz="3100" b="1" dirty="0" err="1"/>
              <a:t>tiêu</a:t>
            </a:r>
            <a:r>
              <a:rPr lang="en-US" sz="3100" b="1" dirty="0"/>
              <a:t> </a:t>
            </a:r>
            <a:r>
              <a:rPr lang="en-US" sz="3100" b="1" dirty="0" err="1"/>
              <a:t>chuẩn</a:t>
            </a:r>
            <a:r>
              <a:rPr lang="en-US" sz="3100" b="1" dirty="0"/>
              <a:t> </a:t>
            </a:r>
            <a:r>
              <a:rPr lang="en-US" sz="3100" b="1" dirty="0" err="1"/>
              <a:t>phân</a:t>
            </a:r>
            <a:r>
              <a:rPr lang="en-US" sz="3100" b="1" dirty="0"/>
              <a:t> </a:t>
            </a:r>
            <a:r>
              <a:rPr lang="en-US" sz="3100" b="1" dirty="0" err="1"/>
              <a:t>loại</a:t>
            </a:r>
            <a:r>
              <a:rPr lang="en-US" sz="3100" b="1" dirty="0"/>
              <a:t> </a:t>
            </a:r>
            <a:r>
              <a:rPr lang="en-US" sz="3100" b="1" dirty="0" err="1"/>
              <a:t>sức</a:t>
            </a:r>
            <a:r>
              <a:rPr lang="en-US" sz="3100" b="1" dirty="0"/>
              <a:t> </a:t>
            </a:r>
            <a:r>
              <a:rPr lang="en-US" sz="3100" b="1" dirty="0" err="1"/>
              <a:t>khỏe</a:t>
            </a:r>
            <a:r>
              <a:rPr lang="en-US" sz="3100" b="1" dirty="0"/>
              <a:t> 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3100" b="1" dirty="0" err="1"/>
              <a:t>Nghĩa</a:t>
            </a:r>
            <a:r>
              <a:rPr lang="en-US" sz="3100" b="1" dirty="0"/>
              <a:t> </a:t>
            </a:r>
            <a:r>
              <a:rPr lang="en-US" sz="3100" b="1" dirty="0" err="1"/>
              <a:t>vụ</a:t>
            </a:r>
            <a:r>
              <a:rPr lang="en-US" sz="3100" b="1" dirty="0"/>
              <a:t> </a:t>
            </a:r>
            <a:r>
              <a:rPr lang="en-US" sz="3100" b="1" dirty="0" err="1"/>
              <a:t>quân</a:t>
            </a:r>
            <a:r>
              <a:rPr lang="en-US" sz="3100" b="1" dirty="0"/>
              <a:t> </a:t>
            </a:r>
            <a:r>
              <a:rPr lang="en-US" sz="3100" b="1" dirty="0" err="1"/>
              <a:t>sự</a:t>
            </a:r>
            <a:r>
              <a:rPr lang="en-US" sz="3100" b="1" dirty="0"/>
              <a:t> </a:t>
            </a:r>
            <a:r>
              <a:rPr lang="en-US" sz="3100" b="1" dirty="0" smtClean="0"/>
              <a:t>2018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200" dirty="0" smtClean="0"/>
              <a:t>(</a:t>
            </a:r>
            <a:r>
              <a:rPr lang="de-DE" sz="2200" i="1" dirty="0" smtClean="0"/>
              <a:t>Thông </a:t>
            </a:r>
            <a:r>
              <a:rPr lang="de-DE" sz="2200" i="1" dirty="0"/>
              <a:t>tư liên tịch số 16/2016/TTLT-BYT-BQP ngày 30 tháng 6 năm 2016 của Bộ trưởng Bộ Y tế -Bộ trưởng Bộ Quốc phòng Quy định việc Khám sức khỏe thực hiện nghĩa vụ quân sự)</a:t>
            </a:r>
            <a:r>
              <a:rPr lang="en-US" sz="2200" dirty="0"/>
              <a:t/>
            </a:r>
            <a:br>
              <a:rPr lang="en-US" sz="2200" dirty="0"/>
            </a:br>
            <a:endParaRPr lang="en-U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895600"/>
            <a:ext cx="8001000" cy="35052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rgbClr val="C00000"/>
                </a:solidFill>
              </a:rPr>
              <a:t>A. </a:t>
            </a:r>
            <a:r>
              <a:rPr lang="en-US" sz="2800" b="1" dirty="0" err="1">
                <a:solidFill>
                  <a:srgbClr val="C00000"/>
                </a:solidFill>
              </a:rPr>
              <a:t>Căn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cứ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phân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loại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sức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khỏe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thực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hiện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nghĩa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vụ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quân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sự</a:t>
            </a:r>
            <a:r>
              <a:rPr lang="en-US" sz="2800" b="1" dirty="0">
                <a:solidFill>
                  <a:srgbClr val="C00000"/>
                </a:solidFill>
              </a:rPr>
              <a:t>: </a:t>
            </a:r>
            <a:r>
              <a:rPr lang="en-US" sz="2800" b="1" dirty="0" err="1" smtClean="0">
                <a:solidFill>
                  <a:schemeClr val="tx1"/>
                </a:solidFill>
              </a:rPr>
              <a:t>v</a:t>
            </a:r>
            <a:r>
              <a:rPr lang="en-US" sz="2800" dirty="0" err="1" smtClean="0">
                <a:solidFill>
                  <a:schemeClr val="tx1"/>
                </a:solidFill>
              </a:rPr>
              <a:t>iệc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phân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loại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sức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khỏe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phải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căn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cứ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vào</a:t>
            </a:r>
            <a:r>
              <a:rPr lang="en-US" sz="2800" dirty="0">
                <a:solidFill>
                  <a:schemeClr val="tx1"/>
                </a:solidFill>
              </a:rPr>
              <a:t> 3 </a:t>
            </a:r>
            <a:r>
              <a:rPr lang="en-US" sz="2800" dirty="0" err="1" smtClean="0">
                <a:solidFill>
                  <a:schemeClr val="tx1"/>
                </a:solidFill>
              </a:rPr>
              <a:t>nội</a:t>
            </a:r>
            <a:r>
              <a:rPr lang="en-US" sz="2800" dirty="0" smtClean="0">
                <a:solidFill>
                  <a:schemeClr val="tx1"/>
                </a:solidFill>
              </a:rPr>
              <a:t> dung </a:t>
            </a:r>
            <a:r>
              <a:rPr lang="en-US" sz="2800" dirty="0" err="1">
                <a:solidFill>
                  <a:schemeClr val="tx1"/>
                </a:solidFill>
              </a:rPr>
              <a:t>tiêu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chuẩn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sức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khỏe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gồm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0" algn="just"/>
            <a:r>
              <a:rPr lang="en-US" sz="2800" dirty="0" smtClean="0">
                <a:solidFill>
                  <a:schemeClr val="tx1"/>
                </a:solidFill>
              </a:rPr>
              <a:t>- </a:t>
            </a:r>
            <a:r>
              <a:rPr lang="en-US" sz="2800" dirty="0" err="1" smtClean="0">
                <a:solidFill>
                  <a:schemeClr val="tx1"/>
                </a:solidFill>
              </a:rPr>
              <a:t>Phân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loại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sức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khỏe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theo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thể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lực</a:t>
            </a:r>
            <a:endParaRPr lang="en-US" sz="2800" dirty="0">
              <a:solidFill>
                <a:schemeClr val="tx1"/>
              </a:solidFill>
            </a:endParaRPr>
          </a:p>
          <a:p>
            <a:pPr lvl="0" algn="just"/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- </a:t>
            </a:r>
            <a:r>
              <a:rPr lang="en-US" sz="2800" dirty="0" err="1" smtClean="0">
                <a:solidFill>
                  <a:schemeClr val="tx1"/>
                </a:solidFill>
              </a:rPr>
              <a:t>Phân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loại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sức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khỏe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theo</a:t>
            </a:r>
            <a:r>
              <a:rPr lang="en-US" sz="2800" dirty="0">
                <a:solidFill>
                  <a:schemeClr val="tx1"/>
                </a:solidFill>
              </a:rPr>
              <a:t>  </a:t>
            </a:r>
            <a:r>
              <a:rPr lang="en-US" sz="2800" dirty="0" err="1">
                <a:solidFill>
                  <a:schemeClr val="tx1"/>
                </a:solidFill>
              </a:rPr>
              <a:t>bệnh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tật</a:t>
            </a:r>
            <a:endParaRPr lang="en-US" sz="2800" dirty="0">
              <a:solidFill>
                <a:schemeClr val="tx1"/>
              </a:solidFill>
            </a:endParaRPr>
          </a:p>
          <a:p>
            <a:pPr lvl="0" algn="just"/>
            <a:r>
              <a:rPr lang="en-US" sz="2800" dirty="0" smtClean="0">
                <a:solidFill>
                  <a:schemeClr val="tx1"/>
                </a:solidFill>
              </a:rPr>
              <a:t>- </a:t>
            </a:r>
            <a:r>
              <a:rPr lang="en-US" sz="2800" dirty="0" err="1" smtClean="0">
                <a:solidFill>
                  <a:schemeClr val="tx1"/>
                </a:solidFill>
              </a:rPr>
              <a:t>Căn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cứ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vào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mục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các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bệnh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miễn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đăng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ký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nghĩa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vụ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quân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sự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81000" y="381000"/>
            <a:ext cx="83820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Không n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chuyện khi đang đo huyết 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Lần đo đầu tiên, cần đo huyết 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 ở cả hai c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tay, tay n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 c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con số huyết 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 cao hơn sẽ d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ù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 để theo dõi huyết 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 về sau.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8. 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Nên đo huyết 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 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nhất hai lần, mỗi lần c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nhau 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nhất 1 - 2 ph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Nếu số đo huyết 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 giữa 2 lần đo chênh nhau trên 10 mmHg, cần đo lại v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ph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sau khi đã nghỉ trên 5 ph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t. Gi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trị huyết 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 ghi nhận l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trung b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của hai lần đo cuối c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ù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9. Trường hợp nghi ngờ, c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thể theo dõi huyết 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 bằng m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 đo tự động tại nh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hoặc bằng m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 đo huyết 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 tự động 24 giờ (Holter huyết 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p).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10. Ghi lại số đo theo đơn vị mmHg dưới dạng HA tâm thu/huyết 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 tâm trương (v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dụ 126/82mmHg), không l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tròn số qu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 đơn vị v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thông b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 kết quả cho người được đo.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Thống nhất c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phân loại: 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Nếu huyết 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 tâm thu v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huyết 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 tâm trương không c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ù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 một mức phân loại, th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chọn mức cao hơn để kết luận phân loại (v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dụ: HA tâm thu loại 2, HA tâm trương loại 1, kết luận l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loại 2 về huyết 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p).</a:t>
            </a: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04800" y="381000"/>
            <a:ext cx="8534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Bệnh tăng huyết </a:t>
            </a: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p: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Phân độ theo hướng dẫn của Bộ Y tế (Quyết định số 3192/QĐ-BYT ng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 31/8/2010):</a:t>
            </a: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1" y="1295398"/>
          <a:ext cx="8153400" cy="4648203"/>
        </p:xfrm>
        <a:graphic>
          <a:graphicData uri="http://schemas.openxmlformats.org/drawingml/2006/table">
            <a:tbl>
              <a:tblPr/>
              <a:tblGrid>
                <a:gridCol w="2743199"/>
                <a:gridCol w="1736691"/>
                <a:gridCol w="1353444"/>
                <a:gridCol w="2320066"/>
              </a:tblGrid>
              <a:tr h="10009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latin typeface="Times New Roman"/>
                          <a:ea typeface="Calibri"/>
                          <a:cs typeface="Times New Roman"/>
                        </a:rPr>
                        <a:t>Phân độ huyết áp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latin typeface="Times New Roman"/>
                          <a:ea typeface="Calibri"/>
                          <a:cs typeface="Times New Roman"/>
                        </a:rPr>
                        <a:t>Huyết áp tâm thu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latin typeface="Times New Roman"/>
                          <a:ea typeface="Calibri"/>
                          <a:cs typeface="Times New Roman"/>
                        </a:rPr>
                        <a:t>(mmHg)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latin typeface="Times New Roman"/>
                          <a:ea typeface="Calibri"/>
                          <a:cs typeface="Times New Roman"/>
                        </a:rPr>
                        <a:t>Huyết áp tâm trương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latin typeface="Times New Roman"/>
                          <a:ea typeface="Calibri"/>
                          <a:cs typeface="Times New Roman"/>
                        </a:rPr>
                        <a:t>(mmHg)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9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Huyết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áp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tối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ưu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&lt; 120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và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&lt; 80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9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Huyết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áp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bình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thường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120 - 129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và/hoặc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80 - 84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9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/>
                          <a:ea typeface="Calibri"/>
                          <a:cs typeface="Times New Roman"/>
                        </a:rPr>
                        <a:t>Tiền tăng huyết áp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130 - 139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và/hoặc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85 - 89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9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/>
                          <a:ea typeface="Calibri"/>
                          <a:cs typeface="Times New Roman"/>
                        </a:rPr>
                        <a:t>Tăng huyết áp độ 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140 - 159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và/hoặc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90 - 99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9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/>
                          <a:ea typeface="Calibri"/>
                          <a:cs typeface="Times New Roman"/>
                        </a:rPr>
                        <a:t>Tăng huyết áp độ 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160 - 179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và/hoặc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100 - 109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9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latin typeface="Times New Roman"/>
                          <a:ea typeface="Calibri"/>
                          <a:cs typeface="Times New Roman"/>
                        </a:rPr>
                        <a:t>Tăng huyết áp độ 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≥ 180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và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hoặc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≥ 110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180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Tăng huyết áp tâm thu đơn độc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≥ 140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và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&lt; 90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304800" y="228600"/>
            <a:ext cx="8534400" cy="586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15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98: </a:t>
            </a:r>
            <a:r>
              <a:rPr kumimoji="0" lang="en-US" sz="15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Mạch</a:t>
            </a:r>
            <a:r>
              <a:rPr kumimoji="0" lang="en-US" sz="15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sz="15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</a:t>
            </a:r>
            <a:r>
              <a:rPr kumimoji="0" lang="en-US" sz="15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15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en-US" sz="15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mạch</a:t>
            </a:r>
            <a:r>
              <a:rPr kumimoji="0" lang="en-US" sz="15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Chủ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yếu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bắt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mạch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quay,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phải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bắt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bên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đồng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thời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thấy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mạch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sinh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đôi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mạch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sinh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ngoại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tâm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thu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phải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nghe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đếm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ngoại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tâm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thu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Nếu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hiện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ngoại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tâm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thu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thực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hiện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nghiệm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vận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động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chỉ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dụng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cho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người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không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mắc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bệnh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):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cho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vận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động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tại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chỗ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đứng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lên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ngồi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xuống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nhanh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20 - 30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lần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hoặc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chạy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cao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chân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tại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chỗ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Nếu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ngoại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tâm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thu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giảm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hoặc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mất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ghi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nhận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ngoại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tâm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thu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cơ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năng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nếu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ngoại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tâm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thu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không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giảm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hoặc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tăng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lên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cần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đưa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đến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chuyên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khoa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tại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bệnh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viện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điện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Nếu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bắt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mạch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thấy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loạn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nhịp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phải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nghe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đếm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nhịp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Mạch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thường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xuyên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nghỉ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≥ 90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lần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cần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chuyên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khoa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mạch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nội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tại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bệnh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viện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sz="15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en-US" sz="15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15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</a:t>
            </a:r>
            <a:r>
              <a:rPr kumimoji="0" lang="en-US" sz="15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en-US" sz="15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15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en-US" sz="15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nghiệm</a:t>
            </a:r>
            <a:r>
              <a:rPr kumimoji="0" lang="en-US" sz="15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</a:t>
            </a:r>
            <a:r>
              <a:rPr kumimoji="0" lang="en-US" sz="15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15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</a:t>
            </a:r>
            <a:r>
              <a:rPr kumimoji="0" lang="en-US" sz="15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Lian</a:t>
            </a:r>
            <a:r>
              <a:rPr kumimoji="0" lang="en-US" sz="15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kumimoji="0" lang="en-US" sz="1500" b="0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Người</a:t>
            </a:r>
            <a:r>
              <a: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được</a:t>
            </a:r>
            <a:r>
              <a: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thử</a:t>
            </a:r>
            <a:r>
              <a: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ở </a:t>
            </a:r>
            <a:r>
              <a:rPr kumimoji="0" lang="en-US" sz="1500" b="0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tư</a:t>
            </a:r>
            <a:r>
              <a: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thế</a:t>
            </a:r>
            <a:r>
              <a: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đứng</a:t>
            </a:r>
            <a:r>
              <a: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lấy</a:t>
            </a:r>
            <a:r>
              <a: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mạch</a:t>
            </a:r>
            <a:r>
              <a: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trước</a:t>
            </a:r>
            <a:r>
              <a: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khi</a:t>
            </a:r>
            <a:r>
              <a: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chạy</a:t>
            </a:r>
            <a:r>
              <a: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5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Chạy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tại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chỗ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với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tốc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độ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10-12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bước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giây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chạy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chạy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cẳng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chân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gấp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thẳng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với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ù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Sau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chạy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lấy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mạch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15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giây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đầu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từng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1, 2, 3, 4, 5.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người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được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thử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phải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đứng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không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cử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động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không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sz="15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Kết</a:t>
            </a:r>
            <a:r>
              <a:rPr kumimoji="0" lang="en-US" sz="15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quả</a:t>
            </a:r>
            <a:r>
              <a:rPr kumimoji="0" lang="en-US" sz="15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Nếu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đầu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thứ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nhất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mạch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đã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lên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tới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140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lần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/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hoặc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cao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hơn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xấu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không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xếp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từ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loại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1 - 3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được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Nếu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đầu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thứ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2 - 3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trở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lại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như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cũ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hoặc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gần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như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cũ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như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thường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Nếu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đầu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thứ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4 - 5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mạch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mới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trở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lại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như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cũ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xấu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không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xếp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từ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loại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đến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loại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được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phải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xếp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từ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loại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trở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Nếu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tận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đầu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thứ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mạch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mới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trở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lại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­­­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ư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cũ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xấu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xếp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loại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4.</a:t>
            </a: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Mạch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thường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xuyên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nghỉ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&lt; 50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lần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cần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­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ược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nghiệm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Atropin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Tiêm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tĩnh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mạch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Atropin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1/4 mg x 04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ống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nếu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­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ượng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1/2mg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ù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02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ống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Trước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ghi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điện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đạo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DII,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sau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tiếp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tục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ghi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từng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đoạn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DII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ngay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sau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tiêm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sau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1-3-5-7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Nếu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nhịp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đạt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≥ 90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lần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mạch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chậm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do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­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ường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giao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cảm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Nếu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nhịp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&lt; 90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lần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mạch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chậm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thể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do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bệnh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lý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xoang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cần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đưa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đến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chuyên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khoa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tim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mạch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tại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bệnh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viện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304800" y="381000"/>
            <a:ext cx="8534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101: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Bệnh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tim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nghe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cần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thứ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nhất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(T1)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thứ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(T2) ở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vị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mỏm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liên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­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ườn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II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III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cạnh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ức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mũi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ức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hiện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thổi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tâm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cần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cường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độ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thời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âm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sắc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phân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biệt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thổi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tâm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cơ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năng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hay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thực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thổi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tâm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cơ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năng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thường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nhỏ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ngắn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không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mất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vận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động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hoặc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thay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đổi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thứ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nhất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thứ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phân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đôi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xảy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ở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người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trẻ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tuổi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(hay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động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không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mắc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bệnh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mạch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sinh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lý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04800" y="228600"/>
            <a:ext cx="8610600" cy="6294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3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Kh</a:t>
            </a:r>
            <a:r>
              <a:rPr kumimoji="0" lang="pt-BR" sz="13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pt-BR" sz="13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da liễu: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 157: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t-BR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Nấm da: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Thể điển h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nh: Nền da hơi đỏ, c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viền bờ rõ, nền không cộm, chưa bị biến chứng ch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h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(đỏ nhiều, ngứa nhiều v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cộm d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y) hoặc nhiễm khuẩn (sưng tấy, c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mủ, xuất tiết).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 160: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t-BR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Nấm m</a:t>
            </a:r>
            <a:r>
              <a:rPr kumimoji="0" lang="pt-BR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pt-BR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ng: 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 bị s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ù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m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 v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 đục, lỗ chỗ, mủn m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ng, tổn thương đi từ bờ tự do v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 trong.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 167: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a) Bệnh Duhring Brocq: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Từng đợt nổi mụn nước căng th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cụm, c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triệu chứng ngứa b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 trước khi tổn thương, không c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tổn thương niêm mạc, sức khỏe to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thân ổn định.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Bệnh Pemphigus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Nổi những bọng nước nhẽo, dễ vỡ</a:t>
            </a:r>
            <a:r>
              <a:rPr kumimoji="0" lang="pt-BR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khi vỡ để lại trợt rộng đau r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t, k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tổn thương niêm mạc, to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thân suy sụp dần, tiên lư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­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 d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dặt.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 168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pt-BR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Bệnh Lupus ban đỏ: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Thể khu tr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Thường nổi ở mặt th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đ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đỏ, ranh giới rõ, c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vảy sừng gắn chặt, xen kẽ sẹo, teo da (h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c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bướm).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Thể hệ thống: Tiến triển nặng dần, k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theo tổn thương nội tạng, tiên lượng d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dặt.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 169: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t-BR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Bệnh vảy nến: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Biểu hiện bằng c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 đ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đỏ, cộm, c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vảy trắng nh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­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ư x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cừ, dễ bong, c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khi th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chấm, giọt, đồng tiền hoặc th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mảng mạn t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nh. Đối với thể đỏ da bong vảy to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thân, viêm đa khớp vảy nến mụn mủ c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thể dẫn tới t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phế, tử vong.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 171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pt-BR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Tật bẩm sinh của da: 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Gồm những loại như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­­­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Bớt sắc tố (vết đen, m</a:t>
            </a:r>
            <a:r>
              <a:rPr kumimoji="0" lang="de-DE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 nâu, xanh lơ).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Bớt sắc tố c</a:t>
            </a:r>
            <a:r>
              <a:rPr kumimoji="0" lang="de-DE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lông.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U giãn mạch.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U xơ thần kinh.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 173: Giang mai: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Chia c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 giai đoạn: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Giang mai I: Chỉ c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vết trợt nông tròn hoặc bầu dục, ranh giới rõ, nền cộm cứng nh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­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ư đệm b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k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theo hạch bẹn, không viêm, x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nghiệm trực tiếp t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T.P (Tr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pon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 pallidum) d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­­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ương t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(+)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Giang mai II: Biểu hiện th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đ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 ban, sẩn hột, sần s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ù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mảng niêm mạc viêm, hạch rải r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c. X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nghiệm huyết thanh, phản ứng TPHA dương t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nh. X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nghiệm trực tiếp T.P d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ư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ơng t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mạnh.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Giang mai III: Biểu hiện bằng gôm, củ, mảng, bạch sản c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khi k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theo tổn thương phủ tạng hoặc thần kinh.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Giang mai bẩm sinh muộn, viêm gi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 mạc khô, tr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đỏ, mũi tẹt, răng Hutchinson hoặc c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tổn thương như trong giai đoạn III.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 175: D</a:t>
            </a:r>
            <a:r>
              <a:rPr kumimoji="0" lang="it-IT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it-IT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 sừng lòng b</a:t>
            </a:r>
            <a:r>
              <a:rPr kumimoji="0" lang="it-IT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it-IT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chân cơ địa: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 đ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to nhỏ ở v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ù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 t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đ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của cả 2 gan b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chân. Tổn thương ph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triển nhiều gây cộm, đau khi đi lại. Điều trị rất kh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khăn (không khỏi). Bệnh c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yếu tố gia đ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it-IT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nh.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304800" y="228600"/>
            <a:ext cx="861060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8. Kh</a:t>
            </a: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ngoại khoa: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 84: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it-IT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Trĩ: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C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kh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m: Kh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từng người một ở nơi đủ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s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ng, người được kh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chổng mông, tự banh rộng hậu môn v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rặn mạnh.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Phân loại: Lấy đường lược của hậu môn l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chuẩn (cơ thắt hậu môn):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Nếu b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trĩ ở trong cơ thắt l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trĩ nội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Nếu b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trĩ ở ngo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cơ thắt l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trĩ ngoại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Nếu b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trĩ ở đường lược l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trĩ hỗn hợp.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Triệu chứng: ỉa ra m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 tươi (c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thể rỏ từng giọt sau khi đại tiện ch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ù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mới thấy m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 tươi):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Trĩ lòi ra ngo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tự co được hay không tự co được (phải đẩy lên).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B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trĩ lo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rớm m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Đã c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tắc tĩnh mạch trĩ.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C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ghi vị tr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trĩ: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de-DE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de-DE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dụ: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Trĩ nội 5 giờ 0,8 cm; trĩ ngoại 7 giờ 0,5 cm (ph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xương c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ù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 l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 giờ, đối diện l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12 giờ).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 150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de-DE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Giãn tĩnh mạch thừng tinh (Varicocel): 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Đứng về phương diện giải phẫu, giãn tĩnh mạch thừng tinh thường ở về bên tr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i. Nếu sờ thấy to hơn bên phải ch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th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chưa gọi l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bệnh lý.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- Nhẹ: Sờ thấy tĩnh mạch to, thẳng, chưa quấn v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 nhau th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b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i.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Nặng: Sờ thấy tĩnh mạch to, quấn v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 nhau th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b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như b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giun v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thường l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sa b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u. Khi kh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không cần cho chạy m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kh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l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 b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thường.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 103: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de-DE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de-DE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chân bẹt: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thường b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chân in trên nền gạch, dấu chân bị khuyết ở v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ù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 vòm b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chân. B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chân bẹt dấu in không thấy khuyết 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ở v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ù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 vòm. </a:t>
            </a:r>
            <a:endParaRPr kumimoji="0" lang="de-D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457200" y="533400"/>
            <a:ext cx="8382000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9. Kh</a:t>
            </a:r>
            <a:r>
              <a:rPr kumimoji="0" lang="de-DE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sản phụ khoa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Phòng kh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phải k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đ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o, nghiêm t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Khi kh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phụ khoa cố gắng bố tr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bộ chuyên môn l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nữ. Đối với nữ thanh niên, m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 trinh chưa r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th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chỉ kh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nắn bụng, không kh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mỏ vịt, không thăm âm đạo, chỉ kh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qua hậu môn những trường hợp cần thiết. Đối với người m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 trinh đã r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cũ, khi c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nghi ngờ bệnh phụ khoa th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kh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bằng dụng cụ qua âm đạo để x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 định chẩn đo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Nếu không c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bộ chuyên khoa phụ sản th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chỉ định b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 sĩ ngoại khoa thay thế, nhưng phải c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nhân viên nữ tham dự. Không sử dụng y sĩ để kh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m, phân loại bệnh tật.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Kết quả kh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sản phụ khoa được ghi v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 phần kh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ngoại khoa, da liễu.</a:t>
            </a:r>
          </a:p>
          <a:p>
            <a:r>
              <a:rPr lang="en-US" sz="2400" b="1" dirty="0" err="1">
                <a:solidFill>
                  <a:srgbClr val="FF0000"/>
                </a:solidFill>
              </a:rPr>
              <a:t>Một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số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lưu</a:t>
            </a:r>
            <a:r>
              <a:rPr lang="en-US" sz="2400" b="1" dirty="0">
                <a:solidFill>
                  <a:srgbClr val="FF0000"/>
                </a:solidFill>
              </a:rPr>
              <a:t> ý:</a:t>
            </a:r>
            <a:endParaRPr lang="en-US" sz="2400" dirty="0">
              <a:solidFill>
                <a:srgbClr val="FF0000"/>
              </a:solidFill>
            </a:endParaRPr>
          </a:p>
          <a:p>
            <a:pPr algn="just"/>
            <a:r>
              <a:rPr lang="en-US" sz="2000" dirty="0"/>
              <a:t>-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bảng</a:t>
            </a:r>
            <a:r>
              <a:rPr lang="en-US" sz="2000" dirty="0"/>
              <a:t> </a:t>
            </a:r>
            <a:r>
              <a:rPr lang="en-US" sz="2000" dirty="0" err="1"/>
              <a:t>số</a:t>
            </a:r>
            <a:r>
              <a:rPr lang="en-US" sz="2000" dirty="0"/>
              <a:t> 2 </a:t>
            </a:r>
            <a:r>
              <a:rPr lang="en-US" sz="2000" dirty="0" err="1"/>
              <a:t>sẽ</a:t>
            </a:r>
            <a:r>
              <a:rPr lang="en-US" sz="2000" dirty="0"/>
              <a:t> </a:t>
            </a:r>
            <a:r>
              <a:rPr lang="en-US" sz="2000" dirty="0" err="1"/>
              <a:t>phân</a:t>
            </a:r>
            <a:r>
              <a:rPr lang="en-US" sz="2000" dirty="0"/>
              <a:t> </a:t>
            </a:r>
            <a:r>
              <a:rPr lang="en-US" sz="2000" dirty="0" err="1"/>
              <a:t>loại</a:t>
            </a:r>
            <a:r>
              <a:rPr lang="en-US" sz="2000" dirty="0"/>
              <a:t> </a:t>
            </a:r>
            <a:r>
              <a:rPr lang="en-US" sz="2000" dirty="0" err="1"/>
              <a:t>sức</a:t>
            </a:r>
            <a:r>
              <a:rPr lang="en-US" sz="2000" dirty="0"/>
              <a:t> </a:t>
            </a:r>
            <a:r>
              <a:rPr lang="en-US" sz="2000" dirty="0" err="1"/>
              <a:t>khỏe</a:t>
            </a:r>
            <a:r>
              <a:rPr lang="en-US" sz="2000" dirty="0"/>
              <a:t> </a:t>
            </a:r>
            <a:r>
              <a:rPr lang="en-US" sz="2000" dirty="0" err="1"/>
              <a:t>theo</a:t>
            </a:r>
            <a:r>
              <a:rPr lang="en-US" sz="2000" dirty="0"/>
              <a:t> 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loại</a:t>
            </a:r>
            <a:r>
              <a:rPr lang="en-US" sz="2000" dirty="0"/>
              <a:t> </a:t>
            </a:r>
            <a:r>
              <a:rPr lang="en-US" sz="2000" dirty="0" err="1"/>
              <a:t>bệnh</a:t>
            </a:r>
            <a:r>
              <a:rPr lang="en-US" sz="2000" dirty="0"/>
              <a:t> </a:t>
            </a:r>
            <a:r>
              <a:rPr lang="en-US" sz="2000" dirty="0" err="1"/>
              <a:t>và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cột</a:t>
            </a:r>
            <a:r>
              <a:rPr lang="en-US" sz="2000" dirty="0"/>
              <a:t> </a:t>
            </a:r>
            <a:r>
              <a:rPr lang="en-US" sz="2000" dirty="0" err="1"/>
              <a:t>chấm</a:t>
            </a:r>
            <a:r>
              <a:rPr lang="en-US" sz="2000" dirty="0"/>
              <a:t> </a:t>
            </a:r>
            <a:r>
              <a:rPr lang="en-US" sz="2000" dirty="0" err="1"/>
              <a:t>điểm</a:t>
            </a:r>
            <a:r>
              <a:rPr lang="en-US" sz="2000" dirty="0"/>
              <a:t> </a:t>
            </a:r>
            <a:r>
              <a:rPr lang="en-US" sz="2000" dirty="0" err="1"/>
              <a:t>tương</a:t>
            </a:r>
            <a:r>
              <a:rPr lang="en-US" sz="2000" dirty="0"/>
              <a:t> </a:t>
            </a:r>
            <a:r>
              <a:rPr lang="en-US" sz="2000" dirty="0" err="1"/>
              <a:t>ứng</a:t>
            </a:r>
            <a:r>
              <a:rPr lang="en-US" sz="2000" dirty="0"/>
              <a:t>, </a:t>
            </a:r>
            <a:r>
              <a:rPr lang="en-US" sz="2000" dirty="0" err="1"/>
              <a:t>cụ</a:t>
            </a:r>
            <a:r>
              <a:rPr lang="en-US" sz="2000" dirty="0"/>
              <a:t> </a:t>
            </a:r>
            <a:r>
              <a:rPr lang="en-US" sz="2000" dirty="0" err="1"/>
              <a:t>thể</a:t>
            </a:r>
            <a:r>
              <a:rPr lang="en-US" sz="2000" dirty="0"/>
              <a:t> </a:t>
            </a:r>
            <a:r>
              <a:rPr lang="en-US" sz="2000" dirty="0" err="1"/>
              <a:t>gồm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bệnh</a:t>
            </a:r>
            <a:r>
              <a:rPr lang="en-US" sz="2000" dirty="0"/>
              <a:t> </a:t>
            </a:r>
            <a:r>
              <a:rPr lang="en-US" sz="2000" dirty="0" err="1"/>
              <a:t>sau</a:t>
            </a:r>
            <a:r>
              <a:rPr lang="en-US" sz="2000" dirty="0"/>
              <a:t>: </a:t>
            </a:r>
            <a:r>
              <a:rPr lang="en-US" sz="2000" dirty="0" err="1"/>
              <a:t>Mắt</a:t>
            </a:r>
            <a:r>
              <a:rPr lang="en-US" sz="2000" dirty="0"/>
              <a:t>; </a:t>
            </a:r>
            <a:r>
              <a:rPr lang="en-US" sz="2000" dirty="0" err="1"/>
              <a:t>Răng</a:t>
            </a:r>
            <a:r>
              <a:rPr lang="en-US" sz="2000" dirty="0"/>
              <a:t>, </a:t>
            </a:r>
            <a:r>
              <a:rPr lang="en-US" sz="2000" dirty="0" err="1"/>
              <a:t>hàm</a:t>
            </a:r>
            <a:r>
              <a:rPr lang="en-US" sz="2000" dirty="0"/>
              <a:t>, </a:t>
            </a:r>
            <a:r>
              <a:rPr lang="en-US" sz="2000" dirty="0" err="1"/>
              <a:t>mặt</a:t>
            </a:r>
            <a:r>
              <a:rPr lang="en-US" sz="2000" dirty="0"/>
              <a:t>; Tai - </a:t>
            </a:r>
            <a:r>
              <a:rPr lang="en-US" sz="2000" dirty="0" err="1"/>
              <a:t>mũi</a:t>
            </a:r>
            <a:r>
              <a:rPr lang="en-US" sz="2000" dirty="0"/>
              <a:t> - </a:t>
            </a:r>
            <a:r>
              <a:rPr lang="en-US" sz="2000" dirty="0" err="1"/>
              <a:t>họng</a:t>
            </a:r>
            <a:r>
              <a:rPr lang="en-US" sz="2000" dirty="0"/>
              <a:t>; </a:t>
            </a:r>
            <a:r>
              <a:rPr lang="en-US" sz="2000" dirty="0" err="1"/>
              <a:t>Thần</a:t>
            </a:r>
            <a:r>
              <a:rPr lang="en-US" sz="2000" dirty="0"/>
              <a:t> </a:t>
            </a:r>
            <a:r>
              <a:rPr lang="en-US" sz="2000" dirty="0" err="1"/>
              <a:t>kinh</a:t>
            </a:r>
            <a:r>
              <a:rPr lang="en-US" sz="2000" dirty="0"/>
              <a:t>, </a:t>
            </a:r>
            <a:r>
              <a:rPr lang="en-US" sz="2000" dirty="0" err="1"/>
              <a:t>tâm</a:t>
            </a:r>
            <a:r>
              <a:rPr lang="en-US" sz="2000" dirty="0"/>
              <a:t> </a:t>
            </a:r>
            <a:r>
              <a:rPr lang="en-US" sz="2000" dirty="0" err="1"/>
              <a:t>thần</a:t>
            </a:r>
            <a:r>
              <a:rPr lang="en-US" sz="2000" dirty="0"/>
              <a:t>; </a:t>
            </a:r>
            <a:r>
              <a:rPr lang="en-US" sz="2000" dirty="0" err="1"/>
              <a:t>Tiêu</a:t>
            </a:r>
            <a:r>
              <a:rPr lang="en-US" sz="2000" dirty="0"/>
              <a:t> </a:t>
            </a:r>
            <a:r>
              <a:rPr lang="en-US" sz="2000" dirty="0" err="1"/>
              <a:t>hóa</a:t>
            </a:r>
            <a:r>
              <a:rPr lang="en-US" sz="2000" dirty="0"/>
              <a:t>; </a:t>
            </a:r>
            <a:r>
              <a:rPr lang="en-US" sz="2000" dirty="0" err="1"/>
              <a:t>Hô</a:t>
            </a:r>
            <a:r>
              <a:rPr lang="en-US" sz="2000" dirty="0"/>
              <a:t> </a:t>
            </a:r>
            <a:r>
              <a:rPr lang="en-US" sz="2000" dirty="0" err="1"/>
              <a:t>hấp</a:t>
            </a:r>
            <a:r>
              <a:rPr lang="en-US" sz="2000" dirty="0"/>
              <a:t>; Tim, </a:t>
            </a:r>
            <a:r>
              <a:rPr lang="en-US" sz="2000" dirty="0" err="1"/>
              <a:t>mạch</a:t>
            </a:r>
            <a:r>
              <a:rPr lang="en-US" sz="2000" dirty="0"/>
              <a:t>; </a:t>
            </a:r>
            <a:r>
              <a:rPr lang="en-US" sz="2000" dirty="0" err="1"/>
              <a:t>Cơ</a:t>
            </a:r>
            <a:r>
              <a:rPr lang="en-US" sz="2000" dirty="0"/>
              <a:t>, </a:t>
            </a:r>
            <a:r>
              <a:rPr lang="en-US" sz="2000" dirty="0" err="1"/>
              <a:t>xương</a:t>
            </a:r>
            <a:r>
              <a:rPr lang="en-US" sz="2000" dirty="0"/>
              <a:t>, </a:t>
            </a:r>
            <a:r>
              <a:rPr lang="en-US" sz="2000" dirty="0" err="1"/>
              <a:t>khớp</a:t>
            </a:r>
            <a:r>
              <a:rPr lang="en-US" sz="2000" dirty="0"/>
              <a:t>; </a:t>
            </a:r>
            <a:r>
              <a:rPr lang="en-US" sz="2000" dirty="0" err="1"/>
              <a:t>Thận</a:t>
            </a:r>
            <a:r>
              <a:rPr lang="en-US" sz="2000" dirty="0"/>
              <a:t>, </a:t>
            </a:r>
            <a:r>
              <a:rPr lang="en-US" sz="2000" dirty="0" err="1"/>
              <a:t>tiết</a:t>
            </a:r>
            <a:r>
              <a:rPr lang="en-US" sz="2000" dirty="0"/>
              <a:t> </a:t>
            </a:r>
            <a:r>
              <a:rPr lang="en-US" sz="2000" dirty="0" err="1"/>
              <a:t>niệu</a:t>
            </a:r>
            <a:r>
              <a:rPr lang="en-US" sz="2000" dirty="0"/>
              <a:t>, </a:t>
            </a:r>
            <a:r>
              <a:rPr lang="en-US" sz="2000" dirty="0" err="1"/>
              <a:t>sinh</a:t>
            </a:r>
            <a:r>
              <a:rPr lang="en-US" sz="2000" dirty="0"/>
              <a:t> </a:t>
            </a:r>
            <a:r>
              <a:rPr lang="en-US" sz="2000" dirty="0" err="1"/>
              <a:t>dục</a:t>
            </a:r>
            <a:r>
              <a:rPr lang="en-US" sz="2000" dirty="0"/>
              <a:t>; </a:t>
            </a:r>
            <a:r>
              <a:rPr lang="en-US" sz="2000" dirty="0" err="1"/>
              <a:t>Nội</a:t>
            </a:r>
            <a:r>
              <a:rPr lang="en-US" sz="2000" dirty="0"/>
              <a:t> </a:t>
            </a:r>
            <a:r>
              <a:rPr lang="en-US" sz="2000" dirty="0" err="1"/>
              <a:t>tiết</a:t>
            </a:r>
            <a:r>
              <a:rPr lang="en-US" sz="2000" dirty="0"/>
              <a:t>, </a:t>
            </a:r>
            <a:r>
              <a:rPr lang="en-US" sz="2000" dirty="0" err="1"/>
              <a:t>chuyển</a:t>
            </a:r>
            <a:r>
              <a:rPr lang="en-US" sz="2000" dirty="0"/>
              <a:t> </a:t>
            </a:r>
            <a:r>
              <a:rPr lang="en-US" sz="2000" dirty="0" err="1"/>
              <a:t>hóa</a:t>
            </a:r>
            <a:r>
              <a:rPr lang="en-US" sz="2000" dirty="0"/>
              <a:t>, </a:t>
            </a:r>
            <a:r>
              <a:rPr lang="en-US" sz="2000" dirty="0" err="1"/>
              <a:t>hạch</a:t>
            </a:r>
            <a:r>
              <a:rPr lang="en-US" sz="2000" dirty="0"/>
              <a:t>, </a:t>
            </a:r>
            <a:r>
              <a:rPr lang="en-US" sz="2000" dirty="0" err="1"/>
              <a:t>máu</a:t>
            </a:r>
            <a:r>
              <a:rPr lang="en-US" sz="2000" dirty="0"/>
              <a:t>; </a:t>
            </a:r>
            <a:r>
              <a:rPr lang="en-US" sz="2000" dirty="0" err="1"/>
              <a:t>Da</a:t>
            </a:r>
            <a:r>
              <a:rPr lang="en-US" sz="2000" dirty="0"/>
              <a:t> </a:t>
            </a:r>
            <a:r>
              <a:rPr lang="en-US" sz="2000" dirty="0" err="1"/>
              <a:t>liễu</a:t>
            </a:r>
            <a:r>
              <a:rPr lang="en-US" sz="2000" dirty="0"/>
              <a:t>; </a:t>
            </a:r>
            <a:r>
              <a:rPr lang="en-US" sz="2000" dirty="0" err="1"/>
              <a:t>Phụ</a:t>
            </a:r>
            <a:r>
              <a:rPr lang="en-US" sz="2000" dirty="0"/>
              <a:t> </a:t>
            </a:r>
            <a:r>
              <a:rPr lang="en-US" sz="2000" dirty="0" err="1"/>
              <a:t>khoa</a:t>
            </a:r>
            <a:r>
              <a:rPr lang="en-US" sz="2000" dirty="0"/>
              <a:t>.</a:t>
            </a:r>
          </a:p>
          <a:p>
            <a:pPr algn="just"/>
            <a:r>
              <a:rPr lang="en-US" sz="2000" dirty="0"/>
              <a:t>- </a:t>
            </a:r>
            <a:r>
              <a:rPr lang="en-US" sz="2000" dirty="0" err="1"/>
              <a:t>Những</a:t>
            </a:r>
            <a:r>
              <a:rPr lang="en-US" sz="2000" dirty="0"/>
              <a:t> </a:t>
            </a:r>
            <a:r>
              <a:rPr lang="en-US" sz="2000" dirty="0" err="1"/>
              <a:t>công</a:t>
            </a:r>
            <a:r>
              <a:rPr lang="en-US" sz="2000" dirty="0"/>
              <a:t> </a:t>
            </a:r>
            <a:r>
              <a:rPr lang="en-US" sz="2000" dirty="0" err="1"/>
              <a:t>dân</a:t>
            </a:r>
            <a:r>
              <a:rPr lang="en-US" sz="2000" dirty="0"/>
              <a:t> </a:t>
            </a:r>
            <a:r>
              <a:rPr lang="en-US" sz="2000" dirty="0" err="1"/>
              <a:t>mắt</a:t>
            </a:r>
            <a:r>
              <a:rPr lang="en-US" sz="2000" dirty="0"/>
              <a:t> </a:t>
            </a:r>
            <a:r>
              <a:rPr lang="en-US" sz="2000" dirty="0" err="1"/>
              <a:t>tật</a:t>
            </a:r>
            <a:r>
              <a:rPr lang="en-US" sz="2000" dirty="0"/>
              <a:t> </a:t>
            </a:r>
            <a:r>
              <a:rPr lang="en-US" sz="2000" dirty="0" err="1"/>
              <a:t>khúc</a:t>
            </a:r>
            <a:r>
              <a:rPr lang="en-US" sz="2000" dirty="0"/>
              <a:t> </a:t>
            </a:r>
            <a:r>
              <a:rPr lang="en-US" sz="2000" dirty="0" err="1"/>
              <a:t>xạ</a:t>
            </a:r>
            <a:r>
              <a:rPr lang="en-US" sz="2000" dirty="0"/>
              <a:t> </a:t>
            </a:r>
            <a:r>
              <a:rPr lang="en-US" sz="2000" dirty="0" err="1"/>
              <a:t>về</a:t>
            </a:r>
            <a:r>
              <a:rPr lang="en-US" sz="2000" dirty="0"/>
              <a:t> </a:t>
            </a:r>
            <a:r>
              <a:rPr lang="en-US" sz="2000" dirty="0" err="1"/>
              <a:t>mắt</a:t>
            </a:r>
            <a:r>
              <a:rPr lang="en-US" sz="2000" dirty="0"/>
              <a:t> (</a:t>
            </a:r>
            <a:r>
              <a:rPr lang="en-US" sz="2000" dirty="0" err="1"/>
              <a:t>cận</a:t>
            </a:r>
            <a:r>
              <a:rPr lang="en-US" sz="2000" dirty="0"/>
              <a:t> </a:t>
            </a:r>
            <a:r>
              <a:rPr lang="en-US" sz="2000" dirty="0" err="1"/>
              <a:t>thị</a:t>
            </a:r>
            <a:r>
              <a:rPr lang="en-US" sz="2000" dirty="0"/>
              <a:t>, </a:t>
            </a:r>
            <a:r>
              <a:rPr lang="en-US" sz="2000" dirty="0" err="1"/>
              <a:t>viễn</a:t>
            </a:r>
            <a:r>
              <a:rPr lang="en-US" sz="2000" dirty="0"/>
              <a:t> </a:t>
            </a:r>
            <a:r>
              <a:rPr lang="en-US" sz="2000" dirty="0" err="1"/>
              <a:t>thị</a:t>
            </a:r>
            <a:r>
              <a:rPr lang="en-US" sz="2000" dirty="0"/>
              <a:t>), </a:t>
            </a:r>
            <a:r>
              <a:rPr lang="en-US" sz="2000" dirty="0" err="1"/>
              <a:t>nghiện</a:t>
            </a:r>
            <a:r>
              <a:rPr lang="en-US" sz="2000" dirty="0"/>
              <a:t> ma </a:t>
            </a:r>
            <a:r>
              <a:rPr lang="en-US" sz="2000" dirty="0" err="1"/>
              <a:t>túy</a:t>
            </a:r>
            <a:r>
              <a:rPr lang="en-US" sz="2000" dirty="0"/>
              <a:t>, </a:t>
            </a:r>
            <a:r>
              <a:rPr lang="en-US" sz="2000" dirty="0" err="1"/>
              <a:t>nhiễm</a:t>
            </a:r>
            <a:r>
              <a:rPr lang="en-US" sz="2000" dirty="0"/>
              <a:t> HIV, AIDS,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gọi</a:t>
            </a:r>
            <a:r>
              <a:rPr lang="en-US" sz="2000" dirty="0"/>
              <a:t> </a:t>
            </a:r>
            <a:r>
              <a:rPr lang="en-US" sz="2000" dirty="0" err="1"/>
              <a:t>nhập</a:t>
            </a:r>
            <a:r>
              <a:rPr lang="en-US" sz="2000" dirty="0"/>
              <a:t> </a:t>
            </a:r>
            <a:r>
              <a:rPr lang="en-US" sz="2000" dirty="0" err="1"/>
              <a:t>ngũ</a:t>
            </a:r>
            <a:r>
              <a:rPr lang="en-US" sz="2000" dirty="0"/>
              <a:t> </a:t>
            </a:r>
            <a:r>
              <a:rPr lang="en-US" sz="2000" dirty="0" err="1"/>
              <a:t>vào</a:t>
            </a:r>
            <a:r>
              <a:rPr lang="en-US" sz="2000" dirty="0"/>
              <a:t> </a:t>
            </a:r>
            <a:r>
              <a:rPr lang="en-US" sz="2000" dirty="0" err="1"/>
              <a:t>Quân</a:t>
            </a:r>
            <a:r>
              <a:rPr lang="en-US" sz="2000" dirty="0"/>
              <a:t> </a:t>
            </a:r>
            <a:r>
              <a:rPr lang="en-US" sz="2000" dirty="0" err="1"/>
              <a:t>đội</a:t>
            </a:r>
            <a:r>
              <a:rPr lang="en-US" sz="2000" dirty="0"/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28600" y="228600"/>
            <a:ext cx="8686800" cy="6509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B. </a:t>
            </a:r>
            <a:r>
              <a:rPr kumimoji="0" lang="en-US" sz="19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Cách</a:t>
            </a:r>
            <a:r>
              <a:rPr kumimoji="0" lang="en-US" sz="19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kumimoji="0" lang="en-US" sz="19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điểm</a:t>
            </a:r>
            <a:endParaRPr kumimoji="0" lang="en-US" sz="1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Mỗi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khi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khám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bác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sỹ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chẵn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1 - 6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vào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cột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“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”,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cụ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19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a)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1: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tình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trạng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sức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khỏe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rất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tốt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en-US" sz="19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b)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2: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tình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trạng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sức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khỏe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tốt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en-US" sz="19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c)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3: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tình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trạng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sức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khỏe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khá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en-US" sz="19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d)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4: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tình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trạng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sức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khỏe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trung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bình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en-US" sz="19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đ)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5: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tình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trạng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sức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khỏe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kém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en-US" sz="19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e)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6: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tình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trạng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sức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khỏe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rất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kém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1900" b="1" dirty="0">
                <a:solidFill>
                  <a:srgbClr val="FF0000"/>
                </a:solidFill>
              </a:rPr>
              <a:t>C. </a:t>
            </a:r>
            <a:r>
              <a:rPr lang="en-US" sz="1900" b="1" dirty="0" err="1">
                <a:solidFill>
                  <a:srgbClr val="FF0000"/>
                </a:solidFill>
              </a:rPr>
              <a:t>Cách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  <a:r>
              <a:rPr lang="en-US" sz="1900" b="1" dirty="0" err="1">
                <a:solidFill>
                  <a:srgbClr val="FF0000"/>
                </a:solidFill>
              </a:rPr>
              <a:t>phân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  <a:r>
              <a:rPr lang="en-US" sz="1900" b="1" dirty="0" err="1">
                <a:solidFill>
                  <a:srgbClr val="FF0000"/>
                </a:solidFill>
              </a:rPr>
              <a:t>loại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  <a:r>
              <a:rPr lang="en-US" sz="1900" b="1" dirty="0" err="1">
                <a:solidFill>
                  <a:srgbClr val="FF0000"/>
                </a:solidFill>
              </a:rPr>
              <a:t>sức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  <a:r>
              <a:rPr lang="en-US" sz="1900" b="1" dirty="0" err="1">
                <a:solidFill>
                  <a:srgbClr val="FF0000"/>
                </a:solidFill>
              </a:rPr>
              <a:t>khỏe</a:t>
            </a:r>
            <a:endParaRPr lang="en-US" sz="1900" dirty="0">
              <a:solidFill>
                <a:srgbClr val="FF0000"/>
              </a:solidFill>
            </a:endParaRPr>
          </a:p>
          <a:p>
            <a:pPr algn="just"/>
            <a:r>
              <a:rPr lang="en-US" sz="1900" i="1" dirty="0" err="1"/>
              <a:t>Căn</a:t>
            </a:r>
            <a:r>
              <a:rPr lang="en-US" sz="1900" i="1" dirty="0"/>
              <a:t> </a:t>
            </a:r>
            <a:r>
              <a:rPr lang="en-US" sz="1900" i="1" dirty="0" err="1"/>
              <a:t>cứ</a:t>
            </a:r>
            <a:r>
              <a:rPr lang="en-US" sz="1900" i="1" dirty="0"/>
              <a:t> </a:t>
            </a:r>
            <a:r>
              <a:rPr lang="en-US" sz="1900" i="1" dirty="0" err="1"/>
              <a:t>vào</a:t>
            </a:r>
            <a:r>
              <a:rPr lang="en-US" sz="1900" i="1" dirty="0"/>
              <a:t> </a:t>
            </a:r>
            <a:r>
              <a:rPr lang="en-US" sz="1900" i="1" dirty="0" err="1"/>
              <a:t>số</a:t>
            </a:r>
            <a:r>
              <a:rPr lang="en-US" sz="1900" i="1" dirty="0"/>
              <a:t> </a:t>
            </a:r>
            <a:r>
              <a:rPr lang="en-US" sz="1900" i="1" dirty="0" err="1"/>
              <a:t>điểm</a:t>
            </a:r>
            <a:r>
              <a:rPr lang="en-US" sz="1900" i="1" dirty="0"/>
              <a:t> </a:t>
            </a:r>
            <a:r>
              <a:rPr lang="en-US" sz="1900" i="1" dirty="0" err="1"/>
              <a:t>chấm</a:t>
            </a:r>
            <a:r>
              <a:rPr lang="en-US" sz="1900" i="1" dirty="0"/>
              <a:t> </a:t>
            </a:r>
            <a:r>
              <a:rPr lang="en-US" sz="1900" i="1" dirty="0" err="1"/>
              <a:t>cho</a:t>
            </a:r>
            <a:r>
              <a:rPr lang="en-US" sz="1900" i="1" dirty="0"/>
              <a:t> 8 </a:t>
            </a:r>
            <a:r>
              <a:rPr lang="en-US" sz="1900" i="1" dirty="0" err="1"/>
              <a:t>chỉ</a:t>
            </a:r>
            <a:r>
              <a:rPr lang="en-US" sz="1900" i="1" dirty="0"/>
              <a:t> </a:t>
            </a:r>
            <a:r>
              <a:rPr lang="en-US" sz="1900" i="1" dirty="0" err="1"/>
              <a:t>tiêu</a:t>
            </a:r>
            <a:r>
              <a:rPr lang="en-US" sz="1900" i="1" dirty="0"/>
              <a:t> </a:t>
            </a:r>
            <a:r>
              <a:rPr lang="en-US" sz="1900" i="1" dirty="0" err="1"/>
              <a:t>ghi</a:t>
            </a:r>
            <a:r>
              <a:rPr lang="en-US" sz="1900" i="1" dirty="0"/>
              <a:t> </a:t>
            </a:r>
            <a:r>
              <a:rPr lang="en-US" sz="1900" i="1" dirty="0" err="1"/>
              <a:t>trong</a:t>
            </a:r>
            <a:r>
              <a:rPr lang="en-US" sz="1900" i="1" dirty="0"/>
              <a:t> </a:t>
            </a:r>
            <a:r>
              <a:rPr lang="en-US" sz="1900" i="1" dirty="0" err="1"/>
              <a:t>phiếu</a:t>
            </a:r>
            <a:r>
              <a:rPr lang="en-US" sz="1900" i="1" dirty="0"/>
              <a:t> </a:t>
            </a:r>
            <a:r>
              <a:rPr lang="en-US" sz="1900" i="1" dirty="0" err="1"/>
              <a:t>sức</a:t>
            </a:r>
            <a:r>
              <a:rPr lang="en-US" sz="1900" i="1" dirty="0"/>
              <a:t> </a:t>
            </a:r>
            <a:r>
              <a:rPr lang="en-US" sz="1900" i="1" dirty="0" err="1"/>
              <a:t>khỏe</a:t>
            </a:r>
            <a:r>
              <a:rPr lang="en-US" sz="1900" i="1" dirty="0"/>
              <a:t> </a:t>
            </a:r>
            <a:r>
              <a:rPr lang="en-US" sz="1900" i="1" dirty="0" err="1"/>
              <a:t>nghĩa</a:t>
            </a:r>
            <a:r>
              <a:rPr lang="en-US" sz="1900" i="1" dirty="0"/>
              <a:t> </a:t>
            </a:r>
            <a:r>
              <a:rPr lang="en-US" sz="1900" i="1" dirty="0" err="1"/>
              <a:t>vụ</a:t>
            </a:r>
            <a:r>
              <a:rPr lang="en-US" sz="1900" i="1" dirty="0"/>
              <a:t> </a:t>
            </a:r>
            <a:r>
              <a:rPr lang="en-US" sz="1900" i="1" dirty="0" err="1"/>
              <a:t>quân</a:t>
            </a:r>
            <a:r>
              <a:rPr lang="en-US" sz="1900" i="1" dirty="0"/>
              <a:t> </a:t>
            </a:r>
            <a:r>
              <a:rPr lang="en-US" sz="1900" i="1" dirty="0" err="1"/>
              <a:t>sự</a:t>
            </a:r>
            <a:r>
              <a:rPr lang="en-US" sz="1900" i="1" dirty="0"/>
              <a:t> </a:t>
            </a:r>
            <a:r>
              <a:rPr lang="en-US" sz="1900" i="1" dirty="0" err="1"/>
              <a:t>để</a:t>
            </a:r>
            <a:r>
              <a:rPr lang="en-US" sz="1900" i="1" dirty="0"/>
              <a:t> </a:t>
            </a:r>
            <a:r>
              <a:rPr lang="en-US" sz="1900" i="1" dirty="0" err="1"/>
              <a:t>phân</a:t>
            </a:r>
            <a:r>
              <a:rPr lang="en-US" sz="1900" i="1" dirty="0"/>
              <a:t> </a:t>
            </a:r>
            <a:r>
              <a:rPr lang="en-US" sz="1900" i="1" dirty="0" err="1"/>
              <a:t>loại</a:t>
            </a:r>
            <a:r>
              <a:rPr lang="en-US" sz="1900" i="1" dirty="0"/>
              <a:t>, </a:t>
            </a:r>
            <a:r>
              <a:rPr lang="en-US" sz="1900" i="1" dirty="0" err="1"/>
              <a:t>cụ</a:t>
            </a:r>
            <a:r>
              <a:rPr lang="en-US" sz="1900" i="1" dirty="0"/>
              <a:t> </a:t>
            </a:r>
            <a:r>
              <a:rPr lang="en-US" sz="1900" i="1" dirty="0" err="1"/>
              <a:t>thể</a:t>
            </a:r>
            <a:r>
              <a:rPr lang="en-US" sz="1900" i="1" dirty="0"/>
              <a:t> </a:t>
            </a:r>
            <a:r>
              <a:rPr lang="en-US" sz="1900" i="1" dirty="0" err="1"/>
              <a:t>như</a:t>
            </a:r>
            <a:r>
              <a:rPr lang="en-US" sz="1900" i="1" dirty="0"/>
              <a:t> </a:t>
            </a:r>
            <a:r>
              <a:rPr lang="en-US" sz="1900" i="1" dirty="0" err="1"/>
              <a:t>sau</a:t>
            </a:r>
            <a:r>
              <a:rPr lang="en-US" sz="1900" i="1" dirty="0"/>
              <a:t>:</a:t>
            </a:r>
            <a:endParaRPr lang="en-US" sz="1900" dirty="0"/>
          </a:p>
          <a:p>
            <a:pPr algn="just"/>
            <a:r>
              <a:rPr lang="en-US" sz="1900" i="1" dirty="0"/>
              <a:t>a) </a:t>
            </a:r>
            <a:r>
              <a:rPr lang="en-US" sz="1900" i="1" dirty="0" err="1"/>
              <a:t>Sức</a:t>
            </a:r>
            <a:r>
              <a:rPr lang="en-US" sz="1900" i="1" dirty="0"/>
              <a:t> </a:t>
            </a:r>
            <a:r>
              <a:rPr lang="en-US" sz="1900" i="1" dirty="0" err="1"/>
              <a:t>khỏe</a:t>
            </a:r>
            <a:r>
              <a:rPr lang="en-US" sz="1900" i="1" dirty="0"/>
              <a:t> </a:t>
            </a:r>
            <a:r>
              <a:rPr lang="en-US" sz="1900" i="1" dirty="0" err="1"/>
              <a:t>loại</a:t>
            </a:r>
            <a:r>
              <a:rPr lang="en-US" sz="1900" i="1" dirty="0"/>
              <a:t> 1: 8 </a:t>
            </a:r>
            <a:r>
              <a:rPr lang="en-US" sz="1900" i="1" dirty="0" err="1"/>
              <a:t>chỉ</a:t>
            </a:r>
            <a:r>
              <a:rPr lang="en-US" sz="1900" i="1" dirty="0"/>
              <a:t> </a:t>
            </a:r>
            <a:r>
              <a:rPr lang="en-US" sz="1900" i="1" dirty="0" err="1"/>
              <a:t>tiêu</a:t>
            </a:r>
            <a:r>
              <a:rPr lang="en-US" sz="1900" i="1" dirty="0"/>
              <a:t> </a:t>
            </a:r>
            <a:r>
              <a:rPr lang="en-US" sz="1900" i="1" dirty="0" err="1"/>
              <a:t>đều</a:t>
            </a:r>
            <a:r>
              <a:rPr lang="en-US" sz="1900" i="1" dirty="0"/>
              <a:t> </a:t>
            </a:r>
            <a:r>
              <a:rPr lang="en-US" sz="1900" i="1" dirty="0" err="1"/>
              <a:t>đạt</a:t>
            </a:r>
            <a:r>
              <a:rPr lang="en-US" sz="1900" i="1" dirty="0"/>
              <a:t> </a:t>
            </a:r>
            <a:r>
              <a:rPr lang="en-US" sz="1900" i="1" dirty="0" err="1"/>
              <a:t>điểm</a:t>
            </a:r>
            <a:r>
              <a:rPr lang="en-US" sz="1900" i="1" dirty="0"/>
              <a:t> 1 </a:t>
            </a:r>
            <a:r>
              <a:rPr lang="en-US" sz="1900" dirty="0"/>
              <a:t>(</a:t>
            </a:r>
            <a:r>
              <a:rPr lang="en-US" sz="1900" dirty="0" err="1"/>
              <a:t>có</a:t>
            </a:r>
            <a:r>
              <a:rPr lang="en-US" sz="1900" dirty="0"/>
              <a:t> </a:t>
            </a:r>
            <a:r>
              <a:rPr lang="en-US" sz="1900" dirty="0" err="1"/>
              <a:t>thể</a:t>
            </a:r>
            <a:r>
              <a:rPr lang="en-US" sz="1900" dirty="0"/>
              <a:t> </a:t>
            </a:r>
            <a:r>
              <a:rPr lang="en-US" sz="1900" dirty="0" err="1"/>
              <a:t>phục</a:t>
            </a:r>
            <a:r>
              <a:rPr lang="en-US" sz="1900" dirty="0"/>
              <a:t> </a:t>
            </a:r>
            <a:r>
              <a:rPr lang="en-US" sz="1900" dirty="0" err="1"/>
              <a:t>vụ</a:t>
            </a:r>
            <a:r>
              <a:rPr lang="en-US" sz="1900" dirty="0"/>
              <a:t> ở </a:t>
            </a:r>
            <a:r>
              <a:rPr lang="en-US" sz="1900" dirty="0" err="1"/>
              <a:t>hầu</a:t>
            </a:r>
            <a:r>
              <a:rPr lang="en-US" sz="1900" dirty="0"/>
              <a:t> </a:t>
            </a:r>
            <a:r>
              <a:rPr lang="en-US" sz="1900" dirty="0" err="1"/>
              <a:t>hết</a:t>
            </a:r>
            <a:r>
              <a:rPr lang="en-US" sz="1900" dirty="0"/>
              <a:t> </a:t>
            </a:r>
            <a:r>
              <a:rPr lang="en-US" sz="1900" dirty="0" err="1"/>
              <a:t>các</a:t>
            </a:r>
            <a:r>
              <a:rPr lang="en-US" sz="1900" dirty="0"/>
              <a:t> </a:t>
            </a:r>
            <a:r>
              <a:rPr lang="en-US" sz="1900" dirty="0" err="1"/>
              <a:t>quân</a:t>
            </a:r>
            <a:r>
              <a:rPr lang="en-US" sz="1900" dirty="0"/>
              <a:t>, </a:t>
            </a:r>
            <a:r>
              <a:rPr lang="en-US" sz="1900" dirty="0" err="1"/>
              <a:t>binh</a:t>
            </a:r>
            <a:r>
              <a:rPr lang="en-US" sz="1900" dirty="0"/>
              <a:t> </a:t>
            </a:r>
            <a:r>
              <a:rPr lang="en-US" sz="1900" dirty="0" err="1"/>
              <a:t>chủng</a:t>
            </a:r>
            <a:r>
              <a:rPr lang="en-US" sz="1900" dirty="0"/>
              <a:t>)</a:t>
            </a:r>
          </a:p>
          <a:p>
            <a:pPr algn="just"/>
            <a:r>
              <a:rPr lang="en-US" sz="1900" i="1" dirty="0"/>
              <a:t>b) </a:t>
            </a:r>
            <a:r>
              <a:rPr lang="en-US" sz="1900" i="1" dirty="0" err="1"/>
              <a:t>Sức</a:t>
            </a:r>
            <a:r>
              <a:rPr lang="en-US" sz="1900" i="1" dirty="0"/>
              <a:t> </a:t>
            </a:r>
            <a:r>
              <a:rPr lang="en-US" sz="1900" i="1" dirty="0" err="1"/>
              <a:t>khỏe</a:t>
            </a:r>
            <a:r>
              <a:rPr lang="en-US" sz="1900" i="1" dirty="0"/>
              <a:t> </a:t>
            </a:r>
            <a:r>
              <a:rPr lang="en-US" sz="1900" i="1" dirty="0" err="1"/>
              <a:t>loại</a:t>
            </a:r>
            <a:r>
              <a:rPr lang="en-US" sz="1900" i="1" dirty="0"/>
              <a:t> 2: </a:t>
            </a:r>
            <a:r>
              <a:rPr lang="en-US" sz="1900" i="1" dirty="0" err="1"/>
              <a:t>Có</a:t>
            </a:r>
            <a:r>
              <a:rPr lang="en-US" sz="1900" i="1" dirty="0"/>
              <a:t> </a:t>
            </a:r>
            <a:r>
              <a:rPr lang="en-US" sz="1900" i="1" dirty="0" err="1"/>
              <a:t>ít</a:t>
            </a:r>
            <a:r>
              <a:rPr lang="en-US" sz="1900" i="1" dirty="0"/>
              <a:t> </a:t>
            </a:r>
            <a:r>
              <a:rPr lang="en-US" sz="1900" i="1" dirty="0" err="1"/>
              <a:t>nhất</a:t>
            </a:r>
            <a:r>
              <a:rPr lang="en-US" sz="1900" i="1" dirty="0"/>
              <a:t> 1 </a:t>
            </a:r>
            <a:r>
              <a:rPr lang="en-US" sz="1900" i="1" dirty="0" err="1"/>
              <a:t>chỉ</a:t>
            </a:r>
            <a:r>
              <a:rPr lang="en-US" sz="1900" i="1" dirty="0"/>
              <a:t> </a:t>
            </a:r>
            <a:r>
              <a:rPr lang="en-US" sz="1900" i="1" dirty="0" err="1"/>
              <a:t>tiêu</a:t>
            </a:r>
            <a:r>
              <a:rPr lang="en-US" sz="1900" i="1" dirty="0"/>
              <a:t> </a:t>
            </a:r>
            <a:r>
              <a:rPr lang="en-US" sz="1900" i="1" dirty="0" err="1"/>
              <a:t>bị</a:t>
            </a:r>
            <a:r>
              <a:rPr lang="en-US" sz="1900" i="1" dirty="0"/>
              <a:t> </a:t>
            </a:r>
            <a:r>
              <a:rPr lang="en-US" sz="1900" i="1" dirty="0" err="1"/>
              <a:t>điểm</a:t>
            </a:r>
            <a:r>
              <a:rPr lang="en-US" sz="1900" i="1" dirty="0"/>
              <a:t> 2 (</a:t>
            </a:r>
            <a:r>
              <a:rPr lang="en-US" sz="1900" dirty="0" err="1"/>
              <a:t>phục</a:t>
            </a:r>
            <a:r>
              <a:rPr lang="en-US" sz="1900" dirty="0"/>
              <a:t> </a:t>
            </a:r>
            <a:r>
              <a:rPr lang="en-US" sz="1900" dirty="0" err="1"/>
              <a:t>vụ</a:t>
            </a:r>
            <a:r>
              <a:rPr lang="en-US" sz="1900" dirty="0"/>
              <a:t> </a:t>
            </a:r>
            <a:r>
              <a:rPr lang="en-US" sz="1900" dirty="0" err="1"/>
              <a:t>trong</a:t>
            </a:r>
            <a:r>
              <a:rPr lang="en-US" sz="1900" dirty="0"/>
              <a:t> </a:t>
            </a:r>
            <a:r>
              <a:rPr lang="en-US" sz="1900" dirty="0" err="1"/>
              <a:t>phần</a:t>
            </a:r>
            <a:r>
              <a:rPr lang="en-US" sz="1900" dirty="0"/>
              <a:t> </a:t>
            </a:r>
            <a:r>
              <a:rPr lang="en-US" sz="1900" dirty="0" err="1"/>
              <a:t>lớn</a:t>
            </a:r>
            <a:r>
              <a:rPr lang="en-US" sz="1900" dirty="0"/>
              <a:t> </a:t>
            </a:r>
            <a:r>
              <a:rPr lang="en-US" sz="1900" dirty="0" err="1"/>
              <a:t>các</a:t>
            </a:r>
            <a:r>
              <a:rPr lang="en-US" sz="1900" dirty="0"/>
              <a:t> </a:t>
            </a:r>
            <a:r>
              <a:rPr lang="en-US" sz="1900" dirty="0" err="1"/>
              <a:t>quân</a:t>
            </a:r>
            <a:r>
              <a:rPr lang="en-US" sz="1900" dirty="0"/>
              <a:t>, </a:t>
            </a:r>
            <a:r>
              <a:rPr lang="en-US" sz="1900" dirty="0" err="1"/>
              <a:t>binh</a:t>
            </a:r>
            <a:r>
              <a:rPr lang="en-US" sz="1900" dirty="0"/>
              <a:t> </a:t>
            </a:r>
            <a:r>
              <a:rPr lang="en-US" sz="1900" dirty="0" err="1"/>
              <a:t>chủng</a:t>
            </a:r>
            <a:r>
              <a:rPr lang="en-US" sz="1900" dirty="0"/>
              <a:t>)</a:t>
            </a:r>
          </a:p>
          <a:p>
            <a:pPr algn="just"/>
            <a:r>
              <a:rPr lang="en-US" sz="1900" i="1" dirty="0"/>
              <a:t>c) </a:t>
            </a:r>
            <a:r>
              <a:rPr lang="en-US" sz="1900" i="1" dirty="0" err="1"/>
              <a:t>Sức</a:t>
            </a:r>
            <a:r>
              <a:rPr lang="en-US" sz="1900" i="1" dirty="0"/>
              <a:t> </a:t>
            </a:r>
            <a:r>
              <a:rPr lang="en-US" sz="1900" i="1" dirty="0" err="1"/>
              <a:t>khỏe</a:t>
            </a:r>
            <a:r>
              <a:rPr lang="en-US" sz="1900" i="1" dirty="0"/>
              <a:t> </a:t>
            </a:r>
            <a:r>
              <a:rPr lang="en-US" sz="1900" i="1" dirty="0" err="1"/>
              <a:t>loại</a:t>
            </a:r>
            <a:r>
              <a:rPr lang="en-US" sz="1900" i="1" dirty="0"/>
              <a:t> 3: </a:t>
            </a:r>
            <a:r>
              <a:rPr lang="en-US" sz="1900" i="1" dirty="0" err="1"/>
              <a:t>Có</a:t>
            </a:r>
            <a:r>
              <a:rPr lang="en-US" sz="1900" i="1" dirty="0"/>
              <a:t> </a:t>
            </a:r>
            <a:r>
              <a:rPr lang="en-US" sz="1900" i="1" dirty="0" err="1"/>
              <a:t>ít</a:t>
            </a:r>
            <a:r>
              <a:rPr lang="en-US" sz="1900" i="1" dirty="0"/>
              <a:t> </a:t>
            </a:r>
            <a:r>
              <a:rPr lang="en-US" sz="1900" i="1" dirty="0" err="1"/>
              <a:t>nhất</a:t>
            </a:r>
            <a:r>
              <a:rPr lang="en-US" sz="1900" i="1" dirty="0"/>
              <a:t> 1 </a:t>
            </a:r>
            <a:r>
              <a:rPr lang="en-US" sz="1900" i="1" dirty="0" err="1"/>
              <a:t>chỉ</a:t>
            </a:r>
            <a:r>
              <a:rPr lang="en-US" sz="1900" i="1" dirty="0"/>
              <a:t> </a:t>
            </a:r>
            <a:r>
              <a:rPr lang="en-US" sz="1900" i="1" dirty="0" err="1"/>
              <a:t>tiêu</a:t>
            </a:r>
            <a:r>
              <a:rPr lang="en-US" sz="1900" i="1" dirty="0"/>
              <a:t> </a:t>
            </a:r>
            <a:r>
              <a:rPr lang="en-US" sz="1900" i="1" dirty="0" err="1"/>
              <a:t>bị</a:t>
            </a:r>
            <a:r>
              <a:rPr lang="en-US" sz="1900" i="1" dirty="0"/>
              <a:t> </a:t>
            </a:r>
            <a:r>
              <a:rPr lang="en-US" sz="1900" i="1" dirty="0" err="1"/>
              <a:t>điểm</a:t>
            </a:r>
            <a:r>
              <a:rPr lang="en-US" sz="1900" i="1" dirty="0"/>
              <a:t> 3 (</a:t>
            </a:r>
            <a:r>
              <a:rPr lang="en-US" sz="1900" dirty="0" err="1"/>
              <a:t>phục</a:t>
            </a:r>
            <a:r>
              <a:rPr lang="en-US" sz="1900" dirty="0"/>
              <a:t> </a:t>
            </a:r>
            <a:r>
              <a:rPr lang="en-US" sz="1900" dirty="0" err="1"/>
              <a:t>vụ</a:t>
            </a:r>
            <a:r>
              <a:rPr lang="en-US" sz="1900" dirty="0"/>
              <a:t> ở </a:t>
            </a:r>
            <a:r>
              <a:rPr lang="en-US" sz="1900" dirty="0" err="1"/>
              <a:t>một</a:t>
            </a:r>
            <a:r>
              <a:rPr lang="en-US" sz="1900" dirty="0"/>
              <a:t> </a:t>
            </a:r>
            <a:r>
              <a:rPr lang="en-US" sz="1900" dirty="0" err="1"/>
              <a:t>số</a:t>
            </a:r>
            <a:r>
              <a:rPr lang="en-US" sz="1900" dirty="0"/>
              <a:t> </a:t>
            </a:r>
            <a:r>
              <a:rPr lang="en-US" sz="1900" dirty="0" err="1"/>
              <a:t>quân</a:t>
            </a:r>
            <a:r>
              <a:rPr lang="en-US" sz="1900" dirty="0"/>
              <a:t>, </a:t>
            </a:r>
            <a:r>
              <a:rPr lang="en-US" sz="1900" dirty="0" err="1"/>
              <a:t>binh</a:t>
            </a:r>
            <a:r>
              <a:rPr lang="en-US" sz="1900" dirty="0"/>
              <a:t> </a:t>
            </a:r>
            <a:r>
              <a:rPr lang="en-US" sz="1900" dirty="0" err="1"/>
              <a:t>chủng</a:t>
            </a:r>
            <a:r>
              <a:rPr lang="en-US" sz="1900" dirty="0"/>
              <a:t>)</a:t>
            </a:r>
          </a:p>
          <a:p>
            <a:pPr algn="just"/>
            <a:r>
              <a:rPr lang="en-US" sz="1900" i="1" dirty="0"/>
              <a:t>d) </a:t>
            </a:r>
            <a:r>
              <a:rPr lang="en-US" sz="1900" i="1" dirty="0" err="1"/>
              <a:t>Sức</a:t>
            </a:r>
            <a:r>
              <a:rPr lang="en-US" sz="1900" i="1" dirty="0"/>
              <a:t> </a:t>
            </a:r>
            <a:r>
              <a:rPr lang="en-US" sz="1900" i="1" dirty="0" err="1"/>
              <a:t>khỏe</a:t>
            </a:r>
            <a:r>
              <a:rPr lang="en-US" sz="1900" i="1" dirty="0"/>
              <a:t> </a:t>
            </a:r>
            <a:r>
              <a:rPr lang="en-US" sz="1900" i="1" dirty="0" err="1"/>
              <a:t>loại</a:t>
            </a:r>
            <a:r>
              <a:rPr lang="en-US" sz="1900" i="1" dirty="0"/>
              <a:t> 4: </a:t>
            </a:r>
            <a:r>
              <a:rPr lang="en-US" sz="1900" i="1" dirty="0" err="1"/>
              <a:t>Có</a:t>
            </a:r>
            <a:r>
              <a:rPr lang="en-US" sz="1900" i="1" dirty="0"/>
              <a:t> </a:t>
            </a:r>
            <a:r>
              <a:rPr lang="en-US" sz="1900" i="1" dirty="0" err="1"/>
              <a:t>ít</a:t>
            </a:r>
            <a:r>
              <a:rPr lang="en-US" sz="1900" i="1" dirty="0"/>
              <a:t> </a:t>
            </a:r>
            <a:r>
              <a:rPr lang="en-US" sz="1900" i="1" dirty="0" err="1"/>
              <a:t>nhất</a:t>
            </a:r>
            <a:r>
              <a:rPr lang="en-US" sz="1900" i="1" dirty="0"/>
              <a:t> 1 </a:t>
            </a:r>
            <a:r>
              <a:rPr lang="en-US" sz="1900" i="1" dirty="0" err="1"/>
              <a:t>chỉ</a:t>
            </a:r>
            <a:r>
              <a:rPr lang="en-US" sz="1900" i="1" dirty="0"/>
              <a:t> </a:t>
            </a:r>
            <a:r>
              <a:rPr lang="en-US" sz="1900" i="1" dirty="0" err="1"/>
              <a:t>tiêu</a:t>
            </a:r>
            <a:r>
              <a:rPr lang="en-US" sz="1900" i="1" dirty="0"/>
              <a:t> </a:t>
            </a:r>
            <a:r>
              <a:rPr lang="en-US" sz="1900" i="1" dirty="0" err="1"/>
              <a:t>bị</a:t>
            </a:r>
            <a:r>
              <a:rPr lang="en-US" sz="1900" i="1" dirty="0"/>
              <a:t> </a:t>
            </a:r>
            <a:r>
              <a:rPr lang="en-US" sz="1900" i="1" dirty="0" err="1"/>
              <a:t>điểm</a:t>
            </a:r>
            <a:r>
              <a:rPr lang="en-US" sz="1900" i="1" dirty="0"/>
              <a:t> 4 (</a:t>
            </a:r>
            <a:r>
              <a:rPr lang="en-US" sz="1900" dirty="0" err="1"/>
              <a:t>phục</a:t>
            </a:r>
            <a:r>
              <a:rPr lang="en-US" sz="1900" dirty="0"/>
              <a:t> </a:t>
            </a:r>
            <a:r>
              <a:rPr lang="en-US" sz="1900" dirty="0" err="1"/>
              <a:t>vụ</a:t>
            </a:r>
            <a:r>
              <a:rPr lang="en-US" sz="1900" dirty="0"/>
              <a:t> </a:t>
            </a:r>
            <a:r>
              <a:rPr lang="en-US" sz="1900" dirty="0" err="1"/>
              <a:t>hạn</a:t>
            </a:r>
            <a:r>
              <a:rPr lang="en-US" sz="1900" dirty="0"/>
              <a:t> </a:t>
            </a:r>
            <a:r>
              <a:rPr lang="en-US" sz="1900" dirty="0" err="1"/>
              <a:t>chế</a:t>
            </a:r>
            <a:r>
              <a:rPr lang="en-US" sz="1900" dirty="0"/>
              <a:t> ở </a:t>
            </a:r>
            <a:r>
              <a:rPr lang="en-US" sz="1900" dirty="0" err="1"/>
              <a:t>một</a:t>
            </a:r>
            <a:r>
              <a:rPr lang="en-US" sz="1900" dirty="0"/>
              <a:t> </a:t>
            </a:r>
            <a:r>
              <a:rPr lang="en-US" sz="1900" dirty="0" err="1"/>
              <a:t>số</a:t>
            </a:r>
            <a:r>
              <a:rPr lang="en-US" sz="1900" dirty="0"/>
              <a:t> </a:t>
            </a:r>
            <a:r>
              <a:rPr lang="en-US" sz="1900" dirty="0" err="1"/>
              <a:t>quân</a:t>
            </a:r>
            <a:r>
              <a:rPr lang="en-US" sz="1900" dirty="0"/>
              <a:t>, </a:t>
            </a:r>
            <a:r>
              <a:rPr lang="en-US" sz="1900" dirty="0" err="1"/>
              <a:t>binh</a:t>
            </a:r>
            <a:r>
              <a:rPr lang="en-US" sz="1900" dirty="0"/>
              <a:t> </a:t>
            </a:r>
            <a:r>
              <a:rPr lang="en-US" sz="1900" dirty="0" err="1"/>
              <a:t>chủng</a:t>
            </a:r>
            <a:r>
              <a:rPr lang="en-US" sz="1900" i="1" dirty="0"/>
              <a:t>)</a:t>
            </a:r>
            <a:endParaRPr lang="en-US" sz="1900" dirty="0"/>
          </a:p>
          <a:p>
            <a:pPr algn="just"/>
            <a:r>
              <a:rPr lang="en-US" sz="1900" i="1" dirty="0"/>
              <a:t>đ) </a:t>
            </a:r>
            <a:r>
              <a:rPr lang="en-US" sz="1900" i="1" dirty="0" err="1"/>
              <a:t>Sức</a:t>
            </a:r>
            <a:r>
              <a:rPr lang="en-US" sz="1900" i="1" dirty="0"/>
              <a:t> </a:t>
            </a:r>
            <a:r>
              <a:rPr lang="en-US" sz="1900" i="1" dirty="0" err="1"/>
              <a:t>khỏe</a:t>
            </a:r>
            <a:r>
              <a:rPr lang="en-US" sz="1900" i="1" dirty="0"/>
              <a:t> </a:t>
            </a:r>
            <a:r>
              <a:rPr lang="en-US" sz="1900" i="1" dirty="0" err="1"/>
              <a:t>loại</a:t>
            </a:r>
            <a:r>
              <a:rPr lang="en-US" sz="1900" i="1" dirty="0"/>
              <a:t> 5: </a:t>
            </a:r>
            <a:r>
              <a:rPr lang="en-US" sz="1900" i="1" dirty="0" err="1"/>
              <a:t>Có</a:t>
            </a:r>
            <a:r>
              <a:rPr lang="en-US" sz="1900" i="1" dirty="0"/>
              <a:t> </a:t>
            </a:r>
            <a:r>
              <a:rPr lang="en-US" sz="1900" i="1" dirty="0" err="1"/>
              <a:t>ít</a:t>
            </a:r>
            <a:r>
              <a:rPr lang="en-US" sz="1900" i="1" dirty="0"/>
              <a:t> </a:t>
            </a:r>
            <a:r>
              <a:rPr lang="en-US" sz="1900" i="1" dirty="0" err="1"/>
              <a:t>nhất</a:t>
            </a:r>
            <a:r>
              <a:rPr lang="en-US" sz="1900" i="1" dirty="0"/>
              <a:t> 1 </a:t>
            </a:r>
            <a:r>
              <a:rPr lang="en-US" sz="1900" i="1" dirty="0" err="1"/>
              <a:t>chỉ</a:t>
            </a:r>
            <a:r>
              <a:rPr lang="en-US" sz="1900" i="1" dirty="0"/>
              <a:t> </a:t>
            </a:r>
            <a:r>
              <a:rPr lang="en-US" sz="1900" i="1" dirty="0" err="1"/>
              <a:t>tiêu</a:t>
            </a:r>
            <a:r>
              <a:rPr lang="en-US" sz="1900" i="1" dirty="0"/>
              <a:t> </a:t>
            </a:r>
            <a:r>
              <a:rPr lang="en-US" sz="1900" i="1" dirty="0" err="1"/>
              <a:t>bị</a:t>
            </a:r>
            <a:r>
              <a:rPr lang="en-US" sz="1900" i="1" dirty="0"/>
              <a:t> </a:t>
            </a:r>
            <a:r>
              <a:rPr lang="en-US" sz="1900" i="1" dirty="0" err="1"/>
              <a:t>điểm</a:t>
            </a:r>
            <a:r>
              <a:rPr lang="en-US" sz="1900" i="1" dirty="0"/>
              <a:t> 5 (</a:t>
            </a:r>
            <a:r>
              <a:rPr lang="en-US" sz="1900" dirty="0" err="1"/>
              <a:t>có</a:t>
            </a:r>
            <a:r>
              <a:rPr lang="en-US" sz="1900" dirty="0"/>
              <a:t> </a:t>
            </a:r>
            <a:r>
              <a:rPr lang="en-US" sz="1900" dirty="0" err="1"/>
              <a:t>thể</a:t>
            </a:r>
            <a:r>
              <a:rPr lang="en-US" sz="1900" dirty="0"/>
              <a:t> </a:t>
            </a:r>
            <a:r>
              <a:rPr lang="en-US" sz="1900" dirty="0" err="1"/>
              <a:t>làm</a:t>
            </a:r>
            <a:r>
              <a:rPr lang="en-US" sz="1900" dirty="0"/>
              <a:t> </a:t>
            </a:r>
            <a:r>
              <a:rPr lang="en-US" sz="1900" dirty="0" err="1"/>
              <a:t>một</a:t>
            </a:r>
            <a:r>
              <a:rPr lang="en-US" sz="1900" dirty="0"/>
              <a:t> </a:t>
            </a:r>
            <a:r>
              <a:rPr lang="en-US" sz="1900" dirty="0" err="1"/>
              <a:t>số</a:t>
            </a:r>
            <a:r>
              <a:rPr lang="en-US" sz="1900" dirty="0"/>
              <a:t> </a:t>
            </a:r>
            <a:r>
              <a:rPr lang="en-US" sz="1900" dirty="0" err="1"/>
              <a:t>công</a:t>
            </a:r>
            <a:r>
              <a:rPr lang="en-US" sz="1900" dirty="0"/>
              <a:t> </a:t>
            </a:r>
            <a:r>
              <a:rPr lang="en-US" sz="1900" dirty="0" err="1"/>
              <a:t>việc</a:t>
            </a:r>
            <a:r>
              <a:rPr lang="en-US" sz="1900" dirty="0"/>
              <a:t> </a:t>
            </a:r>
            <a:r>
              <a:rPr lang="en-US" sz="1900" dirty="0" err="1"/>
              <a:t>hành</a:t>
            </a:r>
            <a:r>
              <a:rPr lang="en-US" sz="1900" dirty="0"/>
              <a:t> </a:t>
            </a:r>
            <a:r>
              <a:rPr lang="en-US" sz="1900" dirty="0" err="1"/>
              <a:t>chính</a:t>
            </a:r>
            <a:r>
              <a:rPr lang="en-US" sz="1900" dirty="0"/>
              <a:t> </a:t>
            </a:r>
            <a:r>
              <a:rPr lang="en-US" sz="1900" dirty="0" err="1"/>
              <a:t>khi</a:t>
            </a:r>
            <a:r>
              <a:rPr lang="en-US" sz="1900" dirty="0"/>
              <a:t> </a:t>
            </a:r>
            <a:r>
              <a:rPr lang="en-US" sz="1900" dirty="0" err="1"/>
              <a:t>có</a:t>
            </a:r>
            <a:r>
              <a:rPr lang="en-US" sz="1900" dirty="0"/>
              <a:t> </a:t>
            </a:r>
            <a:r>
              <a:rPr lang="en-US" sz="1900" dirty="0" err="1"/>
              <a:t>lệnh</a:t>
            </a:r>
            <a:r>
              <a:rPr lang="en-US" sz="1900" dirty="0"/>
              <a:t> </a:t>
            </a:r>
            <a:r>
              <a:rPr lang="en-US" sz="1900" dirty="0" err="1"/>
              <a:t>tổng</a:t>
            </a:r>
            <a:r>
              <a:rPr lang="en-US" sz="1900" dirty="0"/>
              <a:t> </a:t>
            </a:r>
            <a:r>
              <a:rPr lang="en-US" sz="1900" dirty="0" err="1"/>
              <a:t>động</a:t>
            </a:r>
            <a:r>
              <a:rPr lang="en-US" sz="1900" dirty="0"/>
              <a:t> </a:t>
            </a:r>
            <a:r>
              <a:rPr lang="en-US" sz="1900" dirty="0" err="1"/>
              <a:t>viên</a:t>
            </a:r>
            <a:r>
              <a:rPr lang="en-US" sz="1900" i="1" dirty="0"/>
              <a:t>)</a:t>
            </a:r>
            <a:endParaRPr lang="en-US" sz="1900" dirty="0"/>
          </a:p>
          <a:p>
            <a:pPr algn="just"/>
            <a:r>
              <a:rPr lang="en-US" sz="1900" i="1" dirty="0"/>
              <a:t>e) </a:t>
            </a:r>
            <a:r>
              <a:rPr lang="en-US" sz="1900" i="1" dirty="0" err="1"/>
              <a:t>Sức</a:t>
            </a:r>
            <a:r>
              <a:rPr lang="en-US" sz="1900" i="1" dirty="0"/>
              <a:t> </a:t>
            </a:r>
            <a:r>
              <a:rPr lang="en-US" sz="1900" i="1" dirty="0" err="1"/>
              <a:t>khỏe</a:t>
            </a:r>
            <a:r>
              <a:rPr lang="en-US" sz="1900" i="1" dirty="0"/>
              <a:t> </a:t>
            </a:r>
            <a:r>
              <a:rPr lang="en-US" sz="1900" i="1" dirty="0" err="1"/>
              <a:t>loại</a:t>
            </a:r>
            <a:r>
              <a:rPr lang="en-US" sz="1900" i="1" dirty="0"/>
              <a:t> 6: </a:t>
            </a:r>
            <a:r>
              <a:rPr lang="en-US" sz="1900" i="1" dirty="0" err="1"/>
              <a:t>Có</a:t>
            </a:r>
            <a:r>
              <a:rPr lang="en-US" sz="1900" i="1" dirty="0"/>
              <a:t> </a:t>
            </a:r>
            <a:r>
              <a:rPr lang="en-US" sz="1900" i="1" dirty="0" err="1"/>
              <a:t>ít</a:t>
            </a:r>
            <a:r>
              <a:rPr lang="en-US" sz="1900" i="1" dirty="0"/>
              <a:t> </a:t>
            </a:r>
            <a:r>
              <a:rPr lang="en-US" sz="1900" i="1" dirty="0" err="1"/>
              <a:t>nhất</a:t>
            </a:r>
            <a:r>
              <a:rPr lang="en-US" sz="1900" i="1" dirty="0"/>
              <a:t> 1 </a:t>
            </a:r>
            <a:r>
              <a:rPr lang="en-US" sz="1900" i="1" dirty="0" err="1"/>
              <a:t>chỉ</a:t>
            </a:r>
            <a:r>
              <a:rPr lang="en-US" sz="1900" i="1" dirty="0"/>
              <a:t> </a:t>
            </a:r>
            <a:r>
              <a:rPr lang="en-US" sz="1900" i="1" dirty="0" err="1"/>
              <a:t>tiêu</a:t>
            </a:r>
            <a:r>
              <a:rPr lang="en-US" sz="1900" i="1" dirty="0"/>
              <a:t> </a:t>
            </a:r>
            <a:r>
              <a:rPr lang="en-US" sz="1900" i="1" dirty="0" err="1"/>
              <a:t>bị</a:t>
            </a:r>
            <a:r>
              <a:rPr lang="en-US" sz="1900" i="1" dirty="0"/>
              <a:t> </a:t>
            </a:r>
            <a:r>
              <a:rPr lang="en-US" sz="1900" i="1" dirty="0" err="1"/>
              <a:t>điểm</a:t>
            </a:r>
            <a:r>
              <a:rPr lang="en-US" sz="1900" i="1" dirty="0"/>
              <a:t> 6(</a:t>
            </a:r>
            <a:r>
              <a:rPr lang="en-US" sz="1900" dirty="0" err="1"/>
              <a:t>được</a:t>
            </a:r>
            <a:r>
              <a:rPr lang="en-US" sz="1900" dirty="0"/>
              <a:t> </a:t>
            </a:r>
            <a:r>
              <a:rPr lang="en-US" sz="1900" dirty="0" err="1"/>
              <a:t>miễn</a:t>
            </a:r>
            <a:r>
              <a:rPr lang="en-US" sz="1900" dirty="0"/>
              <a:t> </a:t>
            </a:r>
            <a:r>
              <a:rPr lang="en-US" sz="1900" dirty="0" err="1"/>
              <a:t>làm</a:t>
            </a:r>
            <a:r>
              <a:rPr lang="en-US" sz="1900" dirty="0"/>
              <a:t> </a:t>
            </a:r>
            <a:r>
              <a:rPr lang="en-US" sz="1900" dirty="0" err="1"/>
              <a:t>nghĩa</a:t>
            </a:r>
            <a:r>
              <a:rPr lang="en-US" sz="1900" dirty="0"/>
              <a:t> </a:t>
            </a:r>
            <a:r>
              <a:rPr lang="en-US" sz="1900" dirty="0" err="1"/>
              <a:t>vụ</a:t>
            </a:r>
            <a:r>
              <a:rPr lang="en-US" sz="1900" dirty="0"/>
              <a:t> </a:t>
            </a:r>
            <a:r>
              <a:rPr lang="en-US" sz="1900" dirty="0" err="1"/>
              <a:t>quân</a:t>
            </a:r>
            <a:r>
              <a:rPr lang="en-US" sz="1900" dirty="0"/>
              <a:t> </a:t>
            </a:r>
            <a:r>
              <a:rPr lang="en-US" sz="1900" dirty="0" err="1"/>
              <a:t>sự</a:t>
            </a:r>
            <a:r>
              <a:rPr lang="en-US" sz="1900" i="1" dirty="0"/>
              <a:t>)</a:t>
            </a:r>
            <a:endParaRPr lang="en-US" sz="1900" dirty="0"/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81000" y="304800"/>
            <a:ext cx="84582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* 8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ghi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trong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phiếu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sức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khỏe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vụ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quân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sự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để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phân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sức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khỏe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gồm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lực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chung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Cân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nặng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chiều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cao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vòng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ngực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mắt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răng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tai -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mũi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họng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tâm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thần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thần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kinh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6.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nội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khoa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7.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liễu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8.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ngoại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khoa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22860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*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này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ghi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trong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mẫu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Phiếu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sức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khỏe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vụ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quân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sự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như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bên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dưới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phân loại sức khỏe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762000"/>
            <a:ext cx="6629399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b="1" dirty="0">
                <a:solidFill>
                  <a:srgbClr val="FF0000"/>
                </a:solidFill>
              </a:rPr>
              <a:t>I. TIÊU CHUẨN PHÂN LOẠI THEO THỂ LỰC</a:t>
            </a:r>
            <a:r>
              <a:rPr lang="de-DE" sz="2800" b="1" dirty="0"/>
              <a:t> </a:t>
            </a:r>
            <a:r>
              <a:rPr lang="de-DE" sz="2800" b="1" i="1" dirty="0">
                <a:solidFill>
                  <a:srgbClr val="FF0000"/>
                </a:solidFill>
              </a:rPr>
              <a:t>(Bảng số 1)</a:t>
            </a:r>
            <a:r>
              <a:rPr lang="en-US" sz="2800" dirty="0">
                <a:solidFill>
                  <a:srgbClr val="FF0000"/>
                </a:solidFill>
              </a:rPr>
              <a:t/>
            </a:r>
            <a:br>
              <a:rPr lang="en-US" sz="2800" dirty="0">
                <a:solidFill>
                  <a:srgbClr val="FF0000"/>
                </a:solidFill>
              </a:rPr>
            </a:b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1142998"/>
          <a:ext cx="7924800" cy="5029201"/>
        </p:xfrm>
        <a:graphic>
          <a:graphicData uri="http://schemas.openxmlformats.org/drawingml/2006/table">
            <a:tbl>
              <a:tblPr/>
              <a:tblGrid>
                <a:gridCol w="1361702"/>
                <a:gridCol w="1361702"/>
                <a:gridCol w="1256954"/>
                <a:gridCol w="1256954"/>
                <a:gridCol w="1343744"/>
                <a:gridCol w="1343744"/>
              </a:tblGrid>
              <a:tr h="57626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LOẠI</a:t>
                      </a:r>
                      <a:b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SỨC KHỎE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Nam</a:t>
                      </a:r>
                      <a:endParaRPr lang="en-US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NỮ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525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Cao </a:t>
                      </a:r>
                      <a:r>
                        <a:rPr lang="en-US" sz="1600" b="1" dirty="0" err="1">
                          <a:latin typeface="Times New Roman"/>
                          <a:ea typeface="Calibri"/>
                          <a:cs typeface="Times New Roman"/>
                        </a:rPr>
                        <a:t>đứng</a:t>
                      </a: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 (cm)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 err="1">
                          <a:latin typeface="Times New Roman"/>
                          <a:ea typeface="Calibri"/>
                          <a:cs typeface="Times New Roman"/>
                        </a:rPr>
                        <a:t>Cân</a:t>
                      </a: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latin typeface="Times New Roman"/>
                          <a:ea typeface="Calibri"/>
                          <a:cs typeface="Times New Roman"/>
                        </a:rPr>
                        <a:t>nặng</a:t>
                      </a: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 (kg)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 err="1">
                          <a:latin typeface="Times New Roman"/>
                          <a:ea typeface="Calibri"/>
                          <a:cs typeface="Times New Roman"/>
                        </a:rPr>
                        <a:t>Vòng</a:t>
                      </a: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latin typeface="Times New Roman"/>
                          <a:ea typeface="Calibri"/>
                          <a:cs typeface="Times New Roman"/>
                        </a:rPr>
                        <a:t>ngực</a:t>
                      </a: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 (cm)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Cao </a:t>
                      </a:r>
                      <a:r>
                        <a:rPr lang="en-US" sz="1600" b="1" dirty="0" err="1">
                          <a:latin typeface="Times New Roman"/>
                          <a:ea typeface="Calibri"/>
                          <a:cs typeface="Times New Roman"/>
                        </a:rPr>
                        <a:t>đứng</a:t>
                      </a: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 (cm)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 err="1">
                          <a:latin typeface="Times New Roman"/>
                          <a:ea typeface="Calibri"/>
                          <a:cs typeface="Times New Roman"/>
                        </a:rPr>
                        <a:t>Cân</a:t>
                      </a: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latin typeface="Times New Roman"/>
                          <a:ea typeface="Calibri"/>
                          <a:cs typeface="Times New Roman"/>
                        </a:rPr>
                        <a:t>nặng</a:t>
                      </a: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 (kg)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069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163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51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81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154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  <a:sym typeface="Symbol"/>
                        </a:rPr>
                        <a:t>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48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069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6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160 - 162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47 - 50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78 - 80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152 - 153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44 - 47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069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6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157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- 159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43 - 46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75 - 77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150 - 151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42 - 43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069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155 - </a:t>
                      </a:r>
                      <a:r>
                        <a:rPr lang="en-US" sz="1600" dirty="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156</a:t>
                      </a:r>
                      <a:endParaRPr lang="en-US" sz="16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41 - 42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73 - 74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148 - 149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40 - 41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069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6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153 - 154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71 - 72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147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38 - 39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069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16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152</a:t>
                      </a:r>
                      <a:endParaRPr lang="en-US" sz="16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39</a:t>
                      </a:r>
                      <a:endParaRPr lang="en-US" sz="16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70</a:t>
                      </a:r>
                      <a:endParaRPr lang="en-US" sz="16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146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37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hân loại sức khỏe 1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457200"/>
            <a:ext cx="7467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304800" y="228600"/>
            <a:ext cx="8534400" cy="653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D. 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Cách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ghi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phiếu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sức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khỏe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vụ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quân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sự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a)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Mỗi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chuyên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khoa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khám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xét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bác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sỹ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sẽ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vào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cột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“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”; ở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cột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“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Lý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do”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phải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ghi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tóm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tắt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lý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do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đó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b)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Phần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luận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Chủ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tịch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Hội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đồng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khám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sức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khỏe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căn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cứ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vào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ở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từng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luận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phân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sức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khỏe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đúng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quy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định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c)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Chủ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tịch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Hội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đồng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khám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sức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khỏe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trách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nhiệm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ký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vào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phiếu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sức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khỏe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vụ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quân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sự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luận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d)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Chữ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ký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Chủ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tịch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Hội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đồng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khám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sức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khỏe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đóng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dấu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cơ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Chủ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tịch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Hội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đồng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chữ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ký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Chủ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tịch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Hội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đồng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khám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phúc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sức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khỏe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đóng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dấu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đơn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vị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quyết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định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thành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lập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Hội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đồng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khám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phúc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sức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khỏe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Một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điểm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cần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chú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ý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Trường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hợp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đang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mắc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bệnh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cấp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tính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bệnh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thuyên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giảm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hay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tăng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lên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một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thời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gian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hoặc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điều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trị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thì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điểm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đó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phải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kèm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chữ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“T”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bên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cạnh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nghĩa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“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tạm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thời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”).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Người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khám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phải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ghi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tóm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tắt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bằng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tiếng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Việt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tên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bệnh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bên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cạnh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ghi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bằng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danh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từ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quốc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giữa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hai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ngoặc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đơn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Khi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kết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luận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nếu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chữ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“T” ở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chỉ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tiêu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điểm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lớn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nhất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phải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viết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chữ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“T”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vào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phần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phân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loại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sức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khỏe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Trường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hợp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nghi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ngờ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chưa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cho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điểm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ngay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được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Hội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đồng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khám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sức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khỏe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gửi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công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dân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tới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khám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tại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một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bệnh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viện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để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kết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luận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chính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xác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hơn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Trường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hợp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chưa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kết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luận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được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thì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gửi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công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dân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đó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đến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bệnh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viện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chuyên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khoa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gần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nhất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để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khám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kết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luận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chẩn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đoán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Thời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gian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tối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đa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từ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7 - 10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ngày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phải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kết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luận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chỉ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thực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hiện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trường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hợp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cần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thiết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Những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trường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hợp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phiếu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sức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khỏe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ghi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chữ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“T”,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Hội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đồng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khám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sức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khỏe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nghĩa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vụ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quân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sự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trách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nhiệm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hướng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dẫn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công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dân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đến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các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cơ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sở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y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để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điều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trị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28600" y="304800"/>
            <a:ext cx="8610600" cy="640175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Tóm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lại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Đối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với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người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sức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khỏe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đạt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1, 2, 3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thì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đủ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chuẩn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sức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khỏe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để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trúng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tuyển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vụ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quân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sự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1: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phục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vụ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ở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hầu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hết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quân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binh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chủng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2: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ít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nhất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1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bị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2,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phục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vụ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trong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phần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lớn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quân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binh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chủng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3: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ít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nhất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1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bị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3,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phục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vụ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ở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quân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binh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chủng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Đối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với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người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sức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khỏe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đạt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4, 5, 6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thì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không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đảm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bảo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chuẩn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để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đi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NVQS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4: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ít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nhất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1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bị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4,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phục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vụ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hạn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chế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ở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quân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binh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chủng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5: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ít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nhất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1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bị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5,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công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việc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hành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chính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sự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vụ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lệnh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tổng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động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viên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6: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ít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nhất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1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bị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6,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sức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khỏe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miễn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vụ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quân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sự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chuẩn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tuyển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quân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ngoài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chuẩn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sức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khỏe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nêu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trên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còn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phải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đảm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bảo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chuẩn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khác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rgbClr val="274E1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rgbClr val="274E1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rgbClr val="274E1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rgbClr val="274E1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tuổi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rgbClr val="274E1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rgbClr val="274E1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đời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rgbClr val="274E1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rgbClr val="274E1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 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đủ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18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tuổi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đến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hết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25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tuổi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Gọi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lứa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tuổi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thấp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đến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lứa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tuổi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cao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Công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dân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nữ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đủ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18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tuổi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trở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lên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sẽ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tham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gia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phục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vụ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quân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đội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nếu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nguyện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vọng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không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bắt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buộc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chuẩn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chính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trị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đạo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đức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Thực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hiện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theo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hướng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dẫn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liên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Bộ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Quốc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phòng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Bộ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Công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an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chuẩn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chính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trị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nguyên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tắc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thủ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tục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tuyển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chọn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công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dân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vào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phục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vụ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trong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Quân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đội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công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dân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xăm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bằng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kim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kinh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dị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kỳ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quái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kích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động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bạo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lực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gây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phản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cảm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ở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vị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trí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lộ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diện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như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mặt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cổ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tay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1/3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dưới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cánh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tay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trở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xuống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);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chân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(1/3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dưới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đùi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trở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xuống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không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gọi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nhập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ngũ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vào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Quân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đội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chuẩn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vấn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Tuyển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chọn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gọi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nhập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ngũ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công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dân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trình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độ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vấn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lớp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8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trở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lên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địa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phương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thực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sự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khó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khăn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không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đảm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bảo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đủ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giao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quân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thì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tuyển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chọn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trình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độ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vấn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lớp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7.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xã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thuộc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vùng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sâu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vùng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vùng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đặc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biệt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khó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khăn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xã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biên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giới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tuyển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20-25%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trình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độ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vấn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cấp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tiểu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còn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lại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trung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cơ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sở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trở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lên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nếu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vẫn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không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tuyển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đủ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tuyển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không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biết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chữ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để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vừa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huấn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luyện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vừa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tập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để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nâng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cao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trình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độ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vấn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nhằm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góp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phần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xây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dựng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đội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ngũ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cán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bộ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cơ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sở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địa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phương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xuất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ngũ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Tích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cực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tuyển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chọn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gọi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nhập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ngũ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công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dân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đã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tốt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nghiệp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trường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đại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cao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đẳng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trung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chuyên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nghiệp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đào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tạo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nghề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để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giảm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bớt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lưu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lượng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đào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tạo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trong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Quân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đội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nâng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cao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chất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lượng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xây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dựng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Quân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đội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28600" y="228600"/>
            <a:ext cx="8686800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1. Khám thể lực: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a) Cách quy tròn số liệu</a:t>
            </a:r>
            <a:r>
              <a:rPr kumimoji="0" lang="vi-V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: Chiều cao, vòng ngực, cân nặng từ 0,5 trở lên ghi là 1 đơn vị; từ  0,49 trở xuống thì không lấy phần lẻ.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Ví dụ: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- Cao: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+ 152,50 cm  ghi là 153 cm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+ 158,49 cm ghi là 158 cm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- Cân nặng: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+ 46,50 kg  ghi là 47 kg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+ 51,49 kg  ghi là 51 kg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- Vòng ngực: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+ 82,50cm thì ghi là 83cm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+ 79,49cm thì ghi là 79cm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algn="just"/>
            <a:r>
              <a:rPr lang="vi-VN" sz="1600" i="1" dirty="0">
                <a:latin typeface="+mj-lt"/>
              </a:rPr>
              <a:t>b) Khám thể lực:</a:t>
            </a:r>
            <a:r>
              <a:rPr lang="vi-VN" sz="1600" dirty="0">
                <a:latin typeface="+mj-lt"/>
              </a:rPr>
              <a:t> Khi khám thể lực, người được khám phải bỏ mũ, nón, không đi giày hoặc dép (chân đất, đầu trần): Nếu là nam giới phải cởi hết quần áo dài, áo lót, chỉ mặc 1 quần đùi. Nếu là nữ giới mặc quần dài, áo mỏng.</a:t>
            </a:r>
            <a:endParaRPr lang="en-US" sz="1600" dirty="0">
              <a:latin typeface="+mj-lt"/>
            </a:endParaRPr>
          </a:p>
          <a:p>
            <a:pPr algn="just"/>
            <a:r>
              <a:rPr lang="vi-VN" sz="1600" dirty="0">
                <a:latin typeface="+mj-lt"/>
              </a:rPr>
              <a:t>- Đo chiều cao: Người </a:t>
            </a:r>
            <a:r>
              <a:rPr lang="vi-VN" sz="1600" dirty="0" smtClean="0">
                <a:latin typeface="+mj-lt"/>
              </a:rPr>
              <a:t>được </a:t>
            </a:r>
            <a:r>
              <a:rPr lang="vi-VN" sz="1600" dirty="0">
                <a:latin typeface="+mj-lt"/>
              </a:rPr>
              <a:t>đo phải đứng ở </a:t>
            </a:r>
            <a:r>
              <a:rPr lang="vi-VN" sz="1600" dirty="0" smtClean="0">
                <a:latin typeface="+mj-lt"/>
              </a:rPr>
              <a:t>tư </a:t>
            </a:r>
            <a:r>
              <a:rPr lang="vi-VN" sz="1600" dirty="0">
                <a:latin typeface="+mj-lt"/>
              </a:rPr>
              <a:t>thể thẳng, 2 gót chân chạm vào nhau, 2 tay buông thõng tự nhiên, mắt nhìn ngang, tầm nhìn là 1 </a:t>
            </a:r>
            <a:r>
              <a:rPr lang="vi-VN" sz="1600" dirty="0" smtClean="0">
                <a:latin typeface="+mj-lt"/>
              </a:rPr>
              <a:t>đường </a:t>
            </a:r>
            <a:r>
              <a:rPr lang="vi-VN" sz="1600" dirty="0">
                <a:latin typeface="+mj-lt"/>
              </a:rPr>
              <a:t>thẳng nằm ngang song song với mặt đất.</a:t>
            </a:r>
            <a:endParaRPr lang="en-US" sz="1600" dirty="0">
              <a:latin typeface="+mj-lt"/>
            </a:endParaRPr>
          </a:p>
          <a:p>
            <a:pPr algn="just"/>
            <a:r>
              <a:rPr lang="vi-VN" sz="1600" dirty="0">
                <a:latin typeface="+mj-lt"/>
              </a:rPr>
              <a:t>+ </a:t>
            </a:r>
            <a:r>
              <a:rPr lang="vi-VN" sz="1600" dirty="0" smtClean="0">
                <a:latin typeface="+mj-lt"/>
              </a:rPr>
              <a:t>Thước </a:t>
            </a:r>
            <a:r>
              <a:rPr lang="vi-VN" sz="1600" dirty="0">
                <a:latin typeface="+mj-lt"/>
              </a:rPr>
              <a:t>đo: Nếu đo chiều cao bằng </a:t>
            </a:r>
            <a:r>
              <a:rPr lang="vi-VN" sz="1600" dirty="0" smtClean="0">
                <a:latin typeface="+mj-lt"/>
              </a:rPr>
              <a:t>thước </a:t>
            </a:r>
            <a:r>
              <a:rPr lang="vi-VN" sz="1600" dirty="0">
                <a:latin typeface="+mj-lt"/>
              </a:rPr>
              <a:t>ở bàn cân thì phải chú ý kéo phần trên cho hết cỡ, sau đó điều chỉnh để lấy kết quả phần </a:t>
            </a:r>
            <a:r>
              <a:rPr lang="vi-VN" sz="1600" dirty="0" smtClean="0">
                <a:latin typeface="+mj-lt"/>
              </a:rPr>
              <a:t>dưới </a:t>
            </a:r>
            <a:r>
              <a:rPr lang="vi-VN" sz="1600" dirty="0">
                <a:latin typeface="+mj-lt"/>
              </a:rPr>
              <a:t>của </a:t>
            </a:r>
            <a:r>
              <a:rPr lang="vi-VN" sz="1600" dirty="0" smtClean="0">
                <a:latin typeface="+mj-lt"/>
              </a:rPr>
              <a:t>thước</a:t>
            </a:r>
            <a:r>
              <a:rPr lang="vi-VN" sz="1600" dirty="0">
                <a:latin typeface="+mj-lt"/>
              </a:rPr>
              <a:t>.</a:t>
            </a:r>
            <a:endParaRPr lang="en-US" sz="1600" dirty="0">
              <a:latin typeface="+mj-lt"/>
            </a:endParaRPr>
          </a:p>
          <a:p>
            <a:pPr algn="just"/>
            <a:r>
              <a:rPr lang="vi-VN" sz="1600" dirty="0">
                <a:latin typeface="+mj-lt"/>
              </a:rPr>
              <a:t>+ Nếu dùng tường, cột kẻ thước để đo thì </a:t>
            </a:r>
            <a:r>
              <a:rPr lang="vi-VN" sz="1600" dirty="0" smtClean="0">
                <a:latin typeface="+mj-lt"/>
              </a:rPr>
              <a:t>tường </a:t>
            </a:r>
            <a:r>
              <a:rPr lang="vi-VN" sz="1600" dirty="0">
                <a:latin typeface="+mj-lt"/>
              </a:rPr>
              <a:t>hoặc cột phải thẳng đứng, nền để đứng không gồ ghề, phải vuông góc với </a:t>
            </a:r>
            <a:r>
              <a:rPr lang="vi-VN" sz="1600" dirty="0" smtClean="0">
                <a:latin typeface="+mj-lt"/>
              </a:rPr>
              <a:t>tường </a:t>
            </a:r>
            <a:r>
              <a:rPr lang="vi-VN" sz="1600" dirty="0">
                <a:latin typeface="+mj-lt"/>
              </a:rPr>
              <a:t>hoặc cột làm </a:t>
            </a:r>
            <a:r>
              <a:rPr lang="vi-VN" sz="1600" dirty="0" smtClean="0">
                <a:latin typeface="+mj-lt"/>
              </a:rPr>
              <a:t>thước </a:t>
            </a:r>
            <a:r>
              <a:rPr lang="vi-VN" sz="1600" dirty="0">
                <a:latin typeface="+mj-lt"/>
              </a:rPr>
              <a:t>đo.</a:t>
            </a:r>
            <a:endParaRPr lang="en-US" sz="1600" dirty="0">
              <a:latin typeface="+mj-lt"/>
            </a:endParaRPr>
          </a:p>
          <a:p>
            <a:pPr algn="just"/>
            <a:r>
              <a:rPr lang="vi-VN" sz="1600" dirty="0">
                <a:latin typeface="+mj-lt"/>
              </a:rPr>
              <a:t>+ </a:t>
            </a:r>
            <a:r>
              <a:rPr lang="vi-VN" sz="1600" dirty="0" smtClean="0">
                <a:latin typeface="+mj-lt"/>
              </a:rPr>
              <a:t>Người </a:t>
            </a:r>
            <a:r>
              <a:rPr lang="vi-VN" sz="1600" dirty="0">
                <a:latin typeface="+mj-lt"/>
              </a:rPr>
              <a:t>đứng vào vị trí đo, gót chân, mông, </a:t>
            </a:r>
            <a:r>
              <a:rPr lang="vi-VN" sz="1600" dirty="0" smtClean="0">
                <a:latin typeface="+mj-lt"/>
              </a:rPr>
              <a:t>xương </a:t>
            </a:r>
            <a:r>
              <a:rPr lang="vi-VN" sz="1600" dirty="0">
                <a:latin typeface="+mj-lt"/>
              </a:rPr>
              <a:t>bả vai chạm </a:t>
            </a:r>
            <a:r>
              <a:rPr lang="vi-VN" sz="1600" dirty="0" smtClean="0">
                <a:latin typeface="+mj-lt"/>
              </a:rPr>
              <a:t>tường</a:t>
            </a:r>
            <a:r>
              <a:rPr lang="vi-VN" sz="1600" dirty="0">
                <a:latin typeface="+mj-lt"/>
              </a:rPr>
              <a:t>. Thước đặt lấy kết quả đo chạm đỉnh đầu phải vuông góc với </a:t>
            </a:r>
            <a:r>
              <a:rPr lang="vi-VN" sz="1600" dirty="0" smtClean="0">
                <a:latin typeface="+mj-lt"/>
              </a:rPr>
              <a:t>tường</a:t>
            </a:r>
            <a:r>
              <a:rPr lang="vi-VN" sz="1600" dirty="0">
                <a:latin typeface="+mj-lt"/>
              </a:rPr>
              <a:t>.</a:t>
            </a:r>
            <a:endParaRPr lang="en-US" sz="1600" dirty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304800" y="228600"/>
            <a:ext cx="85344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vi-V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Đo vòng ngực (đối với nam giới): Vòng đo qua ngực vuông góc với trục thân đi qua núm vú ở phía trước, qua 2 bờ dưới xương bả vai ở phía sau. Dùng thước dây đo, người được đo hít thở bình thường. </a:t>
            </a:r>
            <a:r>
              <a:rPr kumimoji="0" lang="vi-VN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Để chính xác ta đo khi hít vào tối đa và thở ra tối đa, lấy 2 giá trị đó cộng lại chia trung bình</a:t>
            </a:r>
            <a:r>
              <a:rPr kumimoji="0" lang="vi-V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, tính như sau: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algn="ctr" font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Hít </a:t>
            </a:r>
            <a:r>
              <a:rPr lang="vi-VN" sz="2800" b="1" dirty="0">
                <a:solidFill>
                  <a:srgbClr val="FF0000"/>
                </a:solidFill>
                <a:latin typeface="+mj-lt"/>
              </a:rPr>
              <a:t>vào tối đa + thở ra tối </a:t>
            </a:r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đa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/2 </a:t>
            </a:r>
            <a:r>
              <a:rPr lang="de-DE" sz="2800" b="1" dirty="0" smtClean="0">
                <a:solidFill>
                  <a:srgbClr val="FF0000"/>
                </a:solidFill>
                <a:latin typeface="+mj-lt"/>
              </a:rPr>
              <a:t>= Vòng </a:t>
            </a:r>
            <a:r>
              <a:rPr lang="de-DE" sz="2800" b="1" dirty="0">
                <a:solidFill>
                  <a:srgbClr val="FF0000"/>
                </a:solidFill>
                <a:latin typeface="+mj-lt"/>
              </a:rPr>
              <a:t>ngực trung </a:t>
            </a:r>
            <a:r>
              <a:rPr lang="de-DE" sz="2800" b="1" dirty="0" smtClean="0">
                <a:solidFill>
                  <a:srgbClr val="FF0000"/>
                </a:solidFill>
                <a:latin typeface="+mj-lt"/>
              </a:rPr>
              <a:t>bình</a:t>
            </a:r>
            <a:endParaRPr lang="en-US" sz="2800" b="1" dirty="0">
              <a:solidFill>
                <a:srgbClr val="FF0000"/>
              </a:solidFill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Chỉ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BMI (Body Mass Index)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chỉ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khối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cơ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thể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đánh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giá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mối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tương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quan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giữa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chiều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cao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cân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nặng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BMI =  </a:t>
            </a:r>
            <a:r>
              <a:rPr lang="en-US" sz="2800" b="1" dirty="0" err="1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Cân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nặng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(kg)/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{</a:t>
            </a:r>
            <a:r>
              <a:rPr lang="en-US" sz="2800" b="1" dirty="0" err="1" smtClean="0">
                <a:solidFill>
                  <a:srgbClr val="FF0000"/>
                </a:solidFill>
                <a:latin typeface="+mj-lt"/>
              </a:rPr>
              <a:t>Chiều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j-lt"/>
              </a:rPr>
              <a:t>cao</a:t>
            </a:r>
            <a:r>
              <a:rPr lang="en-US" sz="2800" b="1" dirty="0">
                <a:solidFill>
                  <a:srgbClr val="FF0000"/>
                </a:solidFill>
                <a:latin typeface="+mj-lt"/>
              </a:rPr>
              <a:t> (m)}</a:t>
            </a:r>
            <a:r>
              <a:rPr lang="en-US" sz="2800" b="1" baseline="30000" dirty="0">
                <a:solidFill>
                  <a:srgbClr val="FF0000"/>
                </a:solidFill>
                <a:latin typeface="+mj-lt"/>
              </a:rPr>
              <a:t>2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Chỉ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BMI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được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xem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xét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trong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trường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hợp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đủ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tiêu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chuẩn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về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thể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lực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nhưng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sự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mất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cân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đối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giữa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chiều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cao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cân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nặng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không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nhận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những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trường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hợp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chỉ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BMI ≥ 30.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700" b="1" dirty="0" smtClean="0">
                <a:solidFill>
                  <a:srgbClr val="FF0000"/>
                </a:solidFill>
              </a:rPr>
              <a:t>II</a:t>
            </a:r>
            <a:r>
              <a:rPr lang="en-US" sz="2700" b="1" dirty="0">
                <a:solidFill>
                  <a:srgbClr val="FF0000"/>
                </a:solidFill>
              </a:rPr>
              <a:t>. TIÊU CHUẨN PHÂN LOẠI THEO BỆNH TẬT </a:t>
            </a:r>
            <a:r>
              <a:rPr lang="en-US" sz="2700" b="1" i="1" dirty="0">
                <a:solidFill>
                  <a:srgbClr val="FF0000"/>
                </a:solidFill>
              </a:rPr>
              <a:t>(</a:t>
            </a:r>
            <a:r>
              <a:rPr lang="en-US" sz="2700" b="1" i="1" dirty="0" err="1">
                <a:solidFill>
                  <a:srgbClr val="FF0000"/>
                </a:solidFill>
              </a:rPr>
              <a:t>Bảng</a:t>
            </a:r>
            <a:r>
              <a:rPr lang="en-US" sz="2700" b="1" i="1" dirty="0">
                <a:solidFill>
                  <a:srgbClr val="FF0000"/>
                </a:solidFill>
              </a:rPr>
              <a:t> </a:t>
            </a:r>
            <a:r>
              <a:rPr lang="en-US" sz="2700" b="1" i="1" dirty="0" err="1">
                <a:solidFill>
                  <a:srgbClr val="FF0000"/>
                </a:solidFill>
              </a:rPr>
              <a:t>số</a:t>
            </a:r>
            <a:r>
              <a:rPr lang="en-US" sz="2700" b="1" i="1" dirty="0">
                <a:solidFill>
                  <a:srgbClr val="FF0000"/>
                </a:solidFill>
              </a:rPr>
              <a:t> 2)</a:t>
            </a:r>
            <a:r>
              <a:rPr lang="en-US" sz="2700" dirty="0"/>
              <a:t/>
            </a:r>
            <a:br>
              <a:rPr lang="en-US" sz="2700" dirty="0"/>
            </a:b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791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700" b="1" dirty="0" smtClean="0">
                <a:solidFill>
                  <a:srgbClr val="FF0000"/>
                </a:solidFill>
              </a:rPr>
              <a:t>2</a:t>
            </a:r>
            <a:r>
              <a:rPr lang="en-US" sz="1700" b="1" dirty="0">
                <a:solidFill>
                  <a:srgbClr val="FF0000"/>
                </a:solidFill>
              </a:rPr>
              <a:t>. </a:t>
            </a:r>
            <a:r>
              <a:rPr lang="en-US" sz="1700" b="1" dirty="0" err="1">
                <a:solidFill>
                  <a:srgbClr val="FF0000"/>
                </a:solidFill>
              </a:rPr>
              <a:t>Khám</a:t>
            </a:r>
            <a:r>
              <a:rPr lang="en-US" sz="1700" b="1" dirty="0">
                <a:solidFill>
                  <a:srgbClr val="FF0000"/>
                </a:solidFill>
              </a:rPr>
              <a:t> </a:t>
            </a:r>
            <a:r>
              <a:rPr lang="en-US" sz="1700" b="1" dirty="0" err="1">
                <a:solidFill>
                  <a:srgbClr val="FF0000"/>
                </a:solidFill>
              </a:rPr>
              <a:t>mắt</a:t>
            </a:r>
            <a:r>
              <a:rPr lang="en-US" sz="1700" b="1" dirty="0">
                <a:solidFill>
                  <a:srgbClr val="FF0000"/>
                </a:solidFill>
              </a:rPr>
              <a:t>:</a:t>
            </a:r>
            <a:endParaRPr lang="en-US" sz="17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sz="1700" i="1" dirty="0" err="1"/>
              <a:t>Số</a:t>
            </a:r>
            <a:r>
              <a:rPr lang="en-US" sz="1700" i="1" dirty="0"/>
              <a:t> 1: </a:t>
            </a:r>
            <a:r>
              <a:rPr lang="en-US" sz="1700" i="1" dirty="0" err="1"/>
              <a:t>Thị</a:t>
            </a:r>
            <a:r>
              <a:rPr lang="en-US" sz="1700" i="1" dirty="0"/>
              <a:t> </a:t>
            </a:r>
            <a:r>
              <a:rPr lang="en-US" sz="1700" i="1" dirty="0" err="1"/>
              <a:t>lực</a:t>
            </a:r>
            <a:r>
              <a:rPr lang="en-US" sz="1700" i="1" dirty="0"/>
              <a:t>: </a:t>
            </a:r>
            <a:r>
              <a:rPr lang="en-US" sz="1700" dirty="0" err="1"/>
              <a:t>Thị</a:t>
            </a:r>
            <a:r>
              <a:rPr lang="en-US" sz="1700" dirty="0"/>
              <a:t> </a:t>
            </a:r>
            <a:r>
              <a:rPr lang="en-US" sz="1700" dirty="0" err="1"/>
              <a:t>lực</a:t>
            </a:r>
            <a:r>
              <a:rPr lang="en-US" sz="1700" dirty="0"/>
              <a:t> </a:t>
            </a:r>
            <a:r>
              <a:rPr lang="en-US" sz="1700" dirty="0" err="1"/>
              <a:t>là</a:t>
            </a:r>
            <a:r>
              <a:rPr lang="en-US" sz="1700" dirty="0"/>
              <a:t> </a:t>
            </a:r>
            <a:r>
              <a:rPr lang="en-US" sz="1700" dirty="0" err="1"/>
              <a:t>tiêu</a:t>
            </a:r>
            <a:r>
              <a:rPr lang="en-US" sz="1700" dirty="0"/>
              <a:t> </a:t>
            </a:r>
            <a:r>
              <a:rPr lang="en-US" sz="1700" dirty="0" err="1"/>
              <a:t>chuẩn</a:t>
            </a:r>
            <a:r>
              <a:rPr lang="en-US" sz="1700" dirty="0"/>
              <a:t> </a:t>
            </a:r>
            <a:r>
              <a:rPr lang="en-US" sz="1700" dirty="0" err="1"/>
              <a:t>cơ</a:t>
            </a:r>
            <a:r>
              <a:rPr lang="en-US" sz="1700" dirty="0"/>
              <a:t> </a:t>
            </a:r>
            <a:r>
              <a:rPr lang="en-US" sz="1700" dirty="0" err="1"/>
              <a:t>bản</a:t>
            </a:r>
            <a:r>
              <a:rPr lang="en-US" sz="1700" dirty="0"/>
              <a:t> </a:t>
            </a:r>
            <a:r>
              <a:rPr lang="en-US" sz="1700" dirty="0" err="1"/>
              <a:t>để</a:t>
            </a:r>
            <a:r>
              <a:rPr lang="en-US" sz="1700" dirty="0"/>
              <a:t> </a:t>
            </a:r>
            <a:r>
              <a:rPr lang="en-US" sz="1700" dirty="0" err="1"/>
              <a:t>đánh</a:t>
            </a:r>
            <a:r>
              <a:rPr lang="en-US" sz="1700" dirty="0"/>
              <a:t> </a:t>
            </a:r>
            <a:r>
              <a:rPr lang="en-US" sz="1700" dirty="0" err="1"/>
              <a:t>giá</a:t>
            </a:r>
            <a:r>
              <a:rPr lang="en-US" sz="1700" dirty="0"/>
              <a:t> </a:t>
            </a:r>
            <a:r>
              <a:rPr lang="en-US" sz="1700" dirty="0" err="1"/>
              <a:t>sức</a:t>
            </a:r>
            <a:r>
              <a:rPr lang="en-US" sz="1700" dirty="0"/>
              <a:t> </a:t>
            </a:r>
            <a:r>
              <a:rPr lang="en-US" sz="1700" dirty="0" err="1"/>
              <a:t>nhìn</a:t>
            </a:r>
            <a:r>
              <a:rPr lang="en-US" sz="1700" dirty="0"/>
              <a:t> </a:t>
            </a:r>
            <a:r>
              <a:rPr lang="en-US" sz="1700" dirty="0" err="1"/>
              <a:t>của</a:t>
            </a:r>
            <a:r>
              <a:rPr lang="en-US" sz="1700" dirty="0"/>
              <a:t> </a:t>
            </a:r>
            <a:r>
              <a:rPr lang="en-US" sz="1700" dirty="0" err="1"/>
              <a:t>từng</a:t>
            </a:r>
            <a:r>
              <a:rPr lang="en-US" sz="1700" dirty="0"/>
              <a:t> </a:t>
            </a:r>
            <a:r>
              <a:rPr lang="en-US" sz="1700" dirty="0" err="1"/>
              <a:t>mắt</a:t>
            </a:r>
            <a:r>
              <a:rPr lang="en-US" sz="1700" dirty="0"/>
              <a:t>, </a:t>
            </a:r>
            <a:r>
              <a:rPr lang="en-US" sz="1700" dirty="0" err="1"/>
              <a:t>muốn</a:t>
            </a:r>
            <a:r>
              <a:rPr lang="en-US" sz="1700" dirty="0"/>
              <a:t> </a:t>
            </a:r>
            <a:r>
              <a:rPr lang="en-US" sz="1700" dirty="0" err="1"/>
              <a:t>đo</a:t>
            </a:r>
            <a:r>
              <a:rPr lang="en-US" sz="1700" dirty="0"/>
              <a:t> </a:t>
            </a:r>
            <a:r>
              <a:rPr lang="en-US" sz="1700" dirty="0" err="1"/>
              <a:t>thị</a:t>
            </a:r>
            <a:r>
              <a:rPr lang="en-US" sz="1700" dirty="0"/>
              <a:t> </a:t>
            </a:r>
            <a:r>
              <a:rPr lang="en-US" sz="1700" dirty="0" err="1"/>
              <a:t>lực</a:t>
            </a:r>
            <a:r>
              <a:rPr lang="en-US" sz="1700" dirty="0"/>
              <a:t> </a:t>
            </a:r>
            <a:r>
              <a:rPr lang="en-US" sz="1700" dirty="0" err="1"/>
              <a:t>chính</a:t>
            </a:r>
            <a:r>
              <a:rPr lang="en-US" sz="1700" dirty="0"/>
              <a:t> </a:t>
            </a:r>
            <a:r>
              <a:rPr lang="en-US" sz="1700" dirty="0" err="1"/>
              <a:t>xác</a:t>
            </a:r>
            <a:r>
              <a:rPr lang="en-US" sz="1700" dirty="0"/>
              <a:t>, </a:t>
            </a:r>
            <a:r>
              <a:rPr lang="en-US" sz="1700" dirty="0" err="1"/>
              <a:t>yêu</a:t>
            </a:r>
            <a:r>
              <a:rPr lang="en-US" sz="1700" dirty="0"/>
              <a:t> </a:t>
            </a:r>
            <a:r>
              <a:rPr lang="en-US" sz="1700" dirty="0" err="1"/>
              <a:t>cầu</a:t>
            </a:r>
            <a:r>
              <a:rPr lang="en-US" sz="1700" dirty="0"/>
              <a:t>:</a:t>
            </a:r>
          </a:p>
          <a:p>
            <a:pPr marL="0" indent="0" algn="just">
              <a:buNone/>
            </a:pPr>
            <a:r>
              <a:rPr lang="en-US" sz="1700" dirty="0"/>
              <a:t>- </a:t>
            </a:r>
            <a:r>
              <a:rPr lang="en-US" sz="1700" dirty="0" err="1"/>
              <a:t>Nhân</a:t>
            </a:r>
            <a:r>
              <a:rPr lang="en-US" sz="1700" dirty="0"/>
              <a:t> </a:t>
            </a:r>
            <a:r>
              <a:rPr lang="en-US" sz="1700" dirty="0" err="1"/>
              <a:t>viên</a:t>
            </a:r>
            <a:r>
              <a:rPr lang="en-US" sz="1700" dirty="0"/>
              <a:t> </a:t>
            </a:r>
            <a:r>
              <a:rPr lang="en-US" sz="1700" dirty="0" err="1"/>
              <a:t>chuyên</a:t>
            </a:r>
            <a:r>
              <a:rPr lang="en-US" sz="1700" dirty="0"/>
              <a:t> </a:t>
            </a:r>
            <a:r>
              <a:rPr lang="en-US" sz="1700" dirty="0" err="1"/>
              <a:t>môn</a:t>
            </a:r>
            <a:r>
              <a:rPr lang="en-US" sz="1700" dirty="0"/>
              <a:t>: </a:t>
            </a:r>
            <a:r>
              <a:rPr lang="en-US" sz="1700" dirty="0" err="1"/>
              <a:t>Phải</a:t>
            </a:r>
            <a:r>
              <a:rPr lang="en-US" sz="1700" dirty="0"/>
              <a:t> </a:t>
            </a:r>
            <a:r>
              <a:rPr lang="en-US" sz="1700" dirty="0" err="1"/>
              <a:t>trực</a:t>
            </a:r>
            <a:r>
              <a:rPr lang="en-US" sz="1700" dirty="0"/>
              <a:t> </a:t>
            </a:r>
            <a:r>
              <a:rPr lang="en-US" sz="1700" dirty="0" err="1"/>
              <a:t>tiếp</a:t>
            </a:r>
            <a:r>
              <a:rPr lang="en-US" sz="1700" dirty="0"/>
              <a:t> </a:t>
            </a:r>
            <a:r>
              <a:rPr lang="en-US" sz="1700" dirty="0" err="1" smtClean="0"/>
              <a:t>hướng</a:t>
            </a:r>
            <a:r>
              <a:rPr lang="en-US" sz="1700" dirty="0" smtClean="0"/>
              <a:t> </a:t>
            </a:r>
            <a:r>
              <a:rPr lang="en-US" sz="1700" dirty="0" err="1"/>
              <a:t>dẫn</a:t>
            </a:r>
            <a:r>
              <a:rPr lang="en-US" sz="1700" dirty="0"/>
              <a:t> </a:t>
            </a:r>
            <a:r>
              <a:rPr lang="en-US" sz="1700" dirty="0" err="1"/>
              <a:t>cách</a:t>
            </a:r>
            <a:r>
              <a:rPr lang="en-US" sz="1700" dirty="0"/>
              <a:t> </a:t>
            </a:r>
            <a:r>
              <a:rPr lang="en-US" sz="1700" dirty="0" err="1"/>
              <a:t>đọc</a:t>
            </a:r>
            <a:r>
              <a:rPr lang="en-US" sz="1700" dirty="0"/>
              <a:t> </a:t>
            </a:r>
            <a:r>
              <a:rPr lang="en-US" sz="1700" dirty="0" err="1"/>
              <a:t>và</a:t>
            </a:r>
            <a:r>
              <a:rPr lang="en-US" sz="1700" dirty="0"/>
              <a:t> </a:t>
            </a:r>
            <a:r>
              <a:rPr lang="en-US" sz="1700" dirty="0" err="1"/>
              <a:t>tiến</a:t>
            </a:r>
            <a:r>
              <a:rPr lang="en-US" sz="1700" dirty="0"/>
              <a:t> </a:t>
            </a:r>
            <a:r>
              <a:rPr lang="en-US" sz="1700" dirty="0" err="1"/>
              <a:t>hành</a:t>
            </a:r>
            <a:r>
              <a:rPr lang="en-US" sz="1700" dirty="0"/>
              <a:t> </a:t>
            </a:r>
            <a:r>
              <a:rPr lang="en-US" sz="1700" dirty="0" err="1"/>
              <a:t>đúng</a:t>
            </a:r>
            <a:r>
              <a:rPr lang="en-US" sz="1700" dirty="0"/>
              <a:t> </a:t>
            </a:r>
            <a:r>
              <a:rPr lang="en-US" sz="1700" dirty="0" err="1"/>
              <a:t>kỹ</a:t>
            </a:r>
            <a:r>
              <a:rPr lang="en-US" sz="1700" dirty="0"/>
              <a:t> </a:t>
            </a:r>
            <a:r>
              <a:rPr lang="en-US" sz="1700" dirty="0" err="1"/>
              <a:t>thuật</a:t>
            </a:r>
            <a:r>
              <a:rPr lang="en-US" sz="1700" dirty="0"/>
              <a:t> </a:t>
            </a:r>
            <a:r>
              <a:rPr lang="en-US" sz="1700" dirty="0" err="1"/>
              <a:t>quy</a:t>
            </a:r>
            <a:r>
              <a:rPr lang="en-US" sz="1700" dirty="0"/>
              <a:t> </a:t>
            </a:r>
            <a:r>
              <a:rPr lang="en-US" sz="1700" dirty="0" err="1"/>
              <a:t>định</a:t>
            </a:r>
            <a:r>
              <a:rPr lang="en-US" sz="1700" dirty="0"/>
              <a:t>. </a:t>
            </a:r>
            <a:r>
              <a:rPr lang="en-US" sz="1700" dirty="0" err="1"/>
              <a:t>Chú</a:t>
            </a:r>
            <a:r>
              <a:rPr lang="en-US" sz="1700" dirty="0"/>
              <a:t> ý </a:t>
            </a:r>
            <a:r>
              <a:rPr lang="en-US" sz="1700" dirty="0" err="1"/>
              <a:t>phát</a:t>
            </a:r>
            <a:r>
              <a:rPr lang="en-US" sz="1700" dirty="0"/>
              <a:t> </a:t>
            </a:r>
            <a:r>
              <a:rPr lang="en-US" sz="1700" dirty="0" err="1"/>
              <a:t>hiện</a:t>
            </a:r>
            <a:r>
              <a:rPr lang="en-US" sz="1700" dirty="0"/>
              <a:t> </a:t>
            </a:r>
            <a:r>
              <a:rPr lang="en-US" sz="1700" dirty="0" err="1"/>
              <a:t>những</a:t>
            </a:r>
            <a:r>
              <a:rPr lang="en-US" sz="1700" dirty="0"/>
              <a:t> </a:t>
            </a:r>
            <a:r>
              <a:rPr lang="en-US" sz="1700" dirty="0" err="1" smtClean="0"/>
              <a:t>trường</a:t>
            </a:r>
            <a:r>
              <a:rPr lang="en-US" sz="1700" dirty="0" smtClean="0"/>
              <a:t> </a:t>
            </a:r>
            <a:r>
              <a:rPr lang="en-US" sz="1700" dirty="0" err="1"/>
              <a:t>hợp</a:t>
            </a:r>
            <a:r>
              <a:rPr lang="en-US" sz="1700" dirty="0"/>
              <a:t> </a:t>
            </a:r>
            <a:r>
              <a:rPr lang="en-US" sz="1700" dirty="0" err="1" smtClean="0"/>
              <a:t>người</a:t>
            </a:r>
            <a:r>
              <a:rPr lang="en-US" sz="1700" dirty="0" smtClean="0"/>
              <a:t> </a:t>
            </a:r>
            <a:r>
              <a:rPr lang="en-US" sz="1700" dirty="0" err="1"/>
              <a:t>đọc</a:t>
            </a:r>
            <a:r>
              <a:rPr lang="en-US" sz="1700" dirty="0"/>
              <a:t> </a:t>
            </a:r>
            <a:r>
              <a:rPr lang="en-US" sz="1700" dirty="0" err="1"/>
              <a:t>không</a:t>
            </a:r>
            <a:r>
              <a:rPr lang="en-US" sz="1700" dirty="0"/>
              <a:t> </a:t>
            </a:r>
            <a:r>
              <a:rPr lang="en-US" sz="1700" dirty="0" err="1"/>
              <a:t>trung</a:t>
            </a:r>
            <a:r>
              <a:rPr lang="en-US" sz="1700" dirty="0"/>
              <a:t> </a:t>
            </a:r>
            <a:r>
              <a:rPr lang="en-US" sz="1700" dirty="0" err="1"/>
              <a:t>thực</a:t>
            </a:r>
            <a:r>
              <a:rPr lang="en-US" sz="1700" dirty="0"/>
              <a:t> </a:t>
            </a:r>
            <a:r>
              <a:rPr lang="en-US" sz="1700" dirty="0" err="1"/>
              <a:t>hoặc</a:t>
            </a:r>
            <a:r>
              <a:rPr lang="en-US" sz="1700" dirty="0"/>
              <a:t> </a:t>
            </a:r>
            <a:r>
              <a:rPr lang="en-US" sz="1700" dirty="0" err="1"/>
              <a:t>không</a:t>
            </a:r>
            <a:r>
              <a:rPr lang="en-US" sz="1700" dirty="0"/>
              <a:t> </a:t>
            </a:r>
            <a:r>
              <a:rPr lang="en-US" sz="1700" dirty="0" err="1"/>
              <a:t>biết</a:t>
            </a:r>
            <a:r>
              <a:rPr lang="en-US" sz="1700" dirty="0"/>
              <a:t> </a:t>
            </a:r>
            <a:r>
              <a:rPr lang="en-US" sz="1700" dirty="0" err="1"/>
              <a:t>đọc</a:t>
            </a:r>
            <a:r>
              <a:rPr lang="en-US" sz="1700" dirty="0"/>
              <a:t> </a:t>
            </a:r>
            <a:r>
              <a:rPr lang="en-US" sz="1700" dirty="0" err="1"/>
              <a:t>theo</a:t>
            </a:r>
            <a:r>
              <a:rPr lang="en-US" sz="1700" dirty="0"/>
              <a:t> </a:t>
            </a:r>
            <a:r>
              <a:rPr lang="en-US" sz="1700" dirty="0" err="1" smtClean="0"/>
              <a:t>hướng</a:t>
            </a:r>
            <a:r>
              <a:rPr lang="en-US" sz="1700" dirty="0" smtClean="0"/>
              <a:t> </a:t>
            </a:r>
            <a:r>
              <a:rPr lang="en-US" sz="1700" dirty="0" err="1"/>
              <a:t>dẫn</a:t>
            </a:r>
            <a:r>
              <a:rPr lang="en-US" sz="1700" dirty="0"/>
              <a:t>.</a:t>
            </a:r>
          </a:p>
          <a:p>
            <a:pPr marL="0" indent="0" algn="just">
              <a:buNone/>
            </a:pPr>
            <a:r>
              <a:rPr lang="en-US" sz="1700" dirty="0"/>
              <a:t>- </a:t>
            </a:r>
            <a:r>
              <a:rPr lang="en-US" sz="1700" dirty="0" err="1"/>
              <a:t>Bảng</a:t>
            </a:r>
            <a:r>
              <a:rPr lang="en-US" sz="1700" dirty="0"/>
              <a:t> </a:t>
            </a:r>
            <a:r>
              <a:rPr lang="en-US" sz="1700" dirty="0" err="1"/>
              <a:t>thị</a:t>
            </a:r>
            <a:r>
              <a:rPr lang="en-US" sz="1700" dirty="0"/>
              <a:t> </a:t>
            </a:r>
            <a:r>
              <a:rPr lang="en-US" sz="1700" dirty="0" err="1"/>
              <a:t>lực</a:t>
            </a:r>
            <a:r>
              <a:rPr lang="en-US" sz="1700" dirty="0"/>
              <a:t> </a:t>
            </a:r>
            <a:r>
              <a:rPr lang="en-US" sz="1700" dirty="0" err="1"/>
              <a:t>phải</a:t>
            </a:r>
            <a:r>
              <a:rPr lang="en-US" sz="1700" dirty="0"/>
              <a:t>:</a:t>
            </a:r>
          </a:p>
          <a:p>
            <a:pPr marL="0" indent="0" algn="just">
              <a:buNone/>
            </a:pPr>
            <a:r>
              <a:rPr lang="en-US" sz="1700" dirty="0"/>
              <a:t>+ </a:t>
            </a:r>
            <a:r>
              <a:rPr lang="en-US" sz="1700" dirty="0" err="1"/>
              <a:t>Chữ</a:t>
            </a:r>
            <a:r>
              <a:rPr lang="en-US" sz="1700" dirty="0"/>
              <a:t> </a:t>
            </a:r>
            <a:r>
              <a:rPr lang="en-US" sz="1700" dirty="0" err="1"/>
              <a:t>đen</a:t>
            </a:r>
            <a:r>
              <a:rPr lang="en-US" sz="1700" dirty="0"/>
              <a:t>, </a:t>
            </a:r>
            <a:r>
              <a:rPr lang="en-US" sz="1700" dirty="0" err="1"/>
              <a:t>nền</a:t>
            </a:r>
            <a:r>
              <a:rPr lang="en-US" sz="1700" dirty="0"/>
              <a:t> </a:t>
            </a:r>
            <a:r>
              <a:rPr lang="en-US" sz="1700" dirty="0" err="1"/>
              <a:t>trắng</a:t>
            </a:r>
            <a:r>
              <a:rPr lang="en-US" sz="1700" dirty="0"/>
              <a:t>, </a:t>
            </a:r>
            <a:r>
              <a:rPr lang="en-US" sz="1700" dirty="0" err="1"/>
              <a:t>hàng</a:t>
            </a:r>
            <a:r>
              <a:rPr lang="en-US" sz="1700" dirty="0"/>
              <a:t> 7/10 </a:t>
            </a:r>
            <a:r>
              <a:rPr lang="en-US" sz="1700" dirty="0" err="1"/>
              <a:t>đến</a:t>
            </a:r>
            <a:r>
              <a:rPr lang="en-US" sz="1700" dirty="0"/>
              <a:t> 8/10 </a:t>
            </a:r>
            <a:r>
              <a:rPr lang="en-US" sz="1700" dirty="0" err="1"/>
              <a:t>phải</a:t>
            </a:r>
            <a:r>
              <a:rPr lang="en-US" sz="1700" dirty="0"/>
              <a:t> </a:t>
            </a:r>
            <a:r>
              <a:rPr lang="en-US" sz="1700" dirty="0" err="1"/>
              <a:t>treo</a:t>
            </a:r>
            <a:r>
              <a:rPr lang="en-US" sz="1700" dirty="0"/>
              <a:t> </a:t>
            </a:r>
            <a:r>
              <a:rPr lang="en-US" sz="1700" dirty="0" err="1"/>
              <a:t>ngang</a:t>
            </a:r>
            <a:r>
              <a:rPr lang="en-US" sz="1700" dirty="0"/>
              <a:t> </a:t>
            </a:r>
            <a:r>
              <a:rPr lang="en-US" sz="1700" dirty="0" err="1"/>
              <a:t>tầm</a:t>
            </a:r>
            <a:r>
              <a:rPr lang="en-US" sz="1700" dirty="0"/>
              <a:t> </a:t>
            </a:r>
            <a:r>
              <a:rPr lang="en-US" sz="1700" dirty="0" err="1"/>
              <a:t>mắt</a:t>
            </a:r>
            <a:r>
              <a:rPr lang="en-US" sz="1700" dirty="0"/>
              <a:t> </a:t>
            </a:r>
            <a:r>
              <a:rPr lang="en-US" sz="1700" dirty="0" err="1"/>
              <a:t>nhìn</a:t>
            </a:r>
            <a:r>
              <a:rPr lang="en-US" sz="1700" dirty="0"/>
              <a:t>.</a:t>
            </a:r>
          </a:p>
          <a:p>
            <a:pPr marL="0" indent="0" algn="just">
              <a:buNone/>
            </a:pPr>
            <a:r>
              <a:rPr lang="en-US" sz="1700" dirty="0"/>
              <a:t>+ </a:t>
            </a:r>
            <a:r>
              <a:rPr lang="en-US" sz="1700" dirty="0" err="1"/>
              <a:t>Đủ</a:t>
            </a:r>
            <a:r>
              <a:rPr lang="en-US" sz="1700" dirty="0"/>
              <a:t> </a:t>
            </a:r>
            <a:r>
              <a:rPr lang="en-US" sz="1700" dirty="0" err="1"/>
              <a:t>độ</a:t>
            </a:r>
            <a:r>
              <a:rPr lang="en-US" sz="1700" dirty="0"/>
              <a:t> </a:t>
            </a:r>
            <a:r>
              <a:rPr lang="en-US" sz="1700" dirty="0" err="1"/>
              <a:t>ánh</a:t>
            </a:r>
            <a:r>
              <a:rPr lang="en-US" sz="1700" dirty="0"/>
              <a:t> </a:t>
            </a:r>
            <a:r>
              <a:rPr lang="en-US" sz="1700" dirty="0" err="1"/>
              <a:t>sáng</a:t>
            </a:r>
            <a:r>
              <a:rPr lang="en-US" sz="1700" dirty="0"/>
              <a:t> </a:t>
            </a:r>
            <a:r>
              <a:rPr lang="en-US" sz="1700" dirty="0" err="1"/>
              <a:t>cần</a:t>
            </a:r>
            <a:r>
              <a:rPr lang="en-US" sz="1700" dirty="0"/>
              <a:t> </a:t>
            </a:r>
            <a:r>
              <a:rPr lang="en-US" sz="1700" dirty="0" err="1"/>
              <a:t>thiết</a:t>
            </a:r>
            <a:r>
              <a:rPr lang="en-US" sz="1700" dirty="0"/>
              <a:t> </a:t>
            </a:r>
            <a:r>
              <a:rPr lang="en-US" sz="1700" dirty="0" err="1"/>
              <a:t>để</a:t>
            </a:r>
            <a:r>
              <a:rPr lang="en-US" sz="1700" dirty="0"/>
              <a:t> </a:t>
            </a:r>
            <a:r>
              <a:rPr lang="en-US" sz="1700" dirty="0" err="1"/>
              <a:t>đọc</a:t>
            </a:r>
            <a:r>
              <a:rPr lang="en-US" sz="1700" dirty="0"/>
              <a:t> (</a:t>
            </a:r>
            <a:r>
              <a:rPr lang="en-US" sz="1700" dirty="0" err="1"/>
              <a:t>khoảng</a:t>
            </a:r>
            <a:r>
              <a:rPr lang="en-US" sz="1700" dirty="0"/>
              <a:t> 400 - 700 </a:t>
            </a:r>
            <a:r>
              <a:rPr lang="en-US" sz="1700" dirty="0" err="1"/>
              <a:t>lux</a:t>
            </a:r>
            <a:r>
              <a:rPr lang="en-US" sz="1700" dirty="0"/>
              <a:t>) </a:t>
            </a:r>
            <a:r>
              <a:rPr lang="en-US" sz="1700" dirty="0" err="1"/>
              <a:t>tránh</a:t>
            </a:r>
            <a:r>
              <a:rPr lang="en-US" sz="1700" dirty="0"/>
              <a:t> </a:t>
            </a:r>
            <a:r>
              <a:rPr lang="en-US" sz="1700" dirty="0" err="1"/>
              <a:t>mọi</a:t>
            </a:r>
            <a:r>
              <a:rPr lang="en-US" sz="1700" dirty="0"/>
              <a:t> </a:t>
            </a:r>
            <a:r>
              <a:rPr lang="en-US" sz="1700" dirty="0" err="1"/>
              <a:t>hiện</a:t>
            </a:r>
            <a:r>
              <a:rPr lang="en-US" sz="1700" dirty="0"/>
              <a:t> </a:t>
            </a:r>
            <a:r>
              <a:rPr lang="en-US" sz="1700" dirty="0" err="1"/>
              <a:t>tượng</a:t>
            </a:r>
            <a:r>
              <a:rPr lang="en-US" sz="1700" dirty="0"/>
              <a:t> </a:t>
            </a:r>
            <a:r>
              <a:rPr lang="en-US" sz="1700" dirty="0" err="1"/>
              <a:t>gây</a:t>
            </a:r>
            <a:r>
              <a:rPr lang="en-US" sz="1700" dirty="0"/>
              <a:t> </a:t>
            </a:r>
            <a:r>
              <a:rPr lang="en-US" sz="1700" dirty="0" err="1"/>
              <a:t>loá</a:t>
            </a:r>
            <a:r>
              <a:rPr lang="en-US" sz="1700" dirty="0"/>
              <a:t> </a:t>
            </a:r>
            <a:r>
              <a:rPr lang="en-US" sz="1700" dirty="0" err="1"/>
              <a:t>mắt</a:t>
            </a:r>
            <a:r>
              <a:rPr lang="en-US" sz="1700" dirty="0"/>
              <a:t>, </a:t>
            </a:r>
            <a:r>
              <a:rPr lang="en-US" sz="1700" dirty="0" err="1"/>
              <a:t>quá</a:t>
            </a:r>
            <a:r>
              <a:rPr lang="en-US" sz="1700" dirty="0"/>
              <a:t> </a:t>
            </a:r>
            <a:r>
              <a:rPr lang="en-US" sz="1700" dirty="0" err="1"/>
              <a:t>sáng</a:t>
            </a:r>
            <a:r>
              <a:rPr lang="en-US" sz="1700" dirty="0"/>
              <a:t> </a:t>
            </a:r>
            <a:r>
              <a:rPr lang="en-US" sz="1700" dirty="0" err="1"/>
              <a:t>hoặc</a:t>
            </a:r>
            <a:r>
              <a:rPr lang="en-US" sz="1700" dirty="0"/>
              <a:t> </a:t>
            </a:r>
            <a:r>
              <a:rPr lang="en-US" sz="1700" dirty="0" err="1"/>
              <a:t>sáng</a:t>
            </a:r>
            <a:r>
              <a:rPr lang="en-US" sz="1700" dirty="0"/>
              <a:t> </a:t>
            </a:r>
            <a:r>
              <a:rPr lang="en-US" sz="1700" dirty="0" err="1"/>
              <a:t>dọi</a:t>
            </a:r>
            <a:r>
              <a:rPr lang="en-US" sz="1700" dirty="0"/>
              <a:t> </a:t>
            </a:r>
            <a:r>
              <a:rPr lang="en-US" sz="1700" dirty="0" err="1"/>
              <a:t>vào</a:t>
            </a:r>
            <a:r>
              <a:rPr lang="en-US" sz="1700" dirty="0"/>
              <a:t> </a:t>
            </a:r>
            <a:r>
              <a:rPr lang="en-US" sz="1700" dirty="0" err="1"/>
              <a:t>mắt</a:t>
            </a:r>
            <a:r>
              <a:rPr lang="en-US" sz="1700" dirty="0"/>
              <a:t> </a:t>
            </a:r>
            <a:r>
              <a:rPr lang="en-US" sz="1700" dirty="0" err="1" smtClean="0"/>
              <a:t>người</a:t>
            </a:r>
            <a:r>
              <a:rPr lang="en-US" sz="1700" dirty="0" smtClean="0"/>
              <a:t> </a:t>
            </a:r>
            <a:r>
              <a:rPr lang="en-US" sz="1700" dirty="0" err="1"/>
              <a:t>đọc</a:t>
            </a:r>
            <a:r>
              <a:rPr lang="en-US" sz="1700" dirty="0"/>
              <a:t> </a:t>
            </a:r>
            <a:r>
              <a:rPr lang="en-US" sz="1700" dirty="0" err="1"/>
              <a:t>hoặc</a:t>
            </a:r>
            <a:r>
              <a:rPr lang="en-US" sz="1700" dirty="0"/>
              <a:t> </a:t>
            </a:r>
            <a:r>
              <a:rPr lang="en-US" sz="1700" dirty="0" err="1"/>
              <a:t>tối</a:t>
            </a:r>
            <a:r>
              <a:rPr lang="en-US" sz="1700" dirty="0"/>
              <a:t> </a:t>
            </a:r>
            <a:r>
              <a:rPr lang="en-US" sz="1700" dirty="0" err="1"/>
              <a:t>quá</a:t>
            </a:r>
            <a:r>
              <a:rPr lang="en-US" sz="1700" dirty="0"/>
              <a:t> </a:t>
            </a:r>
            <a:r>
              <a:rPr lang="en-US" sz="1700" dirty="0" err="1"/>
              <a:t>ảnh</a:t>
            </a:r>
            <a:r>
              <a:rPr lang="en-US" sz="1700" dirty="0"/>
              <a:t> </a:t>
            </a:r>
            <a:r>
              <a:rPr lang="en-US" sz="1700" dirty="0" err="1" smtClean="0"/>
              <a:t>hưởng</a:t>
            </a:r>
            <a:r>
              <a:rPr lang="en-US" sz="1700" dirty="0" smtClean="0"/>
              <a:t> </a:t>
            </a:r>
            <a:r>
              <a:rPr lang="en-US" sz="1700" dirty="0" err="1"/>
              <a:t>tới</a:t>
            </a:r>
            <a:r>
              <a:rPr lang="en-US" sz="1700" dirty="0"/>
              <a:t> </a:t>
            </a:r>
            <a:r>
              <a:rPr lang="en-US" sz="1700" dirty="0" err="1"/>
              <a:t>sức</a:t>
            </a:r>
            <a:r>
              <a:rPr lang="en-US" sz="1700" dirty="0"/>
              <a:t> </a:t>
            </a:r>
            <a:r>
              <a:rPr lang="en-US" sz="1700" dirty="0" err="1"/>
              <a:t>nhìn</a:t>
            </a:r>
            <a:r>
              <a:rPr lang="en-US" sz="1700" dirty="0"/>
              <a:t> </a:t>
            </a:r>
            <a:r>
              <a:rPr lang="en-US" sz="1700" dirty="0" err="1"/>
              <a:t>của</a:t>
            </a:r>
            <a:r>
              <a:rPr lang="en-US" sz="1700" dirty="0"/>
              <a:t> </a:t>
            </a:r>
            <a:r>
              <a:rPr lang="en-US" sz="1700" dirty="0" err="1" smtClean="0"/>
              <a:t>người</a:t>
            </a:r>
            <a:r>
              <a:rPr lang="en-US" sz="1700" dirty="0" smtClean="0"/>
              <a:t> </a:t>
            </a:r>
            <a:r>
              <a:rPr lang="en-US" sz="1700" dirty="0" err="1"/>
              <a:t>đọc</a:t>
            </a:r>
            <a:r>
              <a:rPr lang="en-US" sz="1700" dirty="0"/>
              <a:t>.</a:t>
            </a:r>
          </a:p>
          <a:p>
            <a:pPr marL="0" indent="0" algn="just">
              <a:buNone/>
            </a:pPr>
            <a:r>
              <a:rPr lang="en-US" sz="1700" dirty="0">
                <a:solidFill>
                  <a:srgbClr val="FF0000"/>
                </a:solidFill>
              </a:rPr>
              <a:t>+ </a:t>
            </a:r>
            <a:r>
              <a:rPr lang="en-US" sz="1700" dirty="0" err="1">
                <a:solidFill>
                  <a:srgbClr val="FF0000"/>
                </a:solidFill>
              </a:rPr>
              <a:t>Cự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ly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giữa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bảng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tới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chỗ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đứng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của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người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đọc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là</a:t>
            </a:r>
            <a:r>
              <a:rPr lang="en-US" sz="1700" dirty="0">
                <a:solidFill>
                  <a:srgbClr val="FF0000"/>
                </a:solidFill>
              </a:rPr>
              <a:t> 5m.</a:t>
            </a:r>
          </a:p>
          <a:p>
            <a:pPr marL="0" indent="0" algn="just">
              <a:buNone/>
            </a:pPr>
            <a:r>
              <a:rPr lang="en-US" sz="1700" dirty="0"/>
              <a:t>+ </a:t>
            </a:r>
            <a:r>
              <a:rPr lang="en-US" sz="1700" dirty="0" err="1" smtClean="0"/>
              <a:t>Người</a:t>
            </a:r>
            <a:r>
              <a:rPr lang="en-US" sz="1700" dirty="0" smtClean="0"/>
              <a:t> </a:t>
            </a:r>
            <a:r>
              <a:rPr lang="en-US" sz="1700" dirty="0" err="1"/>
              <a:t>đọc</a:t>
            </a:r>
            <a:r>
              <a:rPr lang="en-US" sz="1700" dirty="0"/>
              <a:t> </a:t>
            </a:r>
            <a:r>
              <a:rPr lang="en-US" sz="1700" dirty="0" err="1"/>
              <a:t>phải</a:t>
            </a:r>
            <a:r>
              <a:rPr lang="en-US" sz="1700" dirty="0"/>
              <a:t> </a:t>
            </a:r>
            <a:r>
              <a:rPr lang="en-US" sz="1700" dirty="0" err="1"/>
              <a:t>che</a:t>
            </a:r>
            <a:r>
              <a:rPr lang="en-US" sz="1700" dirty="0"/>
              <a:t> </a:t>
            </a:r>
            <a:r>
              <a:rPr lang="en-US" sz="1700" dirty="0" err="1"/>
              <a:t>mắt</a:t>
            </a:r>
            <a:r>
              <a:rPr lang="en-US" sz="1700" dirty="0"/>
              <a:t> 1 </a:t>
            </a:r>
            <a:r>
              <a:rPr lang="en-US" sz="1700" dirty="0" err="1"/>
              <a:t>bên</a:t>
            </a:r>
            <a:r>
              <a:rPr lang="en-US" sz="1700" dirty="0"/>
              <a:t> </a:t>
            </a:r>
            <a:r>
              <a:rPr lang="en-US" sz="1700" dirty="0" err="1"/>
              <a:t>bằng</a:t>
            </a:r>
            <a:r>
              <a:rPr lang="en-US" sz="1700" dirty="0"/>
              <a:t> 1 </a:t>
            </a:r>
            <a:r>
              <a:rPr lang="en-US" sz="1700" dirty="0" err="1"/>
              <a:t>miếng</a:t>
            </a:r>
            <a:r>
              <a:rPr lang="en-US" sz="1700" dirty="0"/>
              <a:t> </a:t>
            </a:r>
            <a:r>
              <a:rPr lang="en-US" sz="1700" dirty="0" err="1"/>
              <a:t>bìa</a:t>
            </a:r>
            <a:r>
              <a:rPr lang="en-US" sz="1700" dirty="0"/>
              <a:t> </a:t>
            </a:r>
            <a:r>
              <a:rPr lang="en-US" sz="1700" dirty="0" err="1"/>
              <a:t>cứng</a:t>
            </a:r>
            <a:r>
              <a:rPr lang="en-US" sz="1700" dirty="0"/>
              <a:t> (</a:t>
            </a:r>
            <a:r>
              <a:rPr lang="en-US" sz="1700" dirty="0" err="1"/>
              <a:t>không</a:t>
            </a:r>
            <a:r>
              <a:rPr lang="en-US" sz="1700" dirty="0"/>
              <a:t> </a:t>
            </a:r>
            <a:r>
              <a:rPr lang="en-US" sz="1700" dirty="0" err="1"/>
              <a:t>che</a:t>
            </a:r>
            <a:r>
              <a:rPr lang="en-US" sz="1700" dirty="0"/>
              <a:t> </a:t>
            </a:r>
            <a:r>
              <a:rPr lang="en-US" sz="1700" dirty="0" err="1"/>
              <a:t>bằng</a:t>
            </a:r>
            <a:r>
              <a:rPr lang="en-US" sz="1700" dirty="0"/>
              <a:t> </a:t>
            </a:r>
            <a:r>
              <a:rPr lang="en-US" sz="1700" dirty="0" err="1"/>
              <a:t>tay</a:t>
            </a:r>
            <a:r>
              <a:rPr lang="en-US" sz="1700" dirty="0"/>
              <a:t>) </a:t>
            </a:r>
            <a:r>
              <a:rPr lang="en-US" sz="1700" dirty="0" err="1"/>
              <a:t>và</a:t>
            </a:r>
            <a:r>
              <a:rPr lang="en-US" sz="1700" dirty="0"/>
              <a:t> </a:t>
            </a:r>
            <a:r>
              <a:rPr lang="en-US" sz="1700" dirty="0" err="1"/>
              <a:t>khi</a:t>
            </a:r>
            <a:r>
              <a:rPr lang="en-US" sz="1700" dirty="0"/>
              <a:t> </a:t>
            </a:r>
            <a:r>
              <a:rPr lang="en-US" sz="1700" dirty="0" err="1"/>
              <a:t>đọc</a:t>
            </a:r>
            <a:r>
              <a:rPr lang="en-US" sz="1700" dirty="0"/>
              <a:t> </a:t>
            </a:r>
            <a:r>
              <a:rPr lang="en-US" sz="1700" dirty="0" err="1"/>
              <a:t>cả</a:t>
            </a:r>
            <a:r>
              <a:rPr lang="en-US" sz="1700" dirty="0"/>
              <a:t> 2 </a:t>
            </a:r>
            <a:r>
              <a:rPr lang="en-US" sz="1700" dirty="0" err="1"/>
              <a:t>mắt</a:t>
            </a:r>
            <a:r>
              <a:rPr lang="en-US" sz="1700" dirty="0"/>
              <a:t> </a:t>
            </a:r>
            <a:r>
              <a:rPr lang="en-US" sz="1700" dirty="0" err="1"/>
              <a:t>đều</a:t>
            </a:r>
            <a:r>
              <a:rPr lang="en-US" sz="1700" dirty="0"/>
              <a:t> </a:t>
            </a:r>
            <a:r>
              <a:rPr lang="en-US" sz="1700" dirty="0" err="1"/>
              <a:t>mở</a:t>
            </a:r>
            <a:r>
              <a:rPr lang="en-US" sz="1700" dirty="0"/>
              <a:t> (1 </a:t>
            </a:r>
            <a:r>
              <a:rPr lang="en-US" sz="1700" dirty="0" err="1"/>
              <a:t>mắt</a:t>
            </a:r>
            <a:r>
              <a:rPr lang="en-US" sz="1700" dirty="0"/>
              <a:t> </a:t>
            </a:r>
            <a:r>
              <a:rPr lang="en-US" sz="1700" dirty="0" err="1"/>
              <a:t>mở</a:t>
            </a:r>
            <a:r>
              <a:rPr lang="en-US" sz="1700" dirty="0"/>
              <a:t> </a:t>
            </a:r>
            <a:r>
              <a:rPr lang="en-US" sz="1700" dirty="0" err="1"/>
              <a:t>sau</a:t>
            </a:r>
            <a:r>
              <a:rPr lang="en-US" sz="1700" dirty="0"/>
              <a:t> </a:t>
            </a:r>
            <a:r>
              <a:rPr lang="en-US" sz="1700" dirty="0" err="1"/>
              <a:t>bìa</a:t>
            </a:r>
            <a:r>
              <a:rPr lang="en-US" sz="1700" dirty="0"/>
              <a:t> </a:t>
            </a:r>
            <a:r>
              <a:rPr lang="en-US" sz="1700" dirty="0" err="1"/>
              <a:t>che</a:t>
            </a:r>
            <a:r>
              <a:rPr lang="en-US" sz="1700" dirty="0"/>
              <a:t>).</a:t>
            </a:r>
          </a:p>
          <a:p>
            <a:pPr marL="0" indent="0" algn="just">
              <a:buNone/>
            </a:pPr>
            <a:r>
              <a:rPr lang="en-US" sz="1700" dirty="0"/>
              <a:t>+ </a:t>
            </a:r>
            <a:r>
              <a:rPr lang="en-US" sz="1700" dirty="0" err="1" smtClean="0"/>
              <a:t>Người</a:t>
            </a:r>
            <a:r>
              <a:rPr lang="en-US" sz="1700" dirty="0" smtClean="0"/>
              <a:t> </a:t>
            </a:r>
            <a:r>
              <a:rPr lang="en-US" sz="1700" dirty="0" err="1"/>
              <a:t>đo</a:t>
            </a:r>
            <a:r>
              <a:rPr lang="en-US" sz="1700" dirty="0"/>
              <a:t> </a:t>
            </a:r>
            <a:r>
              <a:rPr lang="en-US" sz="1700" dirty="0" err="1"/>
              <a:t>dùng</a:t>
            </a:r>
            <a:r>
              <a:rPr lang="en-US" sz="1700" dirty="0"/>
              <a:t> </a:t>
            </a:r>
            <a:r>
              <a:rPr lang="en-US" sz="1700" dirty="0" err="1"/>
              <a:t>que</a:t>
            </a:r>
            <a:r>
              <a:rPr lang="en-US" sz="1700" dirty="0"/>
              <a:t> </a:t>
            </a:r>
            <a:r>
              <a:rPr lang="en-US" sz="1700" dirty="0" err="1"/>
              <a:t>chỉ</a:t>
            </a:r>
            <a:r>
              <a:rPr lang="en-US" sz="1700" dirty="0"/>
              <a:t> </a:t>
            </a:r>
            <a:r>
              <a:rPr lang="en-US" sz="1700" dirty="0" err="1"/>
              <a:t>vào</a:t>
            </a:r>
            <a:r>
              <a:rPr lang="en-US" sz="1700" dirty="0"/>
              <a:t> </a:t>
            </a:r>
            <a:r>
              <a:rPr lang="en-US" sz="1700" dirty="0" err="1" smtClean="0"/>
              <a:t>dưới</a:t>
            </a:r>
            <a:r>
              <a:rPr lang="en-US" sz="1700" dirty="0" smtClean="0"/>
              <a:t> </a:t>
            </a:r>
            <a:r>
              <a:rPr lang="en-US" sz="1700" dirty="0" err="1"/>
              <a:t>từng</a:t>
            </a:r>
            <a:r>
              <a:rPr lang="en-US" sz="1700" dirty="0"/>
              <a:t> </a:t>
            </a:r>
            <a:r>
              <a:rPr lang="en-US" sz="1700" dirty="0" err="1"/>
              <a:t>chữ</a:t>
            </a:r>
            <a:r>
              <a:rPr lang="en-US" sz="1700" dirty="0"/>
              <a:t>, </a:t>
            </a:r>
            <a:r>
              <a:rPr lang="en-US" sz="1700" dirty="0" err="1" smtClean="0"/>
              <a:t>người</a:t>
            </a:r>
            <a:r>
              <a:rPr lang="en-US" sz="1700" dirty="0" smtClean="0"/>
              <a:t> </a:t>
            </a:r>
            <a:r>
              <a:rPr lang="en-US" sz="1700" dirty="0" err="1"/>
              <a:t>đọc</a:t>
            </a:r>
            <a:r>
              <a:rPr lang="en-US" sz="1700" dirty="0"/>
              <a:t> </a:t>
            </a:r>
            <a:r>
              <a:rPr lang="en-US" sz="1700" dirty="0" err="1"/>
              <a:t>phải</a:t>
            </a:r>
            <a:r>
              <a:rPr lang="en-US" sz="1700" dirty="0"/>
              <a:t> </a:t>
            </a:r>
            <a:r>
              <a:rPr lang="en-US" sz="1700" dirty="0" err="1"/>
              <a:t>đọc</a:t>
            </a:r>
            <a:r>
              <a:rPr lang="en-US" sz="1700" dirty="0"/>
              <a:t> </a:t>
            </a:r>
            <a:r>
              <a:rPr lang="en-US" sz="1700" dirty="0" err="1"/>
              <a:t>xong</a:t>
            </a:r>
            <a:r>
              <a:rPr lang="en-US" sz="1700" dirty="0"/>
              <a:t> </a:t>
            </a:r>
            <a:r>
              <a:rPr lang="en-US" sz="1700" dirty="0" err="1"/>
              <a:t>chữ</a:t>
            </a:r>
            <a:r>
              <a:rPr lang="en-US" sz="1700" dirty="0"/>
              <a:t> </a:t>
            </a:r>
            <a:r>
              <a:rPr lang="en-US" sz="1700" dirty="0" err="1"/>
              <a:t>đó</a:t>
            </a:r>
            <a:r>
              <a:rPr lang="en-US" sz="1700" dirty="0"/>
              <a:t> </a:t>
            </a:r>
            <a:r>
              <a:rPr lang="en-US" sz="1700" dirty="0" err="1"/>
              <a:t>trong</a:t>
            </a:r>
            <a:r>
              <a:rPr lang="en-US" sz="1700" dirty="0"/>
              <a:t> </a:t>
            </a:r>
            <a:r>
              <a:rPr lang="en-US" sz="1700" dirty="0" err="1"/>
              <a:t>khoảng</a:t>
            </a:r>
            <a:r>
              <a:rPr lang="en-US" sz="1700" dirty="0"/>
              <a:t> </a:t>
            </a:r>
            <a:r>
              <a:rPr lang="en-US" sz="1700" dirty="0" err="1" smtClean="0"/>
              <a:t>dưới</a:t>
            </a:r>
            <a:r>
              <a:rPr lang="en-US" sz="1700" dirty="0" smtClean="0"/>
              <a:t> </a:t>
            </a:r>
            <a:r>
              <a:rPr lang="en-US" sz="1700" dirty="0"/>
              <a:t>10 </a:t>
            </a:r>
            <a:r>
              <a:rPr lang="en-US" sz="1700" dirty="0" err="1"/>
              <a:t>giây</a:t>
            </a:r>
            <a:r>
              <a:rPr lang="en-US" sz="1700" dirty="0"/>
              <a:t>. </a:t>
            </a:r>
            <a:r>
              <a:rPr lang="en-US" sz="1700" dirty="0" err="1">
                <a:solidFill>
                  <a:srgbClr val="FF0000"/>
                </a:solidFill>
              </a:rPr>
              <a:t>Hàng</a:t>
            </a:r>
            <a:r>
              <a:rPr lang="en-US" sz="1700" dirty="0">
                <a:solidFill>
                  <a:srgbClr val="FF0000"/>
                </a:solidFill>
              </a:rPr>
              <a:t> 8/10, 9/10, 10/10 </a:t>
            </a:r>
            <a:r>
              <a:rPr lang="en-US" sz="1700" dirty="0" err="1">
                <a:solidFill>
                  <a:srgbClr val="FF0000"/>
                </a:solidFill>
              </a:rPr>
              <a:t>mỗi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hàng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chỉ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được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đọc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sai</a:t>
            </a:r>
            <a:r>
              <a:rPr lang="en-US" sz="1700" dirty="0">
                <a:solidFill>
                  <a:srgbClr val="FF0000"/>
                </a:solidFill>
              </a:rPr>
              <a:t> 1 </a:t>
            </a:r>
            <a:r>
              <a:rPr lang="en-US" sz="1700" dirty="0" err="1">
                <a:solidFill>
                  <a:srgbClr val="FF0000"/>
                </a:solidFill>
              </a:rPr>
              <a:t>chữ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mới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tính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kết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quả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hàng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đó</a:t>
            </a:r>
            <a:r>
              <a:rPr lang="en-US" sz="1700" dirty="0">
                <a:solidFill>
                  <a:srgbClr val="FF0000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n-US" sz="1700" dirty="0"/>
              <a:t>- </a:t>
            </a:r>
            <a:r>
              <a:rPr lang="en-US" sz="1700" dirty="0" err="1"/>
              <a:t>Cách</a:t>
            </a:r>
            <a:r>
              <a:rPr lang="en-US" sz="1700" dirty="0"/>
              <a:t> </a:t>
            </a:r>
            <a:r>
              <a:rPr lang="en-US" sz="1700" dirty="0" err="1"/>
              <a:t>tính</a:t>
            </a:r>
            <a:r>
              <a:rPr lang="en-US" sz="1700" dirty="0"/>
              <a:t> </a:t>
            </a:r>
            <a:r>
              <a:rPr lang="en-US" sz="1700" dirty="0" err="1"/>
              <a:t>tổng</a:t>
            </a:r>
            <a:r>
              <a:rPr lang="en-US" sz="1700" dirty="0"/>
              <a:t> </a:t>
            </a:r>
            <a:r>
              <a:rPr lang="en-US" sz="1700" dirty="0" err="1"/>
              <a:t>thị</a:t>
            </a:r>
            <a:r>
              <a:rPr lang="en-US" sz="1700" dirty="0"/>
              <a:t> </a:t>
            </a:r>
            <a:r>
              <a:rPr lang="en-US" sz="1700" dirty="0" err="1"/>
              <a:t>lực</a:t>
            </a:r>
            <a:r>
              <a:rPr lang="en-US" sz="1700" dirty="0"/>
              <a:t> 2 </a:t>
            </a:r>
            <a:r>
              <a:rPr lang="en-US" sz="1700" dirty="0" err="1"/>
              <a:t>mắt</a:t>
            </a:r>
            <a:r>
              <a:rPr lang="en-US" sz="1700" dirty="0"/>
              <a:t>: </a:t>
            </a:r>
            <a:r>
              <a:rPr lang="en-US" sz="1700" dirty="0" err="1">
                <a:solidFill>
                  <a:srgbClr val="FF0000"/>
                </a:solidFill>
              </a:rPr>
              <a:t>nếu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thị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lực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cao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hơn</a:t>
            </a:r>
            <a:r>
              <a:rPr lang="en-US" sz="1700" dirty="0">
                <a:solidFill>
                  <a:srgbClr val="FF0000"/>
                </a:solidFill>
              </a:rPr>
              <a:t> 10/10 </a:t>
            </a:r>
            <a:r>
              <a:rPr lang="en-US" sz="1700" dirty="0" err="1">
                <a:solidFill>
                  <a:srgbClr val="FF0000"/>
                </a:solidFill>
              </a:rPr>
              <a:t>vẫn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chỉ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tính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>
                <a:solidFill>
                  <a:srgbClr val="FF0000"/>
                </a:solidFill>
              </a:rPr>
              <a:t>là</a:t>
            </a:r>
            <a:r>
              <a:rPr lang="en-US" sz="1700" dirty="0">
                <a:solidFill>
                  <a:srgbClr val="FF0000"/>
                </a:solidFill>
              </a:rPr>
              <a:t> 10/10</a:t>
            </a:r>
          </a:p>
          <a:p>
            <a:pPr marL="0" indent="0" algn="just">
              <a:buNone/>
            </a:pPr>
            <a:r>
              <a:rPr lang="en-US" sz="1700" i="1" dirty="0" err="1"/>
              <a:t>Ví</a:t>
            </a:r>
            <a:r>
              <a:rPr lang="en-US" sz="1700" i="1" dirty="0"/>
              <a:t> </a:t>
            </a:r>
            <a:r>
              <a:rPr lang="en-US" sz="1700" i="1" dirty="0" err="1"/>
              <a:t>dụ</a:t>
            </a:r>
            <a:r>
              <a:rPr lang="en-US" sz="1700" i="1" dirty="0"/>
              <a:t>:</a:t>
            </a:r>
            <a:r>
              <a:rPr lang="en-US" sz="1700" dirty="0"/>
              <a:t> </a:t>
            </a:r>
            <a:r>
              <a:rPr lang="en-US" sz="1700" dirty="0" err="1"/>
              <a:t>Mắt</a:t>
            </a:r>
            <a:r>
              <a:rPr lang="en-US" sz="1700" dirty="0"/>
              <a:t> </a:t>
            </a:r>
            <a:r>
              <a:rPr lang="en-US" sz="1700" dirty="0" err="1"/>
              <a:t>phải</a:t>
            </a:r>
            <a:r>
              <a:rPr lang="en-US" sz="1700" dirty="0"/>
              <a:t> 12/10, </a:t>
            </a:r>
            <a:r>
              <a:rPr lang="en-US" sz="1700" dirty="0" err="1"/>
              <a:t>mắt</a:t>
            </a:r>
            <a:r>
              <a:rPr lang="en-US" sz="1700" dirty="0"/>
              <a:t> </a:t>
            </a:r>
            <a:r>
              <a:rPr lang="en-US" sz="1700" dirty="0" err="1"/>
              <a:t>trái</a:t>
            </a:r>
            <a:r>
              <a:rPr lang="en-US" sz="1700" dirty="0"/>
              <a:t> 5/10 </a:t>
            </a:r>
            <a:r>
              <a:rPr lang="en-US" sz="1700" dirty="0" err="1"/>
              <a:t>thì</a:t>
            </a:r>
            <a:r>
              <a:rPr lang="en-US" sz="1700" dirty="0"/>
              <a:t> </a:t>
            </a:r>
            <a:r>
              <a:rPr lang="en-US" sz="1700" dirty="0" err="1"/>
              <a:t>tổng</a:t>
            </a:r>
            <a:r>
              <a:rPr lang="en-US" sz="1700" dirty="0"/>
              <a:t> </a:t>
            </a:r>
            <a:r>
              <a:rPr lang="en-US" sz="1700" dirty="0" err="1"/>
              <a:t>thị</a:t>
            </a:r>
            <a:r>
              <a:rPr lang="en-US" sz="1700" dirty="0"/>
              <a:t> </a:t>
            </a:r>
            <a:r>
              <a:rPr lang="en-US" sz="1700" dirty="0" err="1"/>
              <a:t>lực</a:t>
            </a:r>
            <a:r>
              <a:rPr lang="en-US" sz="1700" dirty="0"/>
              <a:t> 2 </a:t>
            </a:r>
            <a:r>
              <a:rPr lang="en-US" sz="1700" dirty="0" err="1"/>
              <a:t>mắt</a:t>
            </a:r>
            <a:r>
              <a:rPr lang="en-US" sz="1700" dirty="0"/>
              <a:t> </a:t>
            </a:r>
            <a:r>
              <a:rPr lang="en-US" sz="1700" dirty="0" err="1"/>
              <a:t>là</a:t>
            </a:r>
            <a:r>
              <a:rPr lang="en-US" sz="1700" dirty="0"/>
              <a:t> 15/10.</a:t>
            </a:r>
          </a:p>
          <a:p>
            <a:pPr marL="0" indent="0" algn="just">
              <a:buNone/>
            </a:pPr>
            <a:r>
              <a:rPr lang="en-US" sz="1700" dirty="0" err="1"/>
              <a:t>Khi</a:t>
            </a:r>
            <a:r>
              <a:rPr lang="en-US" sz="1700" dirty="0"/>
              <a:t> </a:t>
            </a:r>
            <a:r>
              <a:rPr lang="en-US" sz="1700" dirty="0" err="1"/>
              <a:t>tính</a:t>
            </a:r>
            <a:r>
              <a:rPr lang="en-US" sz="1700" dirty="0"/>
              <a:t> </a:t>
            </a:r>
            <a:r>
              <a:rPr lang="en-US" sz="1700" dirty="0" err="1"/>
              <a:t>tổng</a:t>
            </a:r>
            <a:r>
              <a:rPr lang="en-US" sz="1700" dirty="0"/>
              <a:t> </a:t>
            </a:r>
            <a:r>
              <a:rPr lang="en-US" sz="1700" dirty="0" err="1"/>
              <a:t>thị</a:t>
            </a:r>
            <a:r>
              <a:rPr lang="en-US" sz="1700" dirty="0"/>
              <a:t> </a:t>
            </a:r>
            <a:r>
              <a:rPr lang="en-US" sz="1700" dirty="0" err="1"/>
              <a:t>lực</a:t>
            </a:r>
            <a:r>
              <a:rPr lang="en-US" sz="1700" dirty="0"/>
              <a:t> </a:t>
            </a:r>
            <a:r>
              <a:rPr lang="en-US" sz="1700" dirty="0" err="1"/>
              <a:t>để</a:t>
            </a:r>
            <a:r>
              <a:rPr lang="en-US" sz="1700" dirty="0"/>
              <a:t> </a:t>
            </a:r>
            <a:r>
              <a:rPr lang="en-US" sz="1700" dirty="0" err="1"/>
              <a:t>phân</a:t>
            </a:r>
            <a:r>
              <a:rPr lang="en-US" sz="1700" dirty="0"/>
              <a:t> </a:t>
            </a:r>
            <a:r>
              <a:rPr lang="en-US" sz="1700" dirty="0" err="1"/>
              <a:t>loại</a:t>
            </a:r>
            <a:r>
              <a:rPr lang="en-US" sz="1700" dirty="0"/>
              <a:t> </a:t>
            </a:r>
            <a:r>
              <a:rPr lang="en-US" sz="1700" dirty="0" err="1"/>
              <a:t>thì</a:t>
            </a:r>
            <a:r>
              <a:rPr lang="en-US" sz="1700" dirty="0"/>
              <a:t> </a:t>
            </a:r>
            <a:r>
              <a:rPr lang="en-US" sz="1700" dirty="0" err="1"/>
              <a:t>chú</a:t>
            </a:r>
            <a:r>
              <a:rPr lang="en-US" sz="1700" dirty="0"/>
              <a:t> ý </a:t>
            </a:r>
            <a:r>
              <a:rPr lang="en-US" sz="1700" dirty="0" err="1"/>
              <a:t>thị</a:t>
            </a:r>
            <a:r>
              <a:rPr lang="en-US" sz="1700" dirty="0"/>
              <a:t> </a:t>
            </a:r>
            <a:r>
              <a:rPr lang="en-US" sz="1700" dirty="0" err="1"/>
              <a:t>lực</a:t>
            </a:r>
            <a:r>
              <a:rPr lang="en-US" sz="1700" dirty="0"/>
              <a:t> </a:t>
            </a:r>
            <a:r>
              <a:rPr lang="en-US" sz="1700" dirty="0" err="1"/>
              <a:t>của</a:t>
            </a:r>
            <a:r>
              <a:rPr lang="en-US" sz="1700" dirty="0"/>
              <a:t> </a:t>
            </a:r>
            <a:r>
              <a:rPr lang="en-US" sz="1700" dirty="0" err="1"/>
              <a:t>mắt</a:t>
            </a:r>
            <a:r>
              <a:rPr lang="en-US" sz="1700" dirty="0"/>
              <a:t> </a:t>
            </a:r>
            <a:r>
              <a:rPr lang="en-US" sz="1700" dirty="0" err="1"/>
              <a:t>phải</a:t>
            </a:r>
            <a:r>
              <a:rPr lang="en-US" sz="1700" dirty="0"/>
              <a:t>. </a:t>
            </a:r>
            <a:r>
              <a:rPr lang="en-US" sz="1700" dirty="0" err="1"/>
              <a:t>Thị</a:t>
            </a:r>
            <a:r>
              <a:rPr lang="en-US" sz="1700" dirty="0"/>
              <a:t> </a:t>
            </a:r>
            <a:r>
              <a:rPr lang="en-US" sz="1700" dirty="0" err="1"/>
              <a:t>lực</a:t>
            </a:r>
            <a:r>
              <a:rPr lang="en-US" sz="1700" dirty="0"/>
              <a:t> </a:t>
            </a:r>
            <a:r>
              <a:rPr lang="en-US" sz="1700" dirty="0" err="1"/>
              <a:t>của</a:t>
            </a:r>
            <a:r>
              <a:rPr lang="en-US" sz="1700" dirty="0"/>
              <a:t> </a:t>
            </a:r>
            <a:r>
              <a:rPr lang="en-US" sz="1700" dirty="0" err="1"/>
              <a:t>mắt</a:t>
            </a:r>
            <a:r>
              <a:rPr lang="en-US" sz="1700" dirty="0"/>
              <a:t> </a:t>
            </a:r>
            <a:r>
              <a:rPr lang="en-US" sz="1700" dirty="0" err="1"/>
              <a:t>trái</a:t>
            </a:r>
            <a:r>
              <a:rPr lang="en-US" sz="1700" dirty="0"/>
              <a:t> </a:t>
            </a:r>
            <a:r>
              <a:rPr lang="en-US" sz="1700" dirty="0" err="1"/>
              <a:t>không</a:t>
            </a:r>
            <a:r>
              <a:rPr lang="en-US" sz="1700" dirty="0"/>
              <a:t> </a:t>
            </a:r>
            <a:r>
              <a:rPr lang="en-US" sz="1700" dirty="0" err="1"/>
              <a:t>thể</a:t>
            </a:r>
            <a:r>
              <a:rPr lang="en-US" sz="1700" dirty="0"/>
              <a:t> </a:t>
            </a:r>
            <a:r>
              <a:rPr lang="en-US" sz="1700" dirty="0" err="1"/>
              <a:t>bù</a:t>
            </a:r>
            <a:r>
              <a:rPr lang="en-US" sz="1700" dirty="0"/>
              <a:t> </a:t>
            </a:r>
            <a:r>
              <a:rPr lang="en-US" sz="1700" dirty="0" err="1"/>
              <a:t>cho</a:t>
            </a:r>
            <a:r>
              <a:rPr lang="en-US" sz="1700" dirty="0"/>
              <a:t> </a:t>
            </a:r>
            <a:r>
              <a:rPr lang="en-US" sz="1700" dirty="0" err="1"/>
              <a:t>mắt</a:t>
            </a:r>
            <a:r>
              <a:rPr lang="en-US" sz="1700" dirty="0"/>
              <a:t> </a:t>
            </a:r>
            <a:r>
              <a:rPr lang="en-US" sz="1700" dirty="0" err="1"/>
              <a:t>phải</a:t>
            </a:r>
            <a:r>
              <a:rPr lang="en-US" sz="1700" dirty="0"/>
              <a:t> </a:t>
            </a:r>
            <a:r>
              <a:rPr lang="en-US" sz="1700" dirty="0" err="1" smtClean="0"/>
              <a:t>được</a:t>
            </a:r>
            <a:r>
              <a:rPr lang="en-US" sz="1700" dirty="0" smtClean="0"/>
              <a:t> </a:t>
            </a:r>
            <a:r>
              <a:rPr lang="en-US" sz="1700" dirty="0" err="1"/>
              <a:t>mà</a:t>
            </a:r>
            <a:r>
              <a:rPr lang="en-US" sz="1700" dirty="0"/>
              <a:t> </a:t>
            </a:r>
            <a:r>
              <a:rPr lang="en-US" sz="1700" dirty="0" err="1"/>
              <a:t>thị</a:t>
            </a:r>
            <a:r>
              <a:rPr lang="en-US" sz="1700" dirty="0"/>
              <a:t> </a:t>
            </a:r>
            <a:r>
              <a:rPr lang="en-US" sz="1700" dirty="0" err="1"/>
              <a:t>lực</a:t>
            </a:r>
            <a:r>
              <a:rPr lang="en-US" sz="1700" dirty="0"/>
              <a:t> </a:t>
            </a:r>
            <a:r>
              <a:rPr lang="en-US" sz="1700" dirty="0" err="1"/>
              <a:t>của</a:t>
            </a:r>
            <a:r>
              <a:rPr lang="en-US" sz="1700" dirty="0"/>
              <a:t> </a:t>
            </a:r>
            <a:r>
              <a:rPr lang="en-US" sz="1700" dirty="0" err="1"/>
              <a:t>mắt</a:t>
            </a:r>
            <a:r>
              <a:rPr lang="en-US" sz="1700" dirty="0"/>
              <a:t> </a:t>
            </a:r>
            <a:r>
              <a:rPr lang="en-US" sz="1700" dirty="0" err="1"/>
              <a:t>phải</a:t>
            </a:r>
            <a:r>
              <a:rPr lang="en-US" sz="1700" dirty="0"/>
              <a:t> </a:t>
            </a:r>
            <a:r>
              <a:rPr lang="en-US" sz="1700" dirty="0" err="1"/>
              <a:t>vẫn</a:t>
            </a:r>
            <a:r>
              <a:rPr lang="en-US" sz="1700" dirty="0"/>
              <a:t> </a:t>
            </a:r>
            <a:r>
              <a:rPr lang="en-US" sz="1700" dirty="0" err="1"/>
              <a:t>phải</a:t>
            </a:r>
            <a:r>
              <a:rPr lang="en-US" sz="1700" dirty="0"/>
              <a:t> </a:t>
            </a:r>
            <a:r>
              <a:rPr lang="en-US" sz="1700" dirty="0" err="1" smtClean="0"/>
              <a:t>như</a:t>
            </a:r>
            <a:r>
              <a:rPr lang="en-US" sz="1700" dirty="0" smtClean="0"/>
              <a:t> </a:t>
            </a:r>
            <a:r>
              <a:rPr lang="en-US" sz="1700" dirty="0" err="1"/>
              <a:t>tiêu</a:t>
            </a:r>
            <a:r>
              <a:rPr lang="en-US" sz="1700" dirty="0"/>
              <a:t> </a:t>
            </a:r>
            <a:r>
              <a:rPr lang="en-US" sz="1700" dirty="0" err="1"/>
              <a:t>chuẩn</a:t>
            </a:r>
            <a:r>
              <a:rPr lang="en-US" sz="1700" dirty="0"/>
              <a:t> </a:t>
            </a:r>
            <a:r>
              <a:rPr lang="en-US" sz="1700" dirty="0" err="1"/>
              <a:t>đã</a:t>
            </a:r>
            <a:r>
              <a:rPr lang="en-US" sz="1700" dirty="0"/>
              <a:t> </a:t>
            </a:r>
            <a:r>
              <a:rPr lang="en-US" sz="1700" dirty="0" err="1"/>
              <a:t>quy</a:t>
            </a:r>
            <a:r>
              <a:rPr lang="en-US" sz="1700" dirty="0"/>
              <a:t> </a:t>
            </a:r>
            <a:r>
              <a:rPr lang="en-US" sz="1700" dirty="0" err="1"/>
              <a:t>định</a:t>
            </a:r>
            <a:r>
              <a:rPr lang="en-US" sz="1700" dirty="0"/>
              <a:t>.</a:t>
            </a:r>
          </a:p>
          <a:p>
            <a:pPr>
              <a:buNone/>
            </a:pPr>
            <a:endParaRPr lang="en-US" sz="17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28600" y="228600"/>
            <a:ext cx="868680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Cách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tính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2: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Cận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dưới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-1,5 D 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3: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Cận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- 1,5 D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đến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dưới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- 3 D 3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4: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Cận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- 3 D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đến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dưới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- 4 D 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5: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Cận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- 4 D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đến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dưới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- 5 D 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6: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Cận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- 5 D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trở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lên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Cận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đã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phẫu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thuật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trên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1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năm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tốt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dựa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vào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lực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không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kính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trừ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xuống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2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</a:t>
            </a:r>
            <a:r>
              <a:rPr lang="en-US" b="1" dirty="0" err="1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răng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19: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Răng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sâu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Quy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định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ký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hiệu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sâu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răng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bằng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chữ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dirty="0"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lang="en-US" dirty="0"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S1: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sâu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răng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Độ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sâu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men);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S2: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sâu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răng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Độ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sâu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</a:t>
            </a:r>
            <a:r>
              <a:rPr lang="en-US" dirty="0" err="1"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nông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S3: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sâu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răng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Độ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 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sâu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</a:t>
            </a:r>
            <a:r>
              <a:rPr lang="en-US" dirty="0" err="1"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sâu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lang="en-US" i="1" dirty="0" err="1"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dụ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Răng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46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bị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sâu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độ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</a:t>
            </a:r>
            <a:r>
              <a:rPr lang="en-US" dirty="0" err="1"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ghi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lang="en-US" dirty="0" err="1"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R46S3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20: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Mất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răng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Chữ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đầu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lang="en-US" dirty="0" err="1"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ký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hiệu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phần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en-US" dirty="0" err="1"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đối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tượng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199" y="5257800"/>
          <a:ext cx="8153402" cy="1051560"/>
        </p:xfrm>
        <a:graphic>
          <a:graphicData uri="http://schemas.openxmlformats.org/drawingml/2006/table">
            <a:tbl>
              <a:tblPr/>
              <a:tblGrid>
                <a:gridCol w="2937700"/>
                <a:gridCol w="2449681"/>
                <a:gridCol w="2766021"/>
              </a:tblGrid>
              <a:tr h="152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dirty="0" err="1">
                          <a:latin typeface="Times New Roman"/>
                          <a:ea typeface="Calibri"/>
                          <a:cs typeface="Times New Roman"/>
                        </a:rPr>
                        <a:t>Phía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Phải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Trái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Trên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Dưới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04800" y="117693"/>
            <a:ext cx="8686800" cy="670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Kh</a:t>
            </a:r>
            <a:r>
              <a:rPr kumimoji="0" lang="de-DE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tai - mũi - họng: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 31: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de-DE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Đo sức nghe.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a) N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thầm: </a:t>
            </a:r>
            <a:endParaRPr kumimoji="0" lang="en-US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Người kh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thở ra hết rồi n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thầm để thử. Phải thử từng tai riêng biệt (tai không thử phải được bịt k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bằng c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đ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ng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tay lên nắp lỗ tai do người được thử l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m).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Tiếng n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ph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ra thẳng g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 với tai thử. Người được thử cầm miếng b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cứng che mắt để không nh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được miệng người thử.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Trong điều kiện kh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đông người, không c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nơi yên tĩnh, c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thể d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ù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 tiếng n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thường. Trường hợp tai bị giảm sức nghe phải d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ù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 c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thử tiếng n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thầm với điều kiện cho ph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p. Nếu nghi ngờ cần cho kiểm tra kỹ tại cơ sở chuyên khoa. Đo bằng âm mẫu: âm trầm (128), âm cao (2096).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N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thường: Sức nghe tốt hơn n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thầm 10 lần khoảng c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đo.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Số 35: Ch</a:t>
            </a:r>
            <a:r>
              <a:rPr kumimoji="0" lang="de-DE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 mặt mê nhĩ, biểu hiện.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a) Cảm gi</a:t>
            </a:r>
            <a:r>
              <a:rPr kumimoji="0" lang="de-DE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 chủ quan tự quay theo c</a:t>
            </a:r>
            <a:r>
              <a:rPr kumimoji="0" lang="de-DE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 chiều không gian kh</a:t>
            </a:r>
            <a:r>
              <a:rPr kumimoji="0" lang="de-DE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 nhau hoặc mọi vật xung quanh m</a:t>
            </a:r>
            <a:r>
              <a:rPr kumimoji="0" lang="de-DE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de-DE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nh.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C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 rối loạn thực vật k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theo (xanh t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i, to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mồ hôi, nôn, mạch nhanh hoặc chậm lại). C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 rối loạn kh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quan mất thăng bằng.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c) Thường c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động mắt tự ph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Số 37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de-DE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Viêm họng mạn t</a:t>
            </a:r>
            <a:r>
              <a:rPr kumimoji="0" lang="de-DE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de-DE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nh.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Nếu th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sau họng chỉ c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tổ chức lympho tăng sinh, d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 lên, thể trạng tốt th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vẫn xếp loại 2 hoặc loại 3.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Nếu tổ chức lympho d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 lên l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hẹp khoang sau họng, hoặc trên đ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tổ chức lymho tăng sinh c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những chấm nước hoặc mủ gây ho, sốt luôn hoặc l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thể trạng suy nhược th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xếp loại 4 hoặc 5.</a:t>
            </a:r>
            <a:endParaRPr kumimoji="0" lang="de-D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04800" y="304800"/>
            <a:ext cx="85344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Kh</a:t>
            </a:r>
            <a:r>
              <a:rPr kumimoji="0" lang="de-DE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tâm thần v</a:t>
            </a:r>
            <a:r>
              <a:rPr kumimoji="0" lang="de-DE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thần kinh: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 47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 mồ hôi tay, chân: 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Chia l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c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 mức độ.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Nhẹ: Sờ v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 b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tay chỉ hơi ẩm, nh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v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 kẽ đường chỉ b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tay thấy lấm tấm, 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 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mồ hôi không th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vệt d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i. Lau khô, trên 10 ph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mới xuất hiện trở lại như</a:t>
            </a:r>
            <a:r>
              <a:rPr lang="de-DE" sz="2000" dirty="0">
                <a:latin typeface="Calibri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cũ hoặc sau thời gian vận động mồ hôi b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tay không th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vệt d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hoặc th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giọt.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Vừa: Biểu hiện nặng hơn c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 dấu hiệu trên v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thường c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cả mồ hôi chân.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Nặng: M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ù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cũng như m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ù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đông, b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tay luôn nhớp nh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 mồ hôi, sờ v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 đầu ng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tay thấy lạnh, c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 kẽ đường chỉ b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tay 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 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mồ hôi th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vệt d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v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giọt. Sau khi lau mồ hôi, để 5 - 6 ph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mồ hôi lại tiết ra gần như cũ. Loại n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 cũng thường k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theo ra mồ hôi to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thân, nhất l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khi cảm x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Số 56: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Bệnh cơ (Myopathie):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Biểu hiện teo cơ ở gốc chi. Bệnh nhân đang ngồi xổm m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tự động đứng dậy không được hoặc rất kh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khăn.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Số 57: Bệnh nhược cơ (Myasthenia):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Thường biểu hiện bằng sụp m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mắt, buổi s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 mắt còn mở được, về chiều sụp c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 rõ. C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 cơ kh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 l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 đầu vận động còn kh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sau 1 thời gian vận động v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 về chiều th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cơ yếu dần.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Số 58: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Tật m</a:t>
            </a: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 cơ (TIC):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Biểu hiện nh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 mắt, nh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 mồm, nh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 m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p.</a:t>
            </a: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533400" y="304800"/>
            <a:ext cx="221887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Kh</a:t>
            </a:r>
            <a:r>
              <a:rPr kumimoji="0" lang="de-DE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nội khoa:</a:t>
            </a: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 rot="10800000" flipV="1">
            <a:off x="457200" y="839822"/>
            <a:ext cx="83058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 96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Thống nhất c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đo huyết 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 (HA): 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Theo Quy tr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đo huyết 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 đ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 (Ban h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k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theo Quyết định số 3192/QĐ-BYT ng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 31/8/2010 của Bộ trưởng Bộ Y tế về hướng dẫn chẩn đo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v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điều trị tăng huyết 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p):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Nghỉ ngơi trong phòng yên tĩnh 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nhất 5 - 10 ph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trước khi đo huyết 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Không d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ù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 chất k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th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(c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phê, h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thuốc, rượu, bia) trước đ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giờ.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Tư thế đo chuẩn: 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Người được đo huyết 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 ngồi ghế tựa, c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tay 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duỗi 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thẳng trên b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n, nếp khuỷu ngang mức với tim. 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Ngo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ra, c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thể đo ở c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 tư thế nằm, đứng. Đối với người cao tuổi hoặc c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bệnh đ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th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 đường, nên đo thêm tư thế đứng nhằm x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 định c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hạ huyết 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 tư thế không.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Sử dụng huyết 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 kế thuỷ ngân, huyết 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 kế đồng hồ hoặc huyết 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 kế điện tử (loại đo ở c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tay). C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 thiết bị đo cần được kiểm chuẩn định kỳ. Bề d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bao đo (nằm trong băng cuốn) tối thiểu bằng 80% chu vi c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tay, bề rộng tối thiểu bằng 40% chu vi c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tay. Quấn băng quấn đủ chặt, bờ dưới của bao đo ở trên nếp lằn khuỷu 2 cm. Đặt m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 ở vị tr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đảm bảo m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 hoặc mốc 0 của thang đo ngang mức tim.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Nếu không d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ù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 thiết bị đo tự động, trước khi đo phải x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 định vị tr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động mạch c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tay để đặt ống nghe. Bơm hơi thêm 30mmHg sau khi không còn thấy mạch đập. Xả với tốc độ 2 - 3 mmHg/nhịp đập. Huyết 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 tâm thu tươnmg ứng với l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 xuất hiện tiếng đập đầu tiên (pha I của Korotkoff) v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huyết 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 tâm trương tương ứng với khi mất hẳn tiếng đập (pha V của Korotkoff).</a:t>
            </a:r>
            <a:endParaRPr kumimoji="0" lang="de-D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4521</Words>
  <Application>Microsoft Office PowerPoint</Application>
  <PresentationFormat>On-screen Show (4:3)</PresentationFormat>
  <Paragraphs>305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Hướng dẫn tiêu chuẩn phân loại sức khỏe  Nghĩa vụ quân sự 2018 (Thông tư liên tịch số 16/2016/TTLT-BYT-BQP ngày 30 tháng 6 năm 2016 của Bộ trưởng Bộ Y tế -Bộ trưởng Bộ Quốc phòng Quy định việc Khám sức khỏe thực hiện nghĩa vụ quân sự) </vt:lpstr>
      <vt:lpstr>I. TIÊU CHUẨN PHÂN LOẠI THEO THỂ LỰC (Bảng số 1) </vt:lpstr>
      <vt:lpstr>Slide 3</vt:lpstr>
      <vt:lpstr>Slide 4</vt:lpstr>
      <vt:lpstr> II. TIÊU CHUẨN PHÂN LOẠI THEO BỆNH TẬT (Bảng số 2) 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Hướng dẫn tiêu chuẩn phân loại sức khỏe  Nghĩa vụ quân sự 2018 (Thông tư liên tịch số 16/2016/TTLT-BYT-BQP ngày 30 tháng 6 năm 2016 của Bộ trưởng Bộ Y tế -Bộ trưởng Bộ Quốc phòng Quy định việc Khám sức khỏe thực hiện nghĩa vụ quân sự) </dc:title>
  <dc:creator>Administrator</dc:creator>
  <cp:lastModifiedBy>Administrator</cp:lastModifiedBy>
  <cp:revision>24</cp:revision>
  <dcterms:created xsi:type="dcterms:W3CDTF">2018-10-31T01:21:34Z</dcterms:created>
  <dcterms:modified xsi:type="dcterms:W3CDTF">2018-11-01T10:00:54Z</dcterms:modified>
</cp:coreProperties>
</file>