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notesMasterIdLst>
    <p:notesMasterId r:id="rId87"/>
  </p:notesMasterIdLst>
  <p:sldIdLst>
    <p:sldId id="464" r:id="rId4"/>
    <p:sldId id="453" r:id="rId5"/>
    <p:sldId id="259" r:id="rId6"/>
    <p:sldId id="454" r:id="rId7"/>
    <p:sldId id="336" r:id="rId8"/>
    <p:sldId id="374" r:id="rId9"/>
    <p:sldId id="375" r:id="rId10"/>
    <p:sldId id="377" r:id="rId11"/>
    <p:sldId id="378" r:id="rId12"/>
    <p:sldId id="379" r:id="rId13"/>
    <p:sldId id="433" r:id="rId14"/>
    <p:sldId id="434" r:id="rId15"/>
    <p:sldId id="430" r:id="rId16"/>
    <p:sldId id="431" r:id="rId17"/>
    <p:sldId id="381" r:id="rId18"/>
    <p:sldId id="420" r:id="rId19"/>
    <p:sldId id="410" r:id="rId20"/>
    <p:sldId id="411" r:id="rId21"/>
    <p:sldId id="406" r:id="rId22"/>
    <p:sldId id="382" r:id="rId23"/>
    <p:sldId id="383" r:id="rId24"/>
    <p:sldId id="263" r:id="rId25"/>
    <p:sldId id="384" r:id="rId26"/>
    <p:sldId id="385" r:id="rId27"/>
    <p:sldId id="369" r:id="rId28"/>
    <p:sldId id="386" r:id="rId29"/>
    <p:sldId id="387" r:id="rId30"/>
    <p:sldId id="388" r:id="rId31"/>
    <p:sldId id="402" r:id="rId32"/>
    <p:sldId id="342" r:id="rId33"/>
    <p:sldId id="403" r:id="rId34"/>
    <p:sldId id="404" r:id="rId35"/>
    <p:sldId id="405" r:id="rId36"/>
    <p:sldId id="343" r:id="rId37"/>
    <p:sldId id="456" r:id="rId38"/>
    <p:sldId id="457" r:id="rId39"/>
    <p:sldId id="458" r:id="rId40"/>
    <p:sldId id="337" r:id="rId41"/>
    <p:sldId id="435" r:id="rId42"/>
    <p:sldId id="436" r:id="rId43"/>
    <p:sldId id="437" r:id="rId44"/>
    <p:sldId id="339" r:id="rId45"/>
    <p:sldId id="438" r:id="rId46"/>
    <p:sldId id="439" r:id="rId47"/>
    <p:sldId id="440" r:id="rId48"/>
    <p:sldId id="344" r:id="rId49"/>
    <p:sldId id="452" r:id="rId50"/>
    <p:sldId id="368" r:id="rId51"/>
    <p:sldId id="396" r:id="rId52"/>
    <p:sldId id="370" r:id="rId53"/>
    <p:sldId id="425" r:id="rId54"/>
    <p:sldId id="426" r:id="rId55"/>
    <p:sldId id="427" r:id="rId56"/>
    <p:sldId id="428" r:id="rId57"/>
    <p:sldId id="429" r:id="rId58"/>
    <p:sldId id="441" r:id="rId59"/>
    <p:sldId id="350" r:id="rId60"/>
    <p:sldId id="349" r:id="rId61"/>
    <p:sldId id="351" r:id="rId62"/>
    <p:sldId id="442" r:id="rId63"/>
    <p:sldId id="443" r:id="rId64"/>
    <p:sldId id="444" r:id="rId65"/>
    <p:sldId id="465" r:id="rId66"/>
    <p:sldId id="466" r:id="rId67"/>
    <p:sldId id="467" r:id="rId68"/>
    <p:sldId id="468" r:id="rId69"/>
    <p:sldId id="469" r:id="rId70"/>
    <p:sldId id="371" r:id="rId71"/>
    <p:sldId id="367" r:id="rId72"/>
    <p:sldId id="401" r:id="rId73"/>
    <p:sldId id="397" r:id="rId74"/>
    <p:sldId id="398" r:id="rId75"/>
    <p:sldId id="399" r:id="rId76"/>
    <p:sldId id="400" r:id="rId77"/>
    <p:sldId id="395" r:id="rId78"/>
    <p:sldId id="324" r:id="rId79"/>
    <p:sldId id="361" r:id="rId80"/>
    <p:sldId id="331" r:id="rId81"/>
    <p:sldId id="459" r:id="rId82"/>
    <p:sldId id="460" r:id="rId83"/>
    <p:sldId id="461" r:id="rId84"/>
    <p:sldId id="463" r:id="rId85"/>
    <p:sldId id="462"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Jenkins" initials="CRJ" lastIdx="1" clrIdx="0"/>
  <p:cmAuthor id="1" name="Jupiter" initials="J" lastIdx="0" clrIdx="1">
    <p:extLst>
      <p:ext uri="{19B8F6BF-5375-455C-9EA6-DF929625EA0E}">
        <p15:presenceInfo xmlns:p15="http://schemas.microsoft.com/office/powerpoint/2012/main" xmlns="" userId="Jupi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76" autoAdjust="0"/>
  </p:normalViewPr>
  <p:slideViewPr>
    <p:cSldViewPr>
      <p:cViewPr>
        <p:scale>
          <a:sx n="77" d="100"/>
          <a:sy n="77" d="100"/>
        </p:scale>
        <p:origin x="-1176" y="210"/>
      </p:cViewPr>
      <p:guideLst>
        <p:guide orient="horz" pos="2160"/>
        <p:guide pos="2880"/>
      </p:guideLst>
    </p:cSldViewPr>
  </p:slideViewPr>
  <p:outlineViewPr>
    <p:cViewPr>
      <p:scale>
        <a:sx n="33" d="100"/>
        <a:sy n="33" d="100"/>
      </p:scale>
      <p:origin x="0" y="37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250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8-04-14T21:37:20.505" idx="1">
    <p:pos x="10" y="10"/>
    <p:text>Sue i have inserted a bracket and shifted the obstructive label. The FVC in this slide is about 3.4 by eyeball - shoudl be moved down to 3.2 or the numbers should be changed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4B2B4-E5C1-4B0E-A165-C7D00D3625D8}" type="datetimeFigureOut">
              <a:rPr lang="en-US" smtClean="0"/>
              <a:pPr/>
              <a:t>10/26/2018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279046-509B-41A4-BCA1-856EA2440C2D}" type="slidenum">
              <a:rPr lang="en-US" smtClean="0"/>
              <a:pPr/>
              <a:t>‹#›</a:t>
            </a:fld>
            <a:endParaRPr lang="en-US"/>
          </a:p>
        </p:txBody>
      </p:sp>
    </p:spTree>
    <p:extLst>
      <p:ext uri="{BB962C8B-B14F-4D97-AF65-F5344CB8AC3E}">
        <p14:creationId xmlns:p14="http://schemas.microsoft.com/office/powerpoint/2010/main" val="192898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CF96FF-ED1C-405A-A00A-2CB040D5B26A}" type="slidenum">
              <a:rPr lang="en-US" smtClean="0">
                <a:solidFill>
                  <a:srgbClr val="FFFFFF"/>
                </a:solidFill>
              </a:rPr>
              <a:pPr fontAlgn="base">
                <a:spcBef>
                  <a:spcPct val="0"/>
                </a:spcBef>
                <a:spcAft>
                  <a:spcPct val="0"/>
                </a:spcAft>
                <a:defRPr/>
              </a:pPr>
              <a:t>5</a:t>
            </a:fld>
            <a:endParaRPr lang="en-US">
              <a:solidFill>
                <a:srgbClr val="FFFFFF"/>
              </a:solidFill>
            </a:endParaRPr>
          </a:p>
        </p:txBody>
      </p:sp>
      <p:sp>
        <p:nvSpPr>
          <p:cNvPr id="8192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0763" tIns="45382" rIns="90763" bIns="45382" anchor="b"/>
          <a:lstStyle/>
          <a:p>
            <a:pPr algn="r" eaLnBrk="0" hangingPunct="0"/>
            <a:fld id="{C5B1D6D3-56E0-4598-821C-6E8AD2B8D312}" type="slidenum">
              <a:rPr lang="en-US" sz="1200" b="1">
                <a:solidFill>
                  <a:srgbClr val="FFFFFF"/>
                </a:solidFill>
                <a:cs typeface="Arial" pitchFamily="34" charset="0"/>
              </a:rPr>
              <a:pPr algn="r" eaLnBrk="0" hangingPunct="0"/>
              <a:t>5</a:t>
            </a:fld>
            <a:endParaRPr lang="en-US" sz="1200" b="1">
              <a:solidFill>
                <a:srgbClr val="FFFFFF"/>
              </a:solidFill>
              <a:cs typeface="Arial" pitchFamily="34" charset="0"/>
            </a:endParaRPr>
          </a:p>
        </p:txBody>
      </p:sp>
      <p:sp>
        <p:nvSpPr>
          <p:cNvPr id="81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5" name="Rectangle 3"/>
          <p:cNvSpPr>
            <a:spLocks noGrp="1" noChangeArrowheads="1"/>
          </p:cNvSpPr>
          <p:nvPr>
            <p:ph type="body" idx="1"/>
          </p:nvPr>
        </p:nvSpPr>
        <p:spPr bwMode="auto">
          <a:xfrm>
            <a:off x="912813" y="4343400"/>
            <a:ext cx="5032375" cy="4114800"/>
          </a:xfrm>
          <a:noFill/>
        </p:spPr>
        <p:txBody>
          <a:bodyPr wrap="square" numCol="1" anchor="t" anchorCtr="0" compatLnSpc="1">
            <a:prstTxWarp prst="textNoShape">
              <a:avLst/>
            </a:prstTxWarp>
          </a:bodyPr>
          <a:lstStyle/>
          <a:p>
            <a:pPr eaLnBrk="1" hangingPunct="1">
              <a:spcBef>
                <a:spcPct val="0"/>
              </a:spcBef>
            </a:pPr>
            <a:r>
              <a:rPr lang="en-US" altLang="ja-JP" sz="1600"/>
              <a:t>Pathogenesis of COPD, illustrating the central role of inflammation </a:t>
            </a:r>
            <a:endParaRPr lang="en-US" sz="1600"/>
          </a:p>
        </p:txBody>
      </p:sp>
    </p:spTree>
    <p:extLst>
      <p:ext uri="{BB962C8B-B14F-4D97-AF65-F5344CB8AC3E}">
        <p14:creationId xmlns:p14="http://schemas.microsoft.com/office/powerpoint/2010/main" val="287476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C4C6BB0-B6F1-417F-AB9F-BC6F6A451786}" type="slidenum">
              <a:rPr lang="en-US" smtClean="0"/>
              <a:pPr>
                <a:defRPr/>
              </a:pPr>
              <a:t>34</a:t>
            </a:fld>
            <a:endParaRPr lang="en-US"/>
          </a:p>
        </p:txBody>
      </p:sp>
    </p:spTree>
    <p:extLst>
      <p:ext uri="{BB962C8B-B14F-4D97-AF65-F5344CB8AC3E}">
        <p14:creationId xmlns:p14="http://schemas.microsoft.com/office/powerpoint/2010/main" val="487824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err="1"/>
              <a:t>Đánh</a:t>
            </a:r>
            <a:r>
              <a:rPr lang="en-US" b="0" baseline="0" dirty="0"/>
              <a:t> </a:t>
            </a:r>
            <a:r>
              <a:rPr lang="en-US" b="0" baseline="0" dirty="0" err="1"/>
              <a:t>giá</a:t>
            </a:r>
            <a:r>
              <a:rPr lang="en-US" b="0" baseline="0" dirty="0"/>
              <a:t> COPD 2017 chia </a:t>
            </a:r>
            <a:r>
              <a:rPr lang="en-US" b="0" baseline="0" dirty="0" err="1"/>
              <a:t>làm</a:t>
            </a:r>
            <a:r>
              <a:rPr lang="en-US" b="0" baseline="0" dirty="0"/>
              <a:t> 3 </a:t>
            </a:r>
            <a:r>
              <a:rPr lang="en-US" b="0" baseline="0" dirty="0" err="1"/>
              <a:t>cột</a:t>
            </a:r>
            <a:r>
              <a:rPr lang="en-US" b="0" baseline="0" dirty="0"/>
              <a:t>:</a:t>
            </a:r>
          </a:p>
          <a:p>
            <a:pPr marL="0" marR="0" lvl="0" indent="0" algn="l" defTabSz="914400" rtl="0" eaLnBrk="1" fontAlgn="auto" latinLnBrk="0" hangingPunct="1">
              <a:lnSpc>
                <a:spcPct val="200000"/>
              </a:lnSpc>
              <a:spcBef>
                <a:spcPts val="0"/>
              </a:spcBef>
              <a:spcAft>
                <a:spcPts val="0"/>
              </a:spcAft>
              <a:buClrTx/>
              <a:buSzTx/>
              <a:buFontTx/>
              <a:buNone/>
              <a:tabLst/>
              <a:defRPr/>
            </a:pPr>
            <a:r>
              <a:rPr lang="en-US" b="0" baseline="0" dirty="0" err="1"/>
              <a:t>Cột</a:t>
            </a:r>
            <a:r>
              <a:rPr lang="en-US" b="0" baseline="0" dirty="0"/>
              <a:t> 1: </a:t>
            </a:r>
            <a:r>
              <a:rPr lang="en-US" b="0" baseline="0" dirty="0" err="1"/>
              <a:t>Chẩn</a:t>
            </a:r>
            <a:r>
              <a:rPr lang="en-US" b="0" baseline="0" dirty="0"/>
              <a:t> </a:t>
            </a:r>
            <a:r>
              <a:rPr lang="en-US" b="0" baseline="0" dirty="0" err="1"/>
              <a:t>đoán</a:t>
            </a:r>
            <a:r>
              <a:rPr lang="en-US" b="0" baseline="0" dirty="0"/>
              <a:t> </a:t>
            </a:r>
            <a:r>
              <a:rPr lang="en-US" b="0" baseline="0" dirty="0" err="1"/>
              <a:t>xác</a:t>
            </a:r>
            <a:r>
              <a:rPr lang="en-US" b="0" baseline="0" dirty="0"/>
              <a:t> </a:t>
            </a:r>
            <a:r>
              <a:rPr lang="en-US" b="0" baseline="0" dirty="0" err="1"/>
              <a:t>định</a:t>
            </a:r>
            <a:r>
              <a:rPr lang="en-US" b="0" baseline="0" dirty="0"/>
              <a:t> </a:t>
            </a:r>
            <a:r>
              <a:rPr lang="en-US" b="0" baseline="0" dirty="0" err="1"/>
              <a:t>nhấn</a:t>
            </a:r>
            <a:r>
              <a:rPr lang="en-US" b="0" baseline="0" dirty="0"/>
              <a:t> </a:t>
            </a:r>
            <a:r>
              <a:rPr lang="en-US" b="0" baseline="0" dirty="0" err="1"/>
              <a:t>mạn</a:t>
            </a:r>
            <a:r>
              <a:rPr lang="en-US" b="0" baseline="0" dirty="0"/>
              <a:t> </a:t>
            </a:r>
            <a:r>
              <a:rPr lang="en-US" b="0" baseline="0" dirty="0" err="1"/>
              <a:t>vai</a:t>
            </a:r>
            <a:r>
              <a:rPr lang="en-US" b="0" baseline="0" dirty="0"/>
              <a:t> </a:t>
            </a:r>
            <a:r>
              <a:rPr lang="en-US" b="0" baseline="0" dirty="0" err="1"/>
              <a:t>trò</a:t>
            </a:r>
            <a:r>
              <a:rPr lang="en-US" b="0" baseline="0" dirty="0"/>
              <a:t> </a:t>
            </a:r>
            <a:r>
              <a:rPr lang="en-US" b="0" baseline="0" dirty="0" err="1"/>
              <a:t>của</a:t>
            </a:r>
            <a:r>
              <a:rPr lang="en-US" b="0" baseline="0" dirty="0"/>
              <a:t> </a:t>
            </a:r>
            <a:r>
              <a:rPr lang="en-US" b="0" baseline="0" dirty="0" err="1"/>
              <a:t>Hô</a:t>
            </a:r>
            <a:r>
              <a:rPr lang="en-US" b="0" baseline="0" dirty="0"/>
              <a:t> </a:t>
            </a:r>
            <a:r>
              <a:rPr lang="en-US" b="0" baseline="0" dirty="0" err="1"/>
              <a:t>hấp</a:t>
            </a:r>
            <a:r>
              <a:rPr lang="en-US" b="0" baseline="0" dirty="0"/>
              <a:t> </a:t>
            </a:r>
            <a:r>
              <a:rPr lang="en-US" b="0" baseline="0" dirty="0" err="1"/>
              <a:t>ký</a:t>
            </a:r>
            <a:r>
              <a:rPr lang="en-US" b="0" baseline="0" dirty="0"/>
              <a:t>, </a:t>
            </a:r>
            <a:r>
              <a:rPr lang="en-US" b="0" baseline="0" dirty="0" err="1"/>
              <a:t>với</a:t>
            </a:r>
            <a:r>
              <a:rPr lang="en-US" b="0" baseline="0" dirty="0"/>
              <a:t> </a:t>
            </a:r>
            <a:r>
              <a:rPr lang="en-US" b="0" baseline="0" dirty="0" err="1"/>
              <a:t>tiêu</a:t>
            </a:r>
            <a:r>
              <a:rPr lang="en-US" b="0" baseline="0" dirty="0"/>
              <a:t> </a:t>
            </a:r>
            <a:r>
              <a:rPr lang="en-US" b="0" baseline="0" dirty="0" err="1"/>
              <a:t>chuẩn</a:t>
            </a:r>
            <a:r>
              <a:rPr lang="en-US" b="0" baseline="0" dirty="0"/>
              <a:t> </a:t>
            </a:r>
            <a:r>
              <a:rPr lang="en-US" b="0" baseline="0" dirty="0" err="1"/>
              <a:t>chẩn</a:t>
            </a:r>
            <a:r>
              <a:rPr lang="en-US" b="0" baseline="0" dirty="0"/>
              <a:t> </a:t>
            </a:r>
            <a:r>
              <a:rPr lang="en-US" b="0" baseline="0" dirty="0" err="1"/>
              <a:t>đoán</a:t>
            </a:r>
            <a:r>
              <a:rPr lang="en-US" b="0" baseline="0" dirty="0"/>
              <a:t> </a:t>
            </a:r>
            <a:r>
              <a:rPr lang="en-US" b="0" baseline="0" dirty="0" err="1"/>
              <a:t>xác</a:t>
            </a:r>
            <a:r>
              <a:rPr lang="en-US" b="0" baseline="0" dirty="0"/>
              <a:t> </a:t>
            </a:r>
            <a:r>
              <a:rPr lang="en-US" b="0" baseline="0" dirty="0" err="1"/>
              <a:t>định</a:t>
            </a:r>
            <a:r>
              <a:rPr lang="en-US" b="0" baseline="0" dirty="0"/>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Chỉ</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số</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FEV1/FVC &lt; 0,7 Sau test HPPQ</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Cột</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2: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Đánh</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giá</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riêng</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mức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độ</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tắc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nghẽn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đường</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thở</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giúp</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cho</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cân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nhắc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chỉ</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định</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phẫu</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thuật</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hoặc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nội</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soi</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làm</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giảm</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thể</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tích</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phổi</a:t>
            </a: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Cột</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3: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Đánh</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giá</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mức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độ</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triệu</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chứng</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và</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đợt</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cấp</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giúp</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lựa</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chọn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thuốc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điều</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trị</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giai</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đoạn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ổn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định</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GOLD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nhấn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mạnh</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việc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chọn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thuốc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chỉ</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dựa</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vào</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mức</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độ</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triệu</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chứng</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và</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nguy</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cơ</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đợt</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cấp</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Không</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dựa</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charset="0"/>
                <a:cs typeface="Arial" pitchFamily="34" charset="0"/>
              </a:rPr>
              <a:t>vào</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 FEV1.</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E9F5B4-0BDD-45DB-8886-A1723B0186C1}" type="slidenum">
              <a:rPr kumimoji="0" lang="en-US" sz="1200" b="0" i="0" u="none" strike="noStrike" kern="1200" cap="none" spc="0" normalizeH="0" baseline="0" noProof="0" smtClean="0">
                <a:ln>
                  <a:noFill/>
                </a:ln>
                <a:solidFill>
                  <a:srgbClr val="000000"/>
                </a:solidFill>
                <a:effectLst/>
                <a:uLnTx/>
                <a:uFillTx/>
                <a:latin typeface="Arial"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cs typeface="+mn-cs"/>
            </a:endParaRPr>
          </a:p>
        </p:txBody>
      </p:sp>
    </p:spTree>
    <p:extLst>
      <p:ext uri="{BB962C8B-B14F-4D97-AF65-F5344CB8AC3E}">
        <p14:creationId xmlns:p14="http://schemas.microsoft.com/office/powerpoint/2010/main" val="36945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cách</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mới</a:t>
            </a:r>
            <a:r>
              <a:rPr lang="en-US" baseline="0" dirty="0"/>
              <a:t> </a:t>
            </a:r>
            <a:r>
              <a:rPr lang="en-US" baseline="0" dirty="0" err="1"/>
              <a:t>của</a:t>
            </a:r>
            <a:r>
              <a:rPr lang="en-US" baseline="0" dirty="0"/>
              <a:t> GOLD 2017, FEV1 </a:t>
            </a:r>
            <a:r>
              <a:rPr lang="en-US" baseline="0" dirty="0" err="1"/>
              <a:t>thành</a:t>
            </a:r>
            <a:r>
              <a:rPr lang="en-US" baseline="0" dirty="0"/>
              <a:t> </a:t>
            </a:r>
            <a:r>
              <a:rPr lang="en-US" baseline="0" dirty="0" err="1"/>
              <a:t>một</a:t>
            </a:r>
            <a:r>
              <a:rPr lang="en-US" baseline="0" dirty="0"/>
              <a:t> </a:t>
            </a:r>
            <a:r>
              <a:rPr lang="en-US" baseline="0" dirty="0" err="1"/>
              <a:t>yếu</a:t>
            </a:r>
            <a:r>
              <a:rPr lang="en-US" baseline="0" dirty="0"/>
              <a:t> tố </a:t>
            </a:r>
            <a:r>
              <a:rPr lang="en-US" baseline="0" dirty="0" err="1"/>
              <a:t>độc</a:t>
            </a:r>
            <a:r>
              <a:rPr lang="en-US" baseline="0" dirty="0"/>
              <a:t> </a:t>
            </a:r>
            <a:r>
              <a:rPr lang="en-US" baseline="0" dirty="0" err="1"/>
              <a:t>lập</a:t>
            </a:r>
            <a:r>
              <a:rPr lang="en-US" baseline="0" dirty="0"/>
              <a:t> </a:t>
            </a:r>
            <a:r>
              <a:rPr lang="en-US" baseline="0" dirty="0" err="1"/>
              <a:t>và</a:t>
            </a:r>
            <a:r>
              <a:rPr lang="en-US" baseline="0" dirty="0"/>
              <a:t> </a:t>
            </a:r>
            <a:r>
              <a:rPr lang="en-US" baseline="0" dirty="0" err="1"/>
              <a:t>đánh</a:t>
            </a:r>
            <a:r>
              <a:rPr lang="en-US" baseline="0" dirty="0"/>
              <a:t> </a:t>
            </a:r>
            <a:r>
              <a:rPr lang="en-US" baseline="0" dirty="0" err="1"/>
              <a:t>giá</a:t>
            </a:r>
            <a:r>
              <a:rPr lang="en-US" baseline="0" dirty="0"/>
              <a:t> ABCD </a:t>
            </a:r>
            <a:r>
              <a:rPr lang="en-US" baseline="0" dirty="0" err="1"/>
              <a:t>chỉ</a:t>
            </a:r>
            <a:r>
              <a:rPr lang="en-US" baseline="0" dirty="0"/>
              <a:t> </a:t>
            </a:r>
            <a:r>
              <a:rPr lang="en-US" baseline="0" dirty="0" err="1"/>
              <a:t>còn</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triệu</a:t>
            </a:r>
            <a:r>
              <a:rPr lang="en-US" baseline="0" dirty="0"/>
              <a:t> </a:t>
            </a:r>
            <a:r>
              <a:rPr lang="en-US" baseline="0" dirty="0" err="1"/>
              <a:t>chứng</a:t>
            </a:r>
            <a:r>
              <a:rPr lang="en-US" baseline="0" dirty="0"/>
              <a:t> </a:t>
            </a:r>
            <a:r>
              <a:rPr lang="en-US" baseline="0" dirty="0" err="1"/>
              <a:t>và</a:t>
            </a:r>
            <a:r>
              <a:rPr lang="en-US" baseline="0" dirty="0"/>
              <a:t> </a:t>
            </a:r>
            <a:r>
              <a:rPr lang="en-US" baseline="0" dirty="0" err="1"/>
              <a:t>nguy</a:t>
            </a:r>
            <a:r>
              <a:rPr lang="en-US" baseline="0" dirty="0"/>
              <a:t> </a:t>
            </a:r>
            <a:r>
              <a:rPr lang="en-US" baseline="0" dirty="0" err="1"/>
              <a:t>cơ</a:t>
            </a:r>
            <a:r>
              <a:rPr lang="en-US" baseline="0" dirty="0"/>
              <a:t> </a:t>
            </a:r>
            <a:r>
              <a:rPr lang="en-US" baseline="0" dirty="0" err="1"/>
              <a:t>đợt</a:t>
            </a:r>
            <a:r>
              <a:rPr lang="en-US" baseline="0" dirty="0"/>
              <a:t> </a:t>
            </a:r>
            <a:r>
              <a:rPr lang="en-US" baseline="0" dirty="0" err="1"/>
              <a:t>cấp</a:t>
            </a:r>
            <a:r>
              <a:rPr lang="en-US" baseline="0" dirty="0"/>
              <a:t>.</a:t>
            </a:r>
          </a:p>
          <a:p>
            <a:pPr lvl="0">
              <a:buFont typeface="Wingdings" panose="05000000000000000000" pitchFamily="2" charset="2"/>
              <a:buNone/>
            </a:pPr>
            <a:r>
              <a:rPr lang="en-GB" sz="2400" dirty="0" err="1"/>
              <a:t>Cách</a:t>
            </a:r>
            <a:r>
              <a:rPr lang="en-GB" sz="2400" baseline="0" dirty="0"/>
              <a:t> </a:t>
            </a:r>
            <a:r>
              <a:rPr lang="en-GB" sz="2400" baseline="0" dirty="0" err="1"/>
              <a:t>đánh</a:t>
            </a:r>
            <a:r>
              <a:rPr lang="en-GB" sz="2400" baseline="0" dirty="0"/>
              <a:t> </a:t>
            </a:r>
            <a:r>
              <a:rPr lang="en-GB" sz="2400" baseline="0" dirty="0" err="1"/>
              <a:t>gia</a:t>
            </a:r>
            <a:r>
              <a:rPr lang="en-GB" sz="2400" baseline="0" dirty="0"/>
              <a:t> </a:t>
            </a:r>
            <a:r>
              <a:rPr lang="en-GB" sz="2400" b="1" dirty="0"/>
              <a:t>ABCD </a:t>
            </a:r>
            <a:r>
              <a:rPr lang="en-GB" sz="2400" b="1" dirty="0" err="1"/>
              <a:t>mới</a:t>
            </a:r>
            <a:r>
              <a:rPr lang="en-GB" sz="2400" b="1" baseline="0" dirty="0"/>
              <a:t> </a:t>
            </a:r>
            <a:r>
              <a:rPr lang="en-GB" sz="2400" b="0" baseline="0" dirty="0" err="1"/>
              <a:t>nhắm</a:t>
            </a:r>
            <a:r>
              <a:rPr lang="en-GB" sz="2400" b="0" baseline="0" dirty="0"/>
              <a:t> </a:t>
            </a:r>
            <a:r>
              <a:rPr lang="en-GB" sz="2400" b="0" baseline="0" dirty="0" err="1"/>
              <a:t>sử</a:t>
            </a:r>
            <a:r>
              <a:rPr lang="en-GB" sz="2400" b="0" baseline="0" dirty="0"/>
              <a:t> </a:t>
            </a:r>
            <a:r>
              <a:rPr lang="en-GB" sz="2400" b="0" baseline="0" dirty="0" err="1"/>
              <a:t>dụng</a:t>
            </a:r>
            <a:r>
              <a:rPr lang="en-GB" sz="2400" b="0" baseline="0" dirty="0"/>
              <a:t> </a:t>
            </a:r>
            <a:r>
              <a:rPr lang="en-GB" sz="2400" b="0" baseline="0" dirty="0" err="1"/>
              <a:t>mức</a:t>
            </a:r>
            <a:r>
              <a:rPr lang="en-GB" sz="2400" b="0" baseline="0" dirty="0"/>
              <a:t> </a:t>
            </a:r>
            <a:r>
              <a:rPr lang="en-GB" sz="2400" b="0" baseline="0" dirty="0" err="1"/>
              <a:t>độ</a:t>
            </a:r>
            <a:r>
              <a:rPr lang="en-GB" sz="2400" b="0" baseline="0" dirty="0"/>
              <a:t> </a:t>
            </a:r>
            <a:r>
              <a:rPr lang="en-GB" sz="2400" b="0" baseline="0" dirty="0" err="1"/>
              <a:t>triệu</a:t>
            </a:r>
            <a:r>
              <a:rPr lang="en-GB" sz="2400" b="0" baseline="0" dirty="0"/>
              <a:t> </a:t>
            </a:r>
            <a:r>
              <a:rPr lang="en-GB" sz="2400" b="0" baseline="0" dirty="0" err="1"/>
              <a:t>chứng</a:t>
            </a:r>
            <a:r>
              <a:rPr lang="en-GB" sz="2400" b="0" baseline="0" dirty="0"/>
              <a:t> </a:t>
            </a:r>
            <a:r>
              <a:rPr lang="en-GB" sz="2400" b="0" baseline="0" dirty="0" err="1"/>
              <a:t>và</a:t>
            </a:r>
            <a:r>
              <a:rPr lang="en-GB" sz="2400" b="0" baseline="0" dirty="0"/>
              <a:t> </a:t>
            </a:r>
            <a:r>
              <a:rPr lang="en-GB" sz="2400" b="0" baseline="0" dirty="0" err="1"/>
              <a:t>tiền</a:t>
            </a:r>
            <a:r>
              <a:rPr lang="en-GB" sz="2400" b="0" baseline="0" dirty="0"/>
              <a:t> </a:t>
            </a:r>
            <a:r>
              <a:rPr lang="en-GB" sz="2400" b="0" baseline="0" dirty="0" err="1"/>
              <a:t>sử</a:t>
            </a:r>
            <a:r>
              <a:rPr lang="en-GB" sz="2400" b="0" baseline="0" dirty="0"/>
              <a:t> </a:t>
            </a:r>
            <a:r>
              <a:rPr lang="en-GB" sz="2400" b="0" baseline="0" dirty="0" err="1"/>
              <a:t>đợt</a:t>
            </a:r>
            <a:r>
              <a:rPr lang="en-GB" sz="2400" b="0" baseline="0" dirty="0"/>
              <a:t> </a:t>
            </a:r>
            <a:r>
              <a:rPr lang="en-GB" sz="2400" b="0" baseline="0" dirty="0" err="1"/>
              <a:t>cấp</a:t>
            </a:r>
            <a:r>
              <a:rPr lang="en-GB" sz="2400" b="0" baseline="0" dirty="0"/>
              <a:t> </a:t>
            </a:r>
            <a:r>
              <a:rPr lang="en-GB" sz="2400" b="0" baseline="0" dirty="0" err="1"/>
              <a:t>riêng</a:t>
            </a:r>
            <a:r>
              <a:rPr lang="en-GB" sz="2400" b="0" baseline="0" dirty="0"/>
              <a:t> </a:t>
            </a:r>
            <a:r>
              <a:rPr lang="en-GB" sz="2400" b="0" baseline="0" dirty="0" err="1"/>
              <a:t>biệt</a:t>
            </a:r>
            <a:r>
              <a:rPr lang="en-GB" sz="2400" b="0" baseline="0" dirty="0"/>
              <a:t> ( </a:t>
            </a:r>
            <a:r>
              <a:rPr lang="en-GB" sz="2400" b="0" baseline="0" dirty="0" err="1"/>
              <a:t>tách</a:t>
            </a:r>
            <a:r>
              <a:rPr lang="en-GB" sz="2400" b="0" baseline="0" dirty="0"/>
              <a:t> </a:t>
            </a:r>
            <a:r>
              <a:rPr lang="en-GB" sz="2400" b="0" baseline="0" dirty="0" err="1"/>
              <a:t>rời</a:t>
            </a:r>
            <a:r>
              <a:rPr lang="en-GB" sz="2400" b="0" baseline="0" dirty="0"/>
              <a:t> </a:t>
            </a:r>
            <a:r>
              <a:rPr lang="en-GB" sz="2400" b="0" baseline="0" dirty="0" err="1"/>
              <a:t>với</a:t>
            </a:r>
            <a:r>
              <a:rPr lang="en-GB" sz="2400" b="0" baseline="0" dirty="0"/>
              <a:t> FEV1) </a:t>
            </a:r>
            <a:r>
              <a:rPr lang="en-GB" sz="2400" b="0" baseline="0" dirty="0" err="1"/>
              <a:t>và</a:t>
            </a:r>
            <a:r>
              <a:rPr lang="en-GB" sz="2400" b="0" baseline="0" dirty="0"/>
              <a:t> </a:t>
            </a:r>
            <a:r>
              <a:rPr lang="en-GB" sz="2400" b="0" baseline="0" dirty="0" err="1"/>
              <a:t>cách</a:t>
            </a:r>
            <a:r>
              <a:rPr lang="en-GB" sz="2400" b="0" baseline="0" dirty="0"/>
              <a:t> </a:t>
            </a:r>
            <a:r>
              <a:rPr lang="en-GB" sz="2400" b="0" baseline="0" dirty="0" err="1"/>
              <a:t>tiếp</a:t>
            </a:r>
            <a:r>
              <a:rPr lang="en-GB" sz="2400" b="0" baseline="0" dirty="0"/>
              <a:t> </a:t>
            </a:r>
            <a:r>
              <a:rPr lang="en-GB" sz="2400" b="0" baseline="0" dirty="0" err="1"/>
              <a:t>cận</a:t>
            </a:r>
            <a:r>
              <a:rPr lang="en-GB" sz="2400" b="0" baseline="0" dirty="0"/>
              <a:t> </a:t>
            </a:r>
            <a:r>
              <a:rPr lang="en-GB" sz="2400" b="0" baseline="0" dirty="0" err="1"/>
              <a:t>mới</a:t>
            </a:r>
            <a:r>
              <a:rPr lang="en-GB" sz="2400" b="0" baseline="0" dirty="0"/>
              <a:t> </a:t>
            </a:r>
            <a:r>
              <a:rPr lang="en-GB" sz="2400" b="0" baseline="0" dirty="0" err="1"/>
              <a:t>này</a:t>
            </a:r>
            <a:r>
              <a:rPr lang="en-GB" sz="2400" b="0" baseline="0" dirty="0"/>
              <a:t> </a:t>
            </a:r>
            <a:r>
              <a:rPr lang="en-GB" sz="2400" b="0" baseline="0" dirty="0" err="1"/>
              <a:t>sẽ</a:t>
            </a:r>
            <a:r>
              <a:rPr lang="en-GB" sz="2400" b="0" baseline="0" dirty="0"/>
              <a:t> </a:t>
            </a:r>
            <a:r>
              <a:rPr lang="en-GB" sz="2400" b="0" baseline="0" dirty="0" err="1"/>
              <a:t>phù</a:t>
            </a:r>
            <a:r>
              <a:rPr lang="en-GB" sz="2400" b="0" baseline="0" dirty="0"/>
              <a:t> </a:t>
            </a:r>
            <a:r>
              <a:rPr lang="en-GB" sz="2400" b="0" baseline="0" dirty="0" err="1"/>
              <a:t>hợp</a:t>
            </a:r>
            <a:r>
              <a:rPr lang="en-GB" sz="2400" b="0" baseline="0" dirty="0"/>
              <a:t> </a:t>
            </a:r>
            <a:r>
              <a:rPr lang="en-GB" sz="2400" b="0" baseline="0" dirty="0" err="1"/>
              <a:t>với</a:t>
            </a:r>
            <a:r>
              <a:rPr lang="en-GB" sz="2400" b="0" baseline="0" dirty="0"/>
              <a:t> </a:t>
            </a:r>
            <a:r>
              <a:rPr lang="en-GB" sz="2400" b="0" baseline="0" dirty="0" err="1"/>
              <a:t>mục</a:t>
            </a:r>
            <a:r>
              <a:rPr lang="en-GB" sz="2400" b="0" baseline="0" dirty="0"/>
              <a:t> </a:t>
            </a:r>
            <a:r>
              <a:rPr lang="en-GB" sz="2400" b="0" baseline="0" dirty="0" err="1"/>
              <a:t>tiêu</a:t>
            </a:r>
            <a:r>
              <a:rPr lang="en-GB" sz="2400" b="0" baseline="0" dirty="0"/>
              <a:t> </a:t>
            </a:r>
            <a:r>
              <a:rPr lang="en-GB" sz="2400" b="0" baseline="0" dirty="0" err="1"/>
              <a:t>điều</a:t>
            </a:r>
            <a:r>
              <a:rPr lang="en-GB" sz="2400" b="0" baseline="0" dirty="0"/>
              <a:t> </a:t>
            </a:r>
            <a:r>
              <a:rPr lang="en-GB" sz="2400" b="0" baseline="0" dirty="0" err="1"/>
              <a:t>trị</a:t>
            </a:r>
            <a:r>
              <a:rPr lang="en-GB" sz="2400" b="0" baseline="0" dirty="0"/>
              <a:t> COPD </a:t>
            </a:r>
            <a:r>
              <a:rPr lang="en-GB" sz="2400" b="0" baseline="0" dirty="0" err="1"/>
              <a:t>dựa</a:t>
            </a:r>
            <a:r>
              <a:rPr lang="en-GB" sz="2400" b="0" baseline="0" dirty="0"/>
              <a:t> </a:t>
            </a:r>
            <a:r>
              <a:rPr lang="en-GB" sz="2400" b="0" baseline="0" dirty="0" err="1"/>
              <a:t>trên</a:t>
            </a:r>
            <a:r>
              <a:rPr lang="en-GB" sz="2400" b="0" baseline="0" dirty="0"/>
              <a:t> </a:t>
            </a:r>
            <a:r>
              <a:rPr lang="en-GB" sz="2400" b="0" baseline="0" dirty="0" err="1"/>
              <a:t>triệu</a:t>
            </a:r>
            <a:r>
              <a:rPr lang="en-GB" sz="2400" b="0" baseline="0" dirty="0"/>
              <a:t> </a:t>
            </a:r>
            <a:r>
              <a:rPr lang="en-GB" sz="2400" b="0" baseline="0" dirty="0" err="1"/>
              <a:t>chứng</a:t>
            </a:r>
            <a:r>
              <a:rPr lang="en-GB" sz="2400" b="0" baseline="0" dirty="0"/>
              <a:t> </a:t>
            </a:r>
            <a:r>
              <a:rPr lang="en-GB" sz="2400" b="0" baseline="0" dirty="0" err="1"/>
              <a:t>và</a:t>
            </a:r>
            <a:r>
              <a:rPr lang="en-GB" sz="2400" b="0" baseline="0" dirty="0"/>
              <a:t> </a:t>
            </a:r>
            <a:r>
              <a:rPr lang="en-GB" sz="2400" b="0" baseline="0" dirty="0" err="1"/>
              <a:t>đợt</a:t>
            </a:r>
            <a:r>
              <a:rPr lang="en-GB" sz="2400" b="0" baseline="0" dirty="0"/>
              <a:t> </a:t>
            </a:r>
            <a:r>
              <a:rPr lang="en-GB" sz="2400" b="0" baseline="0" dirty="0" err="1"/>
              <a:t>cấp</a:t>
            </a:r>
            <a:r>
              <a:rPr lang="en-GB" sz="2400" b="0" baseline="0" dirty="0"/>
              <a:t> </a:t>
            </a:r>
            <a:r>
              <a:rPr lang="en-GB" sz="2400" b="0" baseline="0" dirty="0" err="1"/>
              <a:t>đồng</a:t>
            </a:r>
            <a:r>
              <a:rPr lang="en-GB" sz="2400" b="0" baseline="0" dirty="0"/>
              <a:t> </a:t>
            </a:r>
            <a:r>
              <a:rPr lang="en-GB" sz="2400" b="0" baseline="0" dirty="0" err="1"/>
              <a:t>thời</a:t>
            </a:r>
            <a:r>
              <a:rPr lang="en-GB" sz="2400" b="0" baseline="0" dirty="0"/>
              <a:t> </a:t>
            </a:r>
            <a:r>
              <a:rPr lang="en-GB" sz="2400" b="0" baseline="0" dirty="0" err="1"/>
              <a:t>cũng</a:t>
            </a:r>
            <a:r>
              <a:rPr lang="en-GB" sz="2400" b="0" baseline="0" dirty="0"/>
              <a:t> </a:t>
            </a:r>
            <a:r>
              <a:rPr lang="en-GB" sz="2400" b="0" baseline="0" dirty="0" err="1"/>
              <a:t>nhận</a:t>
            </a:r>
            <a:r>
              <a:rPr lang="en-GB" sz="2400" b="0" baseline="0" dirty="0"/>
              <a:t> </a:t>
            </a:r>
            <a:r>
              <a:rPr lang="en-GB" sz="2400" b="0" baseline="0" dirty="0" err="1"/>
              <a:t>định</a:t>
            </a:r>
            <a:r>
              <a:rPr lang="en-GB" sz="2400" b="0" baseline="0" dirty="0"/>
              <a:t> FEV1 </a:t>
            </a:r>
            <a:r>
              <a:rPr lang="en-GB" sz="2400" b="0" baseline="0" dirty="0" err="1"/>
              <a:t>là</a:t>
            </a:r>
            <a:r>
              <a:rPr lang="en-GB" sz="2400" b="0" baseline="0" dirty="0"/>
              <a:t> </a:t>
            </a:r>
            <a:r>
              <a:rPr lang="en-GB" sz="2400" b="0" baseline="0" dirty="0" err="1"/>
              <a:t>yếu</a:t>
            </a:r>
            <a:r>
              <a:rPr lang="en-GB" sz="2400" b="0" baseline="0" dirty="0"/>
              <a:t> tố </a:t>
            </a:r>
            <a:r>
              <a:rPr lang="en-GB" sz="2400" b="0" baseline="0" dirty="0" err="1"/>
              <a:t>để</a:t>
            </a:r>
            <a:r>
              <a:rPr lang="en-GB" sz="2400" b="0" baseline="0" dirty="0"/>
              <a:t> </a:t>
            </a:r>
            <a:r>
              <a:rPr lang="en-GB" sz="2400" b="0" baseline="0" dirty="0" err="1"/>
              <a:t>quyết</a:t>
            </a:r>
            <a:r>
              <a:rPr lang="en-GB" sz="2400" b="0" baseline="0" dirty="0"/>
              <a:t> </a:t>
            </a:r>
            <a:r>
              <a:rPr lang="en-GB" sz="2400" b="0" baseline="0" dirty="0" err="1"/>
              <a:t>định</a:t>
            </a:r>
            <a:r>
              <a:rPr lang="en-GB" sz="2400" b="0" baseline="0" dirty="0"/>
              <a:t> </a:t>
            </a:r>
            <a:r>
              <a:rPr lang="en-GB" sz="2400" b="0" baseline="0" dirty="0" err="1"/>
              <a:t>chiến</a:t>
            </a:r>
            <a:r>
              <a:rPr lang="en-GB" sz="2400" b="0" baseline="0" dirty="0"/>
              <a:t> </a:t>
            </a:r>
            <a:r>
              <a:rPr lang="en-GB" sz="2400" b="0" baseline="0" dirty="0" err="1"/>
              <a:t>lược</a:t>
            </a:r>
            <a:r>
              <a:rPr lang="en-GB" sz="2400" b="0" baseline="0" dirty="0"/>
              <a:t> </a:t>
            </a:r>
            <a:r>
              <a:rPr lang="en-GB" sz="2400" b="0" baseline="0" dirty="0" err="1"/>
              <a:t>điều</a:t>
            </a:r>
            <a:r>
              <a:rPr lang="en-GB" sz="2400" b="0" baseline="0" dirty="0"/>
              <a:t> </a:t>
            </a:r>
            <a:r>
              <a:rPr lang="en-GB" sz="2400" b="0" baseline="0" dirty="0" err="1"/>
              <a:t>trị</a:t>
            </a:r>
            <a:r>
              <a:rPr lang="en-GB" sz="2400" b="0" baseline="0" dirty="0"/>
              <a:t> </a:t>
            </a:r>
            <a:r>
              <a:rPr lang="en-GB" sz="2400" b="0" baseline="0" dirty="0" err="1"/>
              <a:t>với</a:t>
            </a:r>
            <a:r>
              <a:rPr lang="en-GB" sz="2400" b="0" baseline="0" dirty="0"/>
              <a:t> </a:t>
            </a:r>
            <a:r>
              <a:rPr lang="en-GB" sz="2400" b="0" baseline="0" dirty="0" err="1"/>
              <a:t>từng</a:t>
            </a:r>
            <a:r>
              <a:rPr lang="en-GB" sz="2400" b="0" baseline="0" dirty="0"/>
              <a:t> </a:t>
            </a:r>
            <a:r>
              <a:rPr lang="en-GB" sz="2400" b="0" baseline="0" dirty="0" err="1"/>
              <a:t>bệnh</a:t>
            </a:r>
            <a:r>
              <a:rPr lang="en-GB" sz="2400" b="0" baseline="0" dirty="0"/>
              <a:t> </a:t>
            </a:r>
            <a:r>
              <a:rPr lang="en-GB" sz="2400" b="0" baseline="0" dirty="0" err="1"/>
              <a:t>nhận</a:t>
            </a:r>
            <a:r>
              <a:rPr lang="en-GB" sz="2400" b="0" baseline="0" dirty="0"/>
              <a:t> </a:t>
            </a:r>
            <a:r>
              <a:rPr lang="en-GB" sz="2400" b="0" baseline="0" dirty="0" err="1"/>
              <a:t>cụ</a:t>
            </a:r>
            <a:r>
              <a:rPr lang="en-GB" sz="2400" b="0" baseline="0" dirty="0"/>
              <a:t> </a:t>
            </a:r>
            <a:r>
              <a:rPr lang="en-GB" sz="2400" b="0" baseline="0" dirty="0" err="1"/>
              <a:t>thể</a:t>
            </a:r>
            <a:r>
              <a:rPr lang="en-GB" sz="2400" b="0"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E9F5B4-0BDD-45DB-8886-A1723B0186C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72285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a:ln/>
        </p:spPr>
      </p:sp>
      <p:sp>
        <p:nvSpPr>
          <p:cNvPr id="207874" name="Notes Placeholder 2"/>
          <p:cNvSpPr>
            <a:spLocks noGrp="1"/>
          </p:cNvSpPr>
          <p:nvPr>
            <p:ph type="body" idx="1"/>
          </p:nvPr>
        </p:nvSpPr>
        <p:spPr>
          <a:noFill/>
          <a:ln/>
        </p:spPr>
        <p:txBody>
          <a:bodyPr/>
          <a:lstStyle/>
          <a:p>
            <a:endParaRPr lang="de-DE">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52B022A4-4309-41A9-8A6B-F80F6AC6DC72}" type="slidenum">
              <a:rPr lang="en-US" smtClean="0"/>
              <a:pPr>
                <a:defRPr/>
              </a:pPr>
              <a:t>56</a:t>
            </a:fld>
            <a:endParaRPr lang="en-US"/>
          </a:p>
        </p:txBody>
      </p:sp>
    </p:spTree>
    <p:extLst>
      <p:ext uri="{BB962C8B-B14F-4D97-AF65-F5344CB8AC3E}">
        <p14:creationId xmlns:p14="http://schemas.microsoft.com/office/powerpoint/2010/main" val="211894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79046-509B-41A4-BCA1-856EA2440C2D}" type="slidenum">
              <a:rPr lang="en-US" smtClean="0"/>
              <a:pPr/>
              <a:t>62</a:t>
            </a:fld>
            <a:endParaRPr lang="en-US"/>
          </a:p>
        </p:txBody>
      </p:sp>
    </p:spTree>
    <p:extLst>
      <p:ext uri="{BB962C8B-B14F-4D97-AF65-F5344CB8AC3E}">
        <p14:creationId xmlns:p14="http://schemas.microsoft.com/office/powerpoint/2010/main" val="68867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8376D6-4EC6-4AAB-9BA0-4135F8B7F7E3}" type="slidenum">
              <a:rPr lang="en-US" smtClean="0">
                <a:solidFill>
                  <a:srgbClr val="FFFFFF"/>
                </a:solidFill>
              </a:rPr>
              <a:pPr fontAlgn="base">
                <a:spcBef>
                  <a:spcPct val="0"/>
                </a:spcBef>
                <a:spcAft>
                  <a:spcPct val="0"/>
                </a:spcAft>
                <a:defRPr/>
              </a:pPr>
              <a:t>7</a:t>
            </a:fld>
            <a:endParaRPr lang="en-US">
              <a:solidFill>
                <a:srgbClr val="FFFFFF"/>
              </a:solidFill>
            </a:endParaRPr>
          </a:p>
        </p:txBody>
      </p:sp>
      <p:sp>
        <p:nvSpPr>
          <p:cNvPr id="9318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0763" tIns="45382" rIns="90763" bIns="45382" anchor="b"/>
          <a:lstStyle/>
          <a:p>
            <a:pPr algn="r" eaLnBrk="0" hangingPunct="0"/>
            <a:fld id="{21E77B70-0325-45E6-8862-1CAD8D8FF711}" type="slidenum">
              <a:rPr lang="en-US" sz="1200" b="1">
                <a:solidFill>
                  <a:srgbClr val="FFFFFF"/>
                </a:solidFill>
                <a:cs typeface="Arial" pitchFamily="34" charset="0"/>
              </a:rPr>
              <a:pPr algn="r" eaLnBrk="0" hangingPunct="0"/>
              <a:t>7</a:t>
            </a:fld>
            <a:endParaRPr lang="en-US" sz="1200" b="1">
              <a:solidFill>
                <a:srgbClr val="FFFFFF"/>
              </a:solidFill>
              <a:cs typeface="Arial" pitchFamily="34" charset="0"/>
            </a:endParaRPr>
          </a:p>
        </p:txBody>
      </p:sp>
      <p:sp>
        <p:nvSpPr>
          <p:cNvPr id="9318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68753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9A81DCAF-1CFE-4500-9233-59E83A70C8CB}" type="slidenum">
              <a:rPr lang="en-GB" smtClean="0">
                <a:ea typeface="ＭＳ Ｐゴシック" pitchFamily="34" charset="-128"/>
              </a:rPr>
              <a:pPr/>
              <a:t>13</a:t>
            </a:fld>
            <a:endParaRPr lang="en-GB">
              <a:ea typeface="ＭＳ Ｐゴシック" pitchFamily="34" charset="-128"/>
            </a:endParaRPr>
          </a:p>
        </p:txBody>
      </p:sp>
      <p:sp>
        <p:nvSpPr>
          <p:cNvPr id="102402" name="Rectangle 2"/>
          <p:cNvSpPr>
            <a:spLocks noGrp="1" noRot="1" noChangeAspect="1" noChangeArrowheads="1" noTextEdit="1"/>
          </p:cNvSpPr>
          <p:nvPr>
            <p:ph type="sldImg"/>
          </p:nvPr>
        </p:nvSpPr>
        <p:spPr>
          <a:xfrm>
            <a:off x="1154113" y="708025"/>
            <a:ext cx="4546600" cy="3409950"/>
          </a:xfrm>
          <a:ln w="12700" cap="flat">
            <a:solidFill>
              <a:schemeClr val="tx1"/>
            </a:solidFill>
          </a:ln>
        </p:spPr>
      </p:sp>
      <p:sp>
        <p:nvSpPr>
          <p:cNvPr id="102403" name="Line 3"/>
          <p:cNvSpPr>
            <a:spLocks noChangeShapeType="1"/>
          </p:cNvSpPr>
          <p:nvPr/>
        </p:nvSpPr>
        <p:spPr bwMode="auto">
          <a:xfrm>
            <a:off x="3765550" y="4929188"/>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04" name="Line 4"/>
          <p:cNvSpPr>
            <a:spLocks noChangeShapeType="1"/>
          </p:cNvSpPr>
          <p:nvPr/>
        </p:nvSpPr>
        <p:spPr bwMode="auto">
          <a:xfrm>
            <a:off x="3765550" y="5283200"/>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05" name="Line 5"/>
          <p:cNvSpPr>
            <a:spLocks noChangeShapeType="1"/>
          </p:cNvSpPr>
          <p:nvPr/>
        </p:nvSpPr>
        <p:spPr bwMode="auto">
          <a:xfrm>
            <a:off x="3765550" y="563721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06" name="Line 6"/>
          <p:cNvSpPr>
            <a:spLocks noChangeShapeType="1"/>
          </p:cNvSpPr>
          <p:nvPr/>
        </p:nvSpPr>
        <p:spPr bwMode="auto">
          <a:xfrm>
            <a:off x="3765550" y="599281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07" name="Line 7"/>
          <p:cNvSpPr>
            <a:spLocks noChangeShapeType="1"/>
          </p:cNvSpPr>
          <p:nvPr/>
        </p:nvSpPr>
        <p:spPr bwMode="auto">
          <a:xfrm>
            <a:off x="3765550" y="6346825"/>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08" name="Line 8"/>
          <p:cNvSpPr>
            <a:spLocks noChangeShapeType="1"/>
          </p:cNvSpPr>
          <p:nvPr/>
        </p:nvSpPr>
        <p:spPr bwMode="auto">
          <a:xfrm>
            <a:off x="3765550" y="6700838"/>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09" name="Line 9"/>
          <p:cNvSpPr>
            <a:spLocks noChangeShapeType="1"/>
          </p:cNvSpPr>
          <p:nvPr/>
        </p:nvSpPr>
        <p:spPr bwMode="auto">
          <a:xfrm>
            <a:off x="3765550" y="7054850"/>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0" name="Line 10"/>
          <p:cNvSpPr>
            <a:spLocks noChangeShapeType="1"/>
          </p:cNvSpPr>
          <p:nvPr/>
        </p:nvSpPr>
        <p:spPr bwMode="auto">
          <a:xfrm>
            <a:off x="3765550" y="740886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1" name="Line 11"/>
          <p:cNvSpPr>
            <a:spLocks noChangeShapeType="1"/>
          </p:cNvSpPr>
          <p:nvPr/>
        </p:nvSpPr>
        <p:spPr bwMode="auto">
          <a:xfrm>
            <a:off x="3765550" y="776446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2" name="Line 12"/>
          <p:cNvSpPr>
            <a:spLocks noChangeShapeType="1"/>
          </p:cNvSpPr>
          <p:nvPr/>
        </p:nvSpPr>
        <p:spPr bwMode="auto">
          <a:xfrm>
            <a:off x="3765550" y="8118475"/>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3" name="Line 13"/>
          <p:cNvSpPr>
            <a:spLocks noChangeShapeType="1"/>
          </p:cNvSpPr>
          <p:nvPr/>
        </p:nvSpPr>
        <p:spPr bwMode="auto">
          <a:xfrm>
            <a:off x="3765550" y="8472488"/>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4" name="Line 14"/>
          <p:cNvSpPr>
            <a:spLocks noChangeShapeType="1"/>
          </p:cNvSpPr>
          <p:nvPr/>
        </p:nvSpPr>
        <p:spPr bwMode="auto">
          <a:xfrm>
            <a:off x="898525" y="4916488"/>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5" name="Line 15"/>
          <p:cNvSpPr>
            <a:spLocks noChangeShapeType="1"/>
          </p:cNvSpPr>
          <p:nvPr/>
        </p:nvSpPr>
        <p:spPr bwMode="auto">
          <a:xfrm>
            <a:off x="898525" y="5270500"/>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6" name="Line 16"/>
          <p:cNvSpPr>
            <a:spLocks noChangeShapeType="1"/>
          </p:cNvSpPr>
          <p:nvPr/>
        </p:nvSpPr>
        <p:spPr bwMode="auto">
          <a:xfrm>
            <a:off x="898525" y="5624513"/>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7" name="Line 17"/>
          <p:cNvSpPr>
            <a:spLocks noChangeShapeType="1"/>
          </p:cNvSpPr>
          <p:nvPr/>
        </p:nvSpPr>
        <p:spPr bwMode="auto">
          <a:xfrm>
            <a:off x="898525" y="5978525"/>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8" name="Line 18"/>
          <p:cNvSpPr>
            <a:spLocks noChangeShapeType="1"/>
          </p:cNvSpPr>
          <p:nvPr/>
        </p:nvSpPr>
        <p:spPr bwMode="auto">
          <a:xfrm>
            <a:off x="898525" y="6332538"/>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19" name="Line 19"/>
          <p:cNvSpPr>
            <a:spLocks noChangeShapeType="1"/>
          </p:cNvSpPr>
          <p:nvPr/>
        </p:nvSpPr>
        <p:spPr bwMode="auto">
          <a:xfrm>
            <a:off x="898525" y="6688138"/>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20" name="Line 20"/>
          <p:cNvSpPr>
            <a:spLocks noChangeShapeType="1"/>
          </p:cNvSpPr>
          <p:nvPr/>
        </p:nvSpPr>
        <p:spPr bwMode="auto">
          <a:xfrm>
            <a:off x="898525" y="7042150"/>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21" name="Line 21"/>
          <p:cNvSpPr>
            <a:spLocks noChangeShapeType="1"/>
          </p:cNvSpPr>
          <p:nvPr/>
        </p:nvSpPr>
        <p:spPr bwMode="auto">
          <a:xfrm>
            <a:off x="898525" y="7396163"/>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22" name="Line 22"/>
          <p:cNvSpPr>
            <a:spLocks noChangeShapeType="1"/>
          </p:cNvSpPr>
          <p:nvPr/>
        </p:nvSpPr>
        <p:spPr bwMode="auto">
          <a:xfrm>
            <a:off x="898525" y="7750175"/>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23" name="Line 23"/>
          <p:cNvSpPr>
            <a:spLocks noChangeShapeType="1"/>
          </p:cNvSpPr>
          <p:nvPr/>
        </p:nvSpPr>
        <p:spPr bwMode="auto">
          <a:xfrm>
            <a:off x="898525" y="8104188"/>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2424" name="Line 24"/>
          <p:cNvSpPr>
            <a:spLocks noChangeShapeType="1"/>
          </p:cNvSpPr>
          <p:nvPr/>
        </p:nvSpPr>
        <p:spPr bwMode="auto">
          <a:xfrm>
            <a:off x="898525" y="8458200"/>
            <a:ext cx="2184400" cy="0"/>
          </a:xfrm>
          <a:prstGeom prst="line">
            <a:avLst/>
          </a:prstGeom>
          <a:noFill/>
          <a:ln w="12700">
            <a:solidFill>
              <a:schemeClr val="tx1"/>
            </a:solidFill>
            <a:prstDash val="sysDot"/>
            <a:round/>
            <a:headEnd type="none" w="sm" len="sm"/>
            <a:tailEnd type="none" w="sm" len="sm"/>
          </a:ln>
        </p:spPr>
        <p:txBody>
          <a:bodyPr/>
          <a:lstStyle/>
          <a:p>
            <a:endParaRPr lang="de-DE"/>
          </a:p>
        </p:txBody>
      </p:sp>
    </p:spTree>
    <p:extLst>
      <p:ext uri="{BB962C8B-B14F-4D97-AF65-F5344CB8AC3E}">
        <p14:creationId xmlns:p14="http://schemas.microsoft.com/office/powerpoint/2010/main" val="271624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EC26E4B6-A995-4F92-B2FC-D17EBCC8CE08}" type="slidenum">
              <a:rPr lang="en-GB" smtClean="0">
                <a:ea typeface="ＭＳ Ｐゴシック" pitchFamily="34" charset="-128"/>
              </a:rPr>
              <a:pPr/>
              <a:t>14</a:t>
            </a:fld>
            <a:endParaRPr lang="en-GB">
              <a:ea typeface="ＭＳ Ｐゴシック" pitchFamily="34" charset="-128"/>
            </a:endParaRPr>
          </a:p>
        </p:txBody>
      </p:sp>
      <p:sp>
        <p:nvSpPr>
          <p:cNvPr id="104450" name="Rectangle 2"/>
          <p:cNvSpPr>
            <a:spLocks noGrp="1" noRot="1" noChangeAspect="1" noChangeArrowheads="1" noTextEdit="1"/>
          </p:cNvSpPr>
          <p:nvPr>
            <p:ph type="sldImg"/>
          </p:nvPr>
        </p:nvSpPr>
        <p:spPr>
          <a:xfrm>
            <a:off x="1154113" y="708025"/>
            <a:ext cx="4546600" cy="3409950"/>
          </a:xfrm>
          <a:ln w="12700" cap="flat">
            <a:solidFill>
              <a:schemeClr val="tx1"/>
            </a:solidFill>
          </a:ln>
        </p:spPr>
      </p:sp>
      <p:sp>
        <p:nvSpPr>
          <p:cNvPr id="104451" name="Line 4"/>
          <p:cNvSpPr>
            <a:spLocks noChangeShapeType="1"/>
          </p:cNvSpPr>
          <p:nvPr/>
        </p:nvSpPr>
        <p:spPr bwMode="auto">
          <a:xfrm>
            <a:off x="3765550" y="4929188"/>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2" name="Line 5"/>
          <p:cNvSpPr>
            <a:spLocks noChangeShapeType="1"/>
          </p:cNvSpPr>
          <p:nvPr/>
        </p:nvSpPr>
        <p:spPr bwMode="auto">
          <a:xfrm>
            <a:off x="3765550" y="5283200"/>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3" name="Line 6"/>
          <p:cNvSpPr>
            <a:spLocks noChangeShapeType="1"/>
          </p:cNvSpPr>
          <p:nvPr/>
        </p:nvSpPr>
        <p:spPr bwMode="auto">
          <a:xfrm>
            <a:off x="3765550" y="563721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4" name="Line 7"/>
          <p:cNvSpPr>
            <a:spLocks noChangeShapeType="1"/>
          </p:cNvSpPr>
          <p:nvPr/>
        </p:nvSpPr>
        <p:spPr bwMode="auto">
          <a:xfrm>
            <a:off x="3765550" y="599281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5" name="Line 8"/>
          <p:cNvSpPr>
            <a:spLocks noChangeShapeType="1"/>
          </p:cNvSpPr>
          <p:nvPr/>
        </p:nvSpPr>
        <p:spPr bwMode="auto">
          <a:xfrm>
            <a:off x="3765550" y="6346825"/>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6" name="Line 9"/>
          <p:cNvSpPr>
            <a:spLocks noChangeShapeType="1"/>
          </p:cNvSpPr>
          <p:nvPr/>
        </p:nvSpPr>
        <p:spPr bwMode="auto">
          <a:xfrm>
            <a:off x="3765550" y="6700838"/>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7" name="Line 10"/>
          <p:cNvSpPr>
            <a:spLocks noChangeShapeType="1"/>
          </p:cNvSpPr>
          <p:nvPr/>
        </p:nvSpPr>
        <p:spPr bwMode="auto">
          <a:xfrm>
            <a:off x="3765550" y="7054850"/>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8" name="Line 11"/>
          <p:cNvSpPr>
            <a:spLocks noChangeShapeType="1"/>
          </p:cNvSpPr>
          <p:nvPr/>
        </p:nvSpPr>
        <p:spPr bwMode="auto">
          <a:xfrm>
            <a:off x="3765550" y="740886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59" name="Line 12"/>
          <p:cNvSpPr>
            <a:spLocks noChangeShapeType="1"/>
          </p:cNvSpPr>
          <p:nvPr/>
        </p:nvSpPr>
        <p:spPr bwMode="auto">
          <a:xfrm>
            <a:off x="3765550" y="7764463"/>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60" name="Line 13"/>
          <p:cNvSpPr>
            <a:spLocks noChangeShapeType="1"/>
          </p:cNvSpPr>
          <p:nvPr/>
        </p:nvSpPr>
        <p:spPr bwMode="auto">
          <a:xfrm>
            <a:off x="3765550" y="8118475"/>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61" name="Line 14"/>
          <p:cNvSpPr>
            <a:spLocks noChangeShapeType="1"/>
          </p:cNvSpPr>
          <p:nvPr/>
        </p:nvSpPr>
        <p:spPr bwMode="auto">
          <a:xfrm>
            <a:off x="3765550" y="8472488"/>
            <a:ext cx="2182813" cy="0"/>
          </a:xfrm>
          <a:prstGeom prst="line">
            <a:avLst/>
          </a:prstGeom>
          <a:noFill/>
          <a:ln w="12700">
            <a:solidFill>
              <a:schemeClr val="tx1"/>
            </a:solidFill>
            <a:prstDash val="sysDot"/>
            <a:round/>
            <a:headEnd type="none" w="sm" len="sm"/>
            <a:tailEnd type="none" w="sm" len="sm"/>
          </a:ln>
        </p:spPr>
        <p:txBody>
          <a:bodyPr/>
          <a:lstStyle/>
          <a:p>
            <a:endParaRPr lang="de-DE"/>
          </a:p>
        </p:txBody>
      </p:sp>
      <p:sp>
        <p:nvSpPr>
          <p:cNvPr id="104462" name="Notes Placeholder 15"/>
          <p:cNvSpPr>
            <a:spLocks noGrp="1"/>
          </p:cNvSpPr>
          <p:nvPr/>
        </p:nvSpPr>
        <p:spPr bwMode="auto">
          <a:xfrm>
            <a:off x="685800" y="4343400"/>
            <a:ext cx="5486400" cy="4114800"/>
          </a:xfrm>
          <a:prstGeom prst="rect">
            <a:avLst/>
          </a:prstGeom>
          <a:noFill/>
          <a:ln w="9525">
            <a:noFill/>
            <a:miter lim="800000"/>
            <a:headEnd/>
            <a:tailEnd/>
          </a:ln>
        </p:spPr>
        <p:txBody>
          <a:bodyPr/>
          <a:lstStyle/>
          <a:p>
            <a:pPr eaLnBrk="0" hangingPunct="0">
              <a:spcBef>
                <a:spcPct val="30000"/>
              </a:spcBef>
            </a:pPr>
            <a:endParaRPr lang="de-DE" sz="1200"/>
          </a:p>
        </p:txBody>
      </p:sp>
    </p:spTree>
    <p:extLst>
      <p:ext uri="{BB962C8B-B14F-4D97-AF65-F5344CB8AC3E}">
        <p14:creationId xmlns:p14="http://schemas.microsoft.com/office/powerpoint/2010/main" val="163224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518DA0-6C56-44FC-89FF-60A85C2CA4C4}" type="slidenum">
              <a:rPr lang="fr-FR" smtClean="0"/>
              <a:pPr fontAlgn="base">
                <a:spcBef>
                  <a:spcPct val="0"/>
                </a:spcBef>
                <a:spcAft>
                  <a:spcPct val="0"/>
                </a:spcAft>
                <a:defRPr/>
              </a:pPr>
              <a:t>20</a:t>
            </a:fld>
            <a:endParaRPr lang="fr-FR"/>
          </a:p>
        </p:txBody>
      </p:sp>
      <p:sp>
        <p:nvSpPr>
          <p:cNvPr id="97283" name="Rectangle 2"/>
          <p:cNvSpPr>
            <a:spLocks noGrp="1" noRot="1" noChangeAspect="1" noChangeArrowheads="1" noTextEdit="1"/>
          </p:cNvSpPr>
          <p:nvPr>
            <p:ph type="sldImg"/>
          </p:nvPr>
        </p:nvSpPr>
        <p:spPr bwMode="auto">
          <a:xfrm>
            <a:off x="381000" y="381000"/>
            <a:ext cx="6096000" cy="4572000"/>
          </a:xfrm>
          <a:noFill/>
          <a:ln>
            <a:solidFill>
              <a:srgbClr val="000000"/>
            </a:solidFill>
            <a:miter lim="800000"/>
            <a:headEnd/>
            <a:tailEnd/>
          </a:ln>
        </p:spPr>
      </p:sp>
      <p:sp>
        <p:nvSpPr>
          <p:cNvPr id="97284" name="Rectangle 3"/>
          <p:cNvSpPr>
            <a:spLocks noGrp="1" noChangeArrowheads="1"/>
          </p:cNvSpPr>
          <p:nvPr>
            <p:ph type="body" idx="1"/>
          </p:nvPr>
        </p:nvSpPr>
        <p:spPr bwMode="auto">
          <a:xfrm>
            <a:off x="381000" y="5334000"/>
            <a:ext cx="6096000" cy="3429000"/>
          </a:xfrm>
          <a:noFill/>
        </p:spPr>
        <p:txBody>
          <a:bodyPr wrap="square" numCol="1" anchor="t" anchorCtr="0" compatLnSpc="1">
            <a:prstTxWarp prst="textNoShape">
              <a:avLst/>
            </a:prstTxWarp>
          </a:bodyPr>
          <a:lstStyle/>
          <a:p>
            <a:pPr marL="228600" indent="-228600" eaLnBrk="1" hangingPunct="1">
              <a:spcBef>
                <a:spcPct val="75000"/>
              </a:spcBef>
              <a:buClr>
                <a:schemeClr val="tx1"/>
              </a:buClr>
              <a:buSzPct val="75000"/>
            </a:pPr>
            <a:r>
              <a:rPr lang="en-GB" sz="1000"/>
              <a:t>Air trapping</a:t>
            </a:r>
            <a:r>
              <a:rPr lang="en-US" sz="1000">
                <a:cs typeface="Times New Roman" pitchFamily="18" charset="0"/>
              </a:rPr>
              <a:t> </a:t>
            </a:r>
            <a:r>
              <a:rPr lang="en-GB" sz="1000">
                <a:cs typeface="Times New Roman" pitchFamily="18" charset="0"/>
              </a:rPr>
              <a:t>a</a:t>
            </a:r>
            <a:r>
              <a:rPr lang="en-US" sz="1000">
                <a:cs typeface="Times New Roman" pitchFamily="18" charset="0"/>
              </a:rPr>
              <a:t>ffects patients with COPD. </a:t>
            </a:r>
          </a:p>
          <a:p>
            <a:pPr marL="228600" indent="-228600" eaLnBrk="1" hangingPunct="1">
              <a:spcBef>
                <a:spcPct val="0"/>
              </a:spcBef>
            </a:pPr>
            <a:r>
              <a:rPr lang="en-GB" sz="1000"/>
              <a:t>It results in an expansion of the chest wall, which places the respiratory muscles at a mechanical disadvantage.</a:t>
            </a:r>
            <a:r>
              <a:rPr lang="en-GB" sz="1000" baseline="30000"/>
              <a:t>1</a:t>
            </a:r>
            <a:endParaRPr lang="en-GB" sz="1000"/>
          </a:p>
          <a:p>
            <a:pPr marL="228600" indent="-228600" eaLnBrk="1" hangingPunct="1">
              <a:spcBef>
                <a:spcPct val="0"/>
              </a:spcBef>
            </a:pPr>
            <a:r>
              <a:rPr lang="en-GB" sz="1000"/>
              <a:t>Air trapping limits the ability of patients to expand tidal volume when required; for example, during activity. This makes the patient feel breathless or dyspneic. </a:t>
            </a:r>
          </a:p>
          <a:p>
            <a:pPr marL="228600" indent="-228600" eaLnBrk="1" hangingPunct="1">
              <a:spcBef>
                <a:spcPct val="0"/>
              </a:spcBef>
            </a:pPr>
            <a:r>
              <a:rPr lang="en-GB" sz="1000"/>
              <a:t>Hyperinflation, resulting from air trapping, can be observed on standard X-rays.</a:t>
            </a:r>
          </a:p>
          <a:p>
            <a:pPr marL="228600" indent="-228600" eaLnBrk="1" hangingPunct="1">
              <a:spcBef>
                <a:spcPct val="0"/>
              </a:spcBef>
            </a:pPr>
            <a:r>
              <a:rPr lang="en-GB" sz="1000"/>
              <a:t>Note the wide intercostal spaces in this patient with COPD, which are caused by air trapping. </a:t>
            </a:r>
          </a:p>
          <a:p>
            <a:pPr marL="228600" indent="-228600" eaLnBrk="1" hangingPunct="1">
              <a:spcBef>
                <a:spcPct val="0"/>
              </a:spcBef>
            </a:pPr>
            <a:endParaRPr lang="en-GB" sz="1000"/>
          </a:p>
          <a:p>
            <a:pPr marL="228600" indent="-228600" eaLnBrk="1" hangingPunct="1">
              <a:spcBef>
                <a:spcPct val="0"/>
              </a:spcBef>
            </a:pPr>
            <a:r>
              <a:rPr lang="en-US" sz="1000"/>
              <a:t>O'Donnell DE, </a:t>
            </a:r>
            <a:r>
              <a:rPr lang="en-GB" sz="1000"/>
              <a:t>W</a:t>
            </a:r>
            <a:r>
              <a:rPr lang="en-US" sz="1000"/>
              <a:t>ebb </a:t>
            </a:r>
            <a:r>
              <a:rPr lang="en-GB" sz="1000"/>
              <a:t>K</a:t>
            </a:r>
            <a:r>
              <a:rPr lang="en-US" sz="1000"/>
              <a:t>. The etiology of dyspnea during exercise in COPD. Pulmonary and Critical Care Update 14</a:t>
            </a:r>
            <a:r>
              <a:rPr lang="en-GB" sz="1000"/>
              <a:t>, </a:t>
            </a:r>
            <a:r>
              <a:rPr lang="en-US" sz="1000"/>
              <a:t>Lesson 15</a:t>
            </a:r>
            <a:r>
              <a:rPr lang="en-GB" sz="1000"/>
              <a:t>.h</a:t>
            </a:r>
            <a:r>
              <a:rPr lang="en-US" sz="1000"/>
              <a:t>ttp://www.chestnet.org/downloads/education/online/Vol14_13_18.pdf. </a:t>
            </a:r>
            <a:r>
              <a:rPr lang="en-GB" sz="1000"/>
              <a:t>Accessed 24 February 2004.</a:t>
            </a:r>
          </a:p>
        </p:txBody>
      </p:sp>
    </p:spTree>
    <p:extLst>
      <p:ext uri="{BB962C8B-B14F-4D97-AF65-F5344CB8AC3E}">
        <p14:creationId xmlns:p14="http://schemas.microsoft.com/office/powerpoint/2010/main" val="176685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79046-509B-41A4-BCA1-856EA2440C2D}" type="slidenum">
              <a:rPr lang="en-US" smtClean="0"/>
              <a:pPr/>
              <a:t>22</a:t>
            </a:fld>
            <a:endParaRPr lang="en-US"/>
          </a:p>
        </p:txBody>
      </p:sp>
    </p:spTree>
    <p:extLst>
      <p:ext uri="{BB962C8B-B14F-4D97-AF65-F5344CB8AC3E}">
        <p14:creationId xmlns:p14="http://schemas.microsoft.com/office/powerpoint/2010/main" val="3725782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5484DE-3B64-4A33-9F71-7606A2BEE711}" type="slidenum">
              <a:rPr lang="en-US" smtClean="0">
                <a:latin typeface="Arial" pitchFamily="34" charset="0"/>
              </a:rPr>
              <a:pPr fontAlgn="base">
                <a:spcBef>
                  <a:spcPct val="0"/>
                </a:spcBef>
                <a:spcAft>
                  <a:spcPct val="0"/>
                </a:spcAft>
              </a:pPr>
              <a:t>27</a:t>
            </a:fld>
            <a:endParaRPr lang="en-US">
              <a:latin typeface="Arial" pitchFamily="34" charset="0"/>
            </a:endParaRPr>
          </a:p>
        </p:txBody>
      </p:sp>
      <p:sp>
        <p:nvSpPr>
          <p:cNvPr id="99331" name="Rectangle 2"/>
          <p:cNvSpPr>
            <a:spLocks noGrp="1" noRot="1" noChangeAspect="1" noChangeArrowheads="1" noTextEdit="1"/>
          </p:cNvSpPr>
          <p:nvPr>
            <p:ph type="sldImg"/>
          </p:nvPr>
        </p:nvSpPr>
        <p:spPr bwMode="auto">
          <a:xfrm>
            <a:off x="1144588" y="687388"/>
            <a:ext cx="4568825" cy="3427412"/>
          </a:xfrm>
          <a:noFill/>
          <a:ln>
            <a:solidFill>
              <a:srgbClr val="000000"/>
            </a:solidFill>
            <a:miter lim="800000"/>
            <a:headEnd/>
            <a:tailEnd/>
          </a:ln>
        </p:spPr>
      </p:sp>
      <p:sp>
        <p:nvSpPr>
          <p:cNvPr id="99332" name="Rectangle 3"/>
          <p:cNvSpPr>
            <a:spLocks noGrp="1" noChangeArrowheads="1"/>
          </p:cNvSpPr>
          <p:nvPr>
            <p:ph type="body" idx="1"/>
          </p:nvPr>
        </p:nvSpPr>
        <p:spPr bwMode="auto">
          <a:xfrm>
            <a:off x="687388" y="4343400"/>
            <a:ext cx="5484812" cy="4113213"/>
          </a:xfrm>
          <a:noFill/>
        </p:spPr>
        <p:txBody>
          <a:bodyPr wrap="square" numCol="1" anchor="t" anchorCtr="0" compatLnSpc="1">
            <a:prstTxWarp prst="textNoShape">
              <a:avLst/>
            </a:prstTxWarp>
          </a:bodyPr>
          <a:lstStyle/>
          <a:p>
            <a:endParaRPr lang="en-US">
              <a:latin typeface="Arial" pitchFamily="34" charset="0"/>
            </a:endParaRPr>
          </a:p>
        </p:txBody>
      </p:sp>
    </p:spTree>
    <p:extLst>
      <p:ext uri="{BB962C8B-B14F-4D97-AF65-F5344CB8AC3E}">
        <p14:creationId xmlns:p14="http://schemas.microsoft.com/office/powerpoint/2010/main" val="288238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E08F7F1F-1309-47D7-9958-52E72D685894}" type="slidenum">
              <a:rPr lang="en-US" smtClean="0"/>
              <a:pPr>
                <a:defRPr/>
              </a:pPr>
              <a:t>31</a:t>
            </a:fld>
            <a:endParaRPr lang="en-US"/>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vi-VN">
              <a:latin typeface="Calibri" pitchFamily="34" charset="0"/>
            </a:endParaRPr>
          </a:p>
        </p:txBody>
      </p:sp>
    </p:spTree>
    <p:extLst>
      <p:ext uri="{BB962C8B-B14F-4D97-AF65-F5344CB8AC3E}">
        <p14:creationId xmlns:p14="http://schemas.microsoft.com/office/powerpoint/2010/main" val="3055552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FE9D9-1FCF-4FCF-93B0-D9C89578289D}" type="slidenum">
              <a:rPr lang="en-US" smtClean="0">
                <a:latin typeface="Arial" pitchFamily="34" charset="0"/>
              </a:rPr>
              <a:pPr fontAlgn="base">
                <a:spcBef>
                  <a:spcPct val="0"/>
                </a:spcBef>
                <a:spcAft>
                  <a:spcPct val="0"/>
                </a:spcAft>
              </a:pPr>
              <a:t>33</a:t>
            </a:fld>
            <a:endParaRPr lang="en-US">
              <a:latin typeface="Arial" pitchFamily="34" charset="0"/>
            </a:endParaRPr>
          </a:p>
        </p:txBody>
      </p:sp>
      <p:sp>
        <p:nvSpPr>
          <p:cNvPr id="952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523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b="1" i="1">
                <a:latin typeface="Arial" pitchFamily="34" charset="0"/>
              </a:rPr>
              <a:t>Speaker notes</a:t>
            </a:r>
          </a:p>
          <a:p>
            <a:pPr eaLnBrk="1" hangingPunct="1">
              <a:buFontTx/>
              <a:buChar char="•"/>
            </a:pPr>
            <a:r>
              <a:rPr lang="en-US">
                <a:latin typeface="Arial" pitchFamily="34" charset="0"/>
                <a:cs typeface="Arial" pitchFamily="34" charset="0"/>
              </a:rPr>
              <a:t>Assessment of patients with COPD has revealed that they are at increased risk, relative to the general population, for a wide range of systemic comorbidities.</a:t>
            </a:r>
            <a:r>
              <a:rPr lang="en-US" baseline="30000">
                <a:latin typeface="Arial" pitchFamily="34" charset="0"/>
                <a:cs typeface="Arial" pitchFamily="34" charset="0"/>
              </a:rPr>
              <a:t>1,2</a:t>
            </a:r>
          </a:p>
          <a:p>
            <a:pPr eaLnBrk="1" hangingPunct="1">
              <a:buFontTx/>
              <a:buChar char="•"/>
            </a:pPr>
            <a:r>
              <a:rPr lang="en-US">
                <a:latin typeface="Arial" pitchFamily="34" charset="0"/>
                <a:cs typeface="Arial" pitchFamily="34" charset="0"/>
              </a:rPr>
              <a:t>These include cardiovascular conditions, such congestive heart failure (CHF), arrhythmias, and hypertension; metabolic diseases, such as diabetes; osteoporosis; increased risk for ulcers; malignancies; and depression.</a:t>
            </a:r>
            <a:r>
              <a:rPr lang="en-US" baseline="30000">
                <a:latin typeface="Arial" pitchFamily="34" charset="0"/>
                <a:cs typeface="Arial" pitchFamily="34" charset="0"/>
              </a:rPr>
              <a:t>1-4</a:t>
            </a:r>
          </a:p>
          <a:p>
            <a:pPr eaLnBrk="1" hangingPunct="1"/>
            <a:endParaRPr lang="en-US" b="1" i="1">
              <a:latin typeface="Arial" pitchFamily="34" charset="0"/>
            </a:endParaRPr>
          </a:p>
          <a:p>
            <a:pPr eaLnBrk="1" hangingPunct="1"/>
            <a:r>
              <a:rPr lang="en-US" b="1" i="1">
                <a:latin typeface="Arial" pitchFamily="34" charset="0"/>
              </a:rPr>
              <a:t>References</a:t>
            </a:r>
          </a:p>
          <a:p>
            <a:pPr eaLnBrk="1" hangingPunct="1"/>
            <a:r>
              <a:rPr lang="en-US">
                <a:latin typeface="Arial" pitchFamily="34" charset="0"/>
                <a:cs typeface="Arial" pitchFamily="34" charset="0"/>
              </a:rPr>
              <a:t>	Agusti AG, Noguera A, Sauleda J, Sala E, Pons J, Busquets X. Systemic effects of chronic obstructive pulmonary disease. </a:t>
            </a:r>
            <a:r>
              <a:rPr lang="en-US" i="1">
                <a:latin typeface="Arial" pitchFamily="34" charset="0"/>
                <a:cs typeface="Arial" pitchFamily="34" charset="0"/>
              </a:rPr>
              <a:t>Eur Respir J.</a:t>
            </a:r>
            <a:r>
              <a:rPr lang="en-US">
                <a:latin typeface="Arial" pitchFamily="34" charset="0"/>
                <a:cs typeface="Arial" pitchFamily="34" charset="0"/>
              </a:rPr>
              <a:t> 2003;21:347-360.</a:t>
            </a:r>
          </a:p>
          <a:p>
            <a:pPr eaLnBrk="1" hangingPunct="1"/>
            <a:r>
              <a:rPr lang="en-US">
                <a:latin typeface="Arial" pitchFamily="34" charset="0"/>
              </a:rPr>
              <a:t>	Sevenoaks MJ, Stockley RA. Chronic Obstructive Pulmonary Disease, inflammation and co-morbidity--a common inflammatory phenotype? </a:t>
            </a:r>
            <a:r>
              <a:rPr lang="en-US" i="1">
                <a:latin typeface="Arial" pitchFamily="34" charset="0"/>
              </a:rPr>
              <a:t>Respir Res</a:t>
            </a:r>
            <a:r>
              <a:rPr lang="en-US">
                <a:latin typeface="Arial" pitchFamily="34" charset="0"/>
              </a:rPr>
              <a:t>. 2006;7:70-78. </a:t>
            </a:r>
          </a:p>
          <a:p>
            <a:pPr eaLnBrk="1" hangingPunct="1"/>
            <a:r>
              <a:rPr lang="en-US">
                <a:latin typeface="Arial" pitchFamily="34" charset="0"/>
              </a:rPr>
              <a:t>	Luppi F, Franco F, Beghé B, Fabbri LM. Treatment of chronic obstructive pulmonary disease and its comorbidities. </a:t>
            </a:r>
            <a:r>
              <a:rPr lang="en-US" i="1">
                <a:latin typeface="Arial" pitchFamily="34" charset="0"/>
              </a:rPr>
              <a:t>Proc Am Thorac Soc</a:t>
            </a:r>
            <a:r>
              <a:rPr lang="en-US">
                <a:latin typeface="Arial" pitchFamily="34" charset="0"/>
              </a:rPr>
              <a:t>. 2008;5:848-856. </a:t>
            </a:r>
          </a:p>
          <a:p>
            <a:pPr eaLnBrk="1" hangingPunct="1"/>
            <a:r>
              <a:rPr lang="en-US">
                <a:latin typeface="Arial" pitchFamily="34" charset="0"/>
              </a:rPr>
              <a:t>	Chatila WM, Thomashow BM, Minai OA, Criner GJ, Make BJ. Comorbidities in chronic obstructive pulmonary disease. </a:t>
            </a:r>
            <a:r>
              <a:rPr lang="en-US" i="1">
                <a:latin typeface="Arial" pitchFamily="34" charset="0"/>
              </a:rPr>
              <a:t>Proc Am Thorac Soc. </a:t>
            </a:r>
            <a:r>
              <a:rPr lang="en-US">
                <a:latin typeface="Arial" pitchFamily="34" charset="0"/>
              </a:rPr>
              <a:t>2008;5:549-555. </a:t>
            </a:r>
          </a:p>
        </p:txBody>
      </p:sp>
    </p:spTree>
    <p:extLst>
      <p:ext uri="{BB962C8B-B14F-4D97-AF65-F5344CB8AC3E}">
        <p14:creationId xmlns:p14="http://schemas.microsoft.com/office/powerpoint/2010/main" val="1536328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3879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C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597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C0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5179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C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045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65900"/>
            <a:ext cx="9144000" cy="292100"/>
          </a:xfrm>
          <a:custGeom>
            <a:avLst/>
            <a:gdLst/>
            <a:ahLst/>
            <a:cxnLst/>
            <a:rect l="l" t="t" r="r" b="b"/>
            <a:pathLst>
              <a:path w="9144000" h="292100">
                <a:moveTo>
                  <a:pt x="9144000" y="292097"/>
                </a:moveTo>
                <a:lnTo>
                  <a:pt x="9144000" y="0"/>
                </a:lnTo>
                <a:lnTo>
                  <a:pt x="0" y="0"/>
                </a:lnTo>
                <a:lnTo>
                  <a:pt x="0" y="292097"/>
                </a:lnTo>
                <a:lnTo>
                  <a:pt x="9144000" y="292097"/>
                </a:lnTo>
                <a:close/>
              </a:path>
            </a:pathLst>
          </a:custGeom>
          <a:solidFill>
            <a:srgbClr val="C00000"/>
          </a:solidFill>
        </p:spPr>
        <p:txBody>
          <a:bodyPr wrap="square" lIns="0" tIns="0" rIns="0" bIns="0" rtlCol="0"/>
          <a:lstStyle/>
          <a:p>
            <a:endParaRPr/>
          </a:p>
        </p:txBody>
      </p:sp>
      <p:sp>
        <p:nvSpPr>
          <p:cNvPr id="17" name="bk object 17"/>
          <p:cNvSpPr/>
          <p:nvPr/>
        </p:nvSpPr>
        <p:spPr>
          <a:xfrm>
            <a:off x="629412" y="1399032"/>
            <a:ext cx="7947659" cy="143255"/>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671944" y="1447800"/>
            <a:ext cx="7862570" cy="0"/>
          </a:xfrm>
          <a:custGeom>
            <a:avLst/>
            <a:gdLst/>
            <a:ahLst/>
            <a:cxnLst/>
            <a:rect l="l" t="t" r="r" b="b"/>
            <a:pathLst>
              <a:path w="7862570">
                <a:moveTo>
                  <a:pt x="0" y="0"/>
                </a:moveTo>
                <a:lnTo>
                  <a:pt x="7862455" y="0"/>
                </a:lnTo>
              </a:path>
            </a:pathLst>
          </a:custGeom>
          <a:ln w="57150">
            <a:solidFill>
              <a:srgbClr val="C00000"/>
            </a:solidFill>
          </a:ln>
        </p:spPr>
        <p:txBody>
          <a:bodyPr wrap="square" lIns="0" tIns="0" rIns="0" bIns="0" rtlCol="0"/>
          <a:lstStyle/>
          <a:p>
            <a:endParaRPr/>
          </a:p>
        </p:txBody>
      </p:sp>
      <p:sp>
        <p:nvSpPr>
          <p:cNvPr id="19" name="bk object 19"/>
          <p:cNvSpPr/>
          <p:nvPr/>
        </p:nvSpPr>
        <p:spPr>
          <a:xfrm>
            <a:off x="0" y="25"/>
            <a:ext cx="9144000" cy="6661911"/>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3889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94757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967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870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800" y="1539875"/>
            <a:ext cx="4086225" cy="494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0425" y="1539875"/>
            <a:ext cx="4086225" cy="494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739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138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2068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683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9392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1745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498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346075"/>
            <a:ext cx="2087562" cy="6134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46075"/>
            <a:ext cx="6113463" cy="6134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77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65900"/>
            <a:ext cx="9144000" cy="292100"/>
          </a:xfrm>
          <a:custGeom>
            <a:avLst/>
            <a:gdLst/>
            <a:ahLst/>
            <a:cxnLst/>
            <a:rect l="l" t="t" r="r" b="b"/>
            <a:pathLst>
              <a:path w="9144000" h="292100">
                <a:moveTo>
                  <a:pt x="9144000" y="292097"/>
                </a:moveTo>
                <a:lnTo>
                  <a:pt x="9144000" y="0"/>
                </a:lnTo>
                <a:lnTo>
                  <a:pt x="0" y="0"/>
                </a:lnTo>
                <a:lnTo>
                  <a:pt x="0" y="292097"/>
                </a:lnTo>
                <a:lnTo>
                  <a:pt x="9144000" y="292097"/>
                </a:lnTo>
                <a:close/>
              </a:path>
            </a:pathLst>
          </a:custGeom>
          <a:solidFill>
            <a:srgbClr val="C00000"/>
          </a:solidFill>
        </p:spPr>
        <p:txBody>
          <a:bodyPr wrap="square" lIns="0" tIns="0" rIns="0" bIns="0" rtlCol="0"/>
          <a:lstStyle/>
          <a:p>
            <a:endParaRPr/>
          </a:p>
        </p:txBody>
      </p:sp>
      <p:sp>
        <p:nvSpPr>
          <p:cNvPr id="17" name="bk object 17"/>
          <p:cNvSpPr/>
          <p:nvPr/>
        </p:nvSpPr>
        <p:spPr>
          <a:xfrm>
            <a:off x="629412" y="1399032"/>
            <a:ext cx="7947659" cy="143255"/>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07949" y="405129"/>
            <a:ext cx="8528100" cy="617219"/>
          </a:xfrm>
          <a:prstGeom prst="rect">
            <a:avLst/>
          </a:prstGeom>
        </p:spPr>
        <p:txBody>
          <a:bodyPr wrap="square" lIns="0" tIns="0" rIns="0" bIns="0">
            <a:spAutoFit/>
          </a:bodyPr>
          <a:lstStyle>
            <a:lvl1pPr>
              <a:defRPr sz="3600" b="1" i="0">
                <a:solidFill>
                  <a:srgbClr val="FFC000"/>
                </a:solidFill>
                <a:latin typeface="Calibri"/>
                <a:cs typeface="Calibri"/>
              </a:defRPr>
            </a:lvl1pPr>
          </a:lstStyle>
          <a:p>
            <a:endParaRPr/>
          </a:p>
        </p:txBody>
      </p:sp>
      <p:sp>
        <p:nvSpPr>
          <p:cNvPr id="3" name="Holder 3"/>
          <p:cNvSpPr>
            <a:spLocks noGrp="1"/>
          </p:cNvSpPr>
          <p:nvPr>
            <p:ph type="body" idx="1"/>
          </p:nvPr>
        </p:nvSpPr>
        <p:spPr>
          <a:xfrm>
            <a:off x="231140" y="1866519"/>
            <a:ext cx="8681719" cy="33934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10/26/2018</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3048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31800" y="346075"/>
            <a:ext cx="8353425" cy="914400"/>
          </a:xfrm>
          <a:prstGeom prst="rect">
            <a:avLst/>
          </a:prstGeom>
          <a:noFill/>
          <a:ln>
            <a:noFill/>
          </a:ln>
          <a:effectLst>
            <a:outerShdw blurRad="63500" dist="17961" dir="2700000" algn="ctr" rotWithShape="0">
              <a:srgbClr val="000000">
                <a:alpha val="74998"/>
              </a:srgbClr>
            </a:outerShdw>
          </a:effectLs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31800" y="1539875"/>
            <a:ext cx="8324850" cy="4940300"/>
          </a:xfrm>
          <a:prstGeom prst="rect">
            <a:avLst/>
          </a:prstGeom>
          <a:noFill/>
          <a:ln>
            <a:noFill/>
          </a:ln>
          <a:effectLst>
            <a:outerShdw blurRad="63500" dist="17961" dir="2700000" algn="ctr" rotWithShape="0">
              <a:srgbClr val="000000">
                <a:alpha val="74998"/>
              </a:srgbClr>
            </a:outerShdw>
          </a:effectLs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1049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4400" b="1">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SzPct val="60000"/>
        <a:buFont typeface="Monotype Sorts"/>
        <a:buChar char="n"/>
        <a:defRPr sz="3400">
          <a:solidFill>
            <a:schemeClr val="bg1"/>
          </a:solidFill>
          <a:latin typeface="+mn-lt"/>
          <a:ea typeface="ＭＳ Ｐゴシック" charset="0"/>
          <a:cs typeface="ＭＳ Ｐゴシック" charset="0"/>
        </a:defRPr>
      </a:lvl1pPr>
      <a:lvl2pPr marL="803275" indent="-346075" algn="l" rtl="0" eaLnBrk="0" fontAlgn="base" hangingPunct="0">
        <a:spcBef>
          <a:spcPct val="20000"/>
        </a:spcBef>
        <a:spcAft>
          <a:spcPct val="0"/>
        </a:spcAft>
        <a:buClr>
          <a:srgbClr val="FFFF00"/>
        </a:buClr>
        <a:buSzPct val="70000"/>
        <a:buFont typeface="Monotype Sorts"/>
        <a:buChar char="Ô"/>
        <a:defRPr sz="3000">
          <a:solidFill>
            <a:schemeClr val="bg1"/>
          </a:solidFill>
          <a:latin typeface="+mn-lt"/>
          <a:ea typeface="ＭＳ Ｐゴシック" charset="0"/>
        </a:defRPr>
      </a:lvl2pPr>
      <a:lvl3pPr marL="1146175" indent="-228600" algn="l" rtl="0" eaLnBrk="0" fontAlgn="base" hangingPunct="0">
        <a:spcBef>
          <a:spcPct val="20000"/>
        </a:spcBef>
        <a:spcAft>
          <a:spcPct val="0"/>
        </a:spcAft>
        <a:buClr>
          <a:srgbClr val="FFFF00"/>
        </a:buClr>
        <a:buSzPct val="60000"/>
        <a:buFont typeface="Monotype Sorts"/>
        <a:buChar char="l"/>
        <a:defRPr sz="26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png"/><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png"/><Relationship Id="rId5" Type="http://schemas.openxmlformats.org/officeDocument/2006/relationships/oleObject" Target="../embeddings/oleObject7.bin"/><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6.png"/><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vmlDrawing" Target="../drawings/vmlDrawing9.v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6.png"/><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6.png"/><Relationship Id="rId4"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6.png"/><Relationship Id="rId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image" Target="../media/image24.jpeg"/><Relationship Id="rId4" Type="http://schemas.openxmlformats.org/officeDocument/2006/relationships/image" Target="../media/image23.jpeg"/></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3.xml"/><Relationship Id="rId1" Type="http://schemas.openxmlformats.org/officeDocument/2006/relationships/vmlDrawing" Target="../drawings/vmlDrawing23.v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B3C901-70C0-4963-9E5B-127ECDCC0752}"/>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017839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848600" cy="609600"/>
          </a:xfrm>
          <a:solidFill>
            <a:srgbClr val="002060"/>
          </a:solidFill>
        </p:spPr>
        <p:txBody>
          <a:bodyPr>
            <a:normAutofit fontScale="90000"/>
          </a:bodyPr>
          <a:lstStyle/>
          <a:p>
            <a:pPr algn="ctr" eaLnBrk="1" fontAlgn="auto" hangingPunct="1">
              <a:spcAft>
                <a:spcPts val="0"/>
              </a:spcAft>
              <a:defRPr/>
            </a:pPr>
            <a:r>
              <a:rPr sz="4800" dirty="0">
                <a:solidFill>
                  <a:schemeClr val="bg1"/>
                </a:solidFill>
                <a:effectLst>
                  <a:outerShdw blurRad="38100" dist="38100" dir="2700000" algn="tl">
                    <a:srgbClr val="000000">
                      <a:alpha val="43137"/>
                    </a:srgbClr>
                  </a:outerShdw>
                </a:effectLst>
              </a:rPr>
              <a:t>C</a:t>
            </a:r>
            <a:r>
              <a:rPr lang="en-US" sz="4800" dirty="0">
                <a:solidFill>
                  <a:schemeClr val="bg1"/>
                </a:solidFill>
                <a:effectLst>
                  <a:outerShdw blurRad="38100" dist="38100" dir="2700000" algn="tl">
                    <a:srgbClr val="000000">
                      <a:alpha val="43137"/>
                    </a:srgbClr>
                  </a:outerShdw>
                </a:effectLst>
              </a:rPr>
              <a:t>ẬN LÂM SÀNG</a:t>
            </a:r>
            <a:endParaRPr sz="4800" dirty="0">
              <a:solidFill>
                <a:schemeClr val="bg1"/>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228600" y="1752600"/>
            <a:ext cx="8686800" cy="5105400"/>
          </a:xfrm>
        </p:spPr>
        <p:txBody>
          <a:bodyPr anchor="ctr">
            <a:normAutofit/>
          </a:bodyPr>
          <a:lstStyle/>
          <a:p>
            <a:pPr marL="457200" indent="-457200" algn="just" eaLnBrk="1" fontAlgn="auto" hangingPunct="1">
              <a:lnSpc>
                <a:spcPct val="150000"/>
              </a:lnSpc>
              <a:spcAft>
                <a:spcPts val="0"/>
              </a:spcAft>
              <a:buClr>
                <a:schemeClr val="accent3"/>
              </a:buClr>
              <a:buFont typeface="+mj-lt"/>
              <a:buAutoNum type="arabicPeriod"/>
              <a:defRPr/>
            </a:pPr>
            <a:r>
              <a:rPr lang="pt-BR" sz="2800" dirty="0">
                <a:solidFill>
                  <a:schemeClr val="tx1"/>
                </a:solidFill>
              </a:rPr>
              <a:t>CTM, Khí máu động mạch...</a:t>
            </a:r>
          </a:p>
          <a:p>
            <a:pPr marL="457200" indent="-457200" algn="just" eaLnBrk="1" fontAlgn="auto" hangingPunct="1">
              <a:lnSpc>
                <a:spcPct val="150000"/>
              </a:lnSpc>
              <a:spcAft>
                <a:spcPts val="0"/>
              </a:spcAft>
              <a:buClr>
                <a:schemeClr val="accent3"/>
              </a:buClr>
              <a:buFont typeface="+mj-lt"/>
              <a:buAutoNum type="arabicPeriod"/>
              <a:defRPr/>
            </a:pPr>
            <a:r>
              <a:rPr lang="pt-BR" sz="2800" dirty="0">
                <a:solidFill>
                  <a:schemeClr val="tx1"/>
                </a:solidFill>
              </a:rPr>
              <a:t>Chức năng hô hấp</a:t>
            </a:r>
          </a:p>
          <a:p>
            <a:pPr marL="457200" indent="-457200" algn="just" eaLnBrk="1" fontAlgn="auto" hangingPunct="1">
              <a:lnSpc>
                <a:spcPct val="150000"/>
              </a:lnSpc>
              <a:spcAft>
                <a:spcPts val="0"/>
              </a:spcAft>
              <a:buClr>
                <a:schemeClr val="accent3"/>
              </a:buClr>
              <a:buFont typeface="+mj-lt"/>
              <a:buAutoNum type="arabicPeriod"/>
              <a:defRPr/>
            </a:pPr>
            <a:r>
              <a:rPr lang="pt-BR" sz="2800" dirty="0">
                <a:solidFill>
                  <a:schemeClr val="tx1"/>
                </a:solidFill>
              </a:rPr>
              <a:t>XQ phổi </a:t>
            </a:r>
            <a:r>
              <a:rPr lang="pt-BR" sz="2800" dirty="0">
                <a:solidFill>
                  <a:schemeClr val="tx1"/>
                </a:solidFill>
                <a:sym typeface="Wingdings" pitchFamily="2" charset="2"/>
              </a:rPr>
              <a:t> </a:t>
            </a:r>
            <a:r>
              <a:rPr lang="pt-BR" sz="2800" dirty="0">
                <a:solidFill>
                  <a:schemeClr val="tx1"/>
                </a:solidFill>
              </a:rPr>
              <a:t>loại trừ các bệnh phổi khác: u phổi, GPQ, lao......</a:t>
            </a:r>
          </a:p>
          <a:p>
            <a:pPr marL="457200" indent="-457200" algn="just" eaLnBrk="1" fontAlgn="auto" hangingPunct="1">
              <a:lnSpc>
                <a:spcPct val="150000"/>
              </a:lnSpc>
              <a:spcAft>
                <a:spcPts val="0"/>
              </a:spcAft>
              <a:buClr>
                <a:schemeClr val="accent3"/>
              </a:buClr>
              <a:buFont typeface="+mj-lt"/>
              <a:buAutoNum type="arabicPeriod"/>
              <a:defRPr/>
            </a:pPr>
            <a:r>
              <a:rPr lang="pt-PT" sz="2800" dirty="0">
                <a:solidFill>
                  <a:schemeClr val="tx1"/>
                </a:solidFill>
              </a:rPr>
              <a:t>Điện tâm đồ: gđ muộn có thể thấy các dấu hiệu của TAĐMP và suy tim P: sóng P cao nhọn đối xứng (P phế), trục phải</a:t>
            </a:r>
            <a:endParaRPr lang="en-US" sz="2800" dirty="0">
              <a:solidFill>
                <a:schemeClr val="tx1"/>
              </a:solidFill>
            </a:endParaRPr>
          </a:p>
          <a:p>
            <a:pPr algn="just" eaLnBrk="1" fontAlgn="auto" hangingPunct="1">
              <a:lnSpc>
                <a:spcPct val="150000"/>
              </a:lnSpc>
              <a:spcAft>
                <a:spcPts val="0"/>
              </a:spcAft>
              <a:buClr>
                <a:schemeClr val="accent3"/>
              </a:buClr>
              <a:buFont typeface="Wingdings 2"/>
              <a:buNone/>
              <a:defRPr/>
            </a:pPr>
            <a:endParaRPr lang="en-US" sz="2400" dirty="0">
              <a:solidFill>
                <a:schemeClr val="tx1"/>
              </a:solidFill>
            </a:endParaRPr>
          </a:p>
          <a:p>
            <a:pPr algn="just" eaLnBrk="1" fontAlgn="auto" hangingPunct="1">
              <a:lnSpc>
                <a:spcPct val="150000"/>
              </a:lnSpc>
              <a:spcAft>
                <a:spcPts val="0"/>
              </a:spcAft>
              <a:buClr>
                <a:schemeClr val="accent3"/>
              </a:buClr>
              <a:buFont typeface="Wingdings 2"/>
              <a:buNone/>
              <a:defRPr/>
            </a:pP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458200" cy="4983162"/>
          </a:xfrm>
        </p:spPr>
        <p:txBody>
          <a:bodyPr>
            <a:normAutofit fontScale="92500" lnSpcReduction="20000"/>
          </a:bodyPr>
          <a:lstStyle/>
          <a:p>
            <a:pPr>
              <a:lnSpc>
                <a:spcPct val="120000"/>
              </a:lnSpc>
            </a:pPr>
            <a:r>
              <a:rPr lang="en-US" dirty="0" err="1">
                <a:latin typeface="Arial" pitchFamily="34" charset="0"/>
                <a:cs typeface="Arial" pitchFamily="34" charset="0"/>
              </a:rPr>
              <a:t>Mục</a:t>
            </a:r>
            <a:r>
              <a:rPr lang="en-US" dirty="0">
                <a:latin typeface="Arial" pitchFamily="34" charset="0"/>
                <a:cs typeface="Arial" pitchFamily="34" charset="0"/>
              </a:rPr>
              <a:t> </a:t>
            </a:r>
            <a:r>
              <a:rPr lang="en-US" dirty="0" err="1">
                <a:latin typeface="Arial" pitchFamily="34" charset="0"/>
                <a:cs typeface="Arial" pitchFamily="34" charset="0"/>
              </a:rPr>
              <a:t>đích</a:t>
            </a:r>
            <a:r>
              <a:rPr lang="en-US" dirty="0">
                <a:latin typeface="Arial" pitchFamily="34" charset="0"/>
                <a:cs typeface="Arial" pitchFamily="34" charset="0"/>
              </a:rPr>
              <a:t>:</a:t>
            </a:r>
          </a:p>
          <a:p>
            <a:pPr lvl="1">
              <a:lnSpc>
                <a:spcPct val="120000"/>
              </a:lnSpc>
            </a:pPr>
            <a:r>
              <a:rPr lang="en-US" dirty="0" err="1">
                <a:latin typeface="Arial" pitchFamily="34" charset="0"/>
                <a:cs typeface="Arial" pitchFamily="34" charset="0"/>
              </a:rPr>
              <a:t>Khẳng</a:t>
            </a:r>
            <a:r>
              <a:rPr lang="en-US" dirty="0">
                <a:latin typeface="Arial" pitchFamily="34" charset="0"/>
                <a:cs typeface="Arial" pitchFamily="34" charset="0"/>
              </a:rPr>
              <a:t> </a:t>
            </a:r>
            <a:r>
              <a:rPr lang="en-US" dirty="0" err="1">
                <a:latin typeface="Arial" pitchFamily="34" charset="0"/>
                <a:cs typeface="Arial" pitchFamily="34" charset="0"/>
              </a:rPr>
              <a:t>định</a:t>
            </a:r>
            <a:r>
              <a:rPr lang="en-US" dirty="0">
                <a:latin typeface="Arial" pitchFamily="34" charset="0"/>
                <a:cs typeface="Arial" pitchFamily="34" charset="0"/>
              </a:rPr>
              <a:t> </a:t>
            </a:r>
            <a:r>
              <a:rPr lang="en-US" dirty="0" err="1">
                <a:latin typeface="Arial" pitchFamily="34" charset="0"/>
                <a:cs typeface="Arial" pitchFamily="34" charset="0"/>
              </a:rPr>
              <a:t>chẩn</a:t>
            </a:r>
            <a:r>
              <a:rPr lang="en-US" dirty="0">
                <a:latin typeface="Arial" pitchFamily="34" charset="0"/>
                <a:cs typeface="Arial" pitchFamily="34" charset="0"/>
              </a:rPr>
              <a:t> </a:t>
            </a:r>
            <a:r>
              <a:rPr lang="en-US" dirty="0" err="1">
                <a:latin typeface="Arial" pitchFamily="34" charset="0"/>
                <a:cs typeface="Arial" pitchFamily="34" charset="0"/>
              </a:rPr>
              <a:t>đoán</a:t>
            </a:r>
            <a:endParaRPr lang="en-US" dirty="0">
              <a:latin typeface="Arial" pitchFamily="34" charset="0"/>
              <a:cs typeface="Arial" pitchFamily="34" charset="0"/>
            </a:endParaRPr>
          </a:p>
          <a:p>
            <a:pPr lvl="1">
              <a:lnSpc>
                <a:spcPct val="120000"/>
              </a:lnSpc>
            </a:pPr>
            <a:r>
              <a:rPr lang="en-US" dirty="0" err="1">
                <a:latin typeface="Arial" pitchFamily="34" charset="0"/>
                <a:cs typeface="Arial" pitchFamily="34" charset="0"/>
              </a:rPr>
              <a:t>Góp</a:t>
            </a:r>
            <a:r>
              <a:rPr lang="en-US" dirty="0">
                <a:latin typeface="Arial" pitchFamily="34" charset="0"/>
                <a:cs typeface="Arial" pitchFamily="34" charset="0"/>
              </a:rPr>
              <a:t> </a:t>
            </a:r>
            <a:r>
              <a:rPr lang="en-US" dirty="0" err="1">
                <a:latin typeface="Arial" pitchFamily="34" charset="0"/>
                <a:cs typeface="Arial" pitchFamily="34" charset="0"/>
              </a:rPr>
              <a:t>phần</a:t>
            </a:r>
            <a:r>
              <a:rPr lang="en-US" dirty="0">
                <a:latin typeface="Arial" pitchFamily="34" charset="0"/>
                <a:cs typeface="Arial" pitchFamily="34" charset="0"/>
              </a:rPr>
              <a:t> </a:t>
            </a:r>
            <a:r>
              <a:rPr lang="en-US" dirty="0" err="1">
                <a:latin typeface="Arial" pitchFamily="34" charset="0"/>
                <a:cs typeface="Arial" pitchFamily="34" charset="0"/>
              </a:rPr>
              <a:t>xác</a:t>
            </a:r>
            <a:r>
              <a:rPr lang="en-US" dirty="0">
                <a:latin typeface="Arial" pitchFamily="34" charset="0"/>
                <a:cs typeface="Arial" pitchFamily="34" charset="0"/>
              </a:rPr>
              <a:t> </a:t>
            </a:r>
            <a:r>
              <a:rPr lang="en-US" dirty="0" err="1">
                <a:latin typeface="Arial" pitchFamily="34" charset="0"/>
                <a:cs typeface="Arial" pitchFamily="34" charset="0"/>
              </a:rPr>
              <a:t>định</a:t>
            </a:r>
            <a:r>
              <a:rPr lang="en-US" dirty="0">
                <a:latin typeface="Arial" pitchFamily="34" charset="0"/>
                <a:cs typeface="Arial" pitchFamily="34" charset="0"/>
              </a:rPr>
              <a:t> </a:t>
            </a:r>
            <a:r>
              <a:rPr lang="en-US" dirty="0" err="1">
                <a:latin typeface="Arial" pitchFamily="34" charset="0"/>
                <a:cs typeface="Arial" pitchFamily="34" charset="0"/>
              </a:rPr>
              <a:t>mức</a:t>
            </a:r>
            <a:r>
              <a:rPr lang="en-US" dirty="0">
                <a:latin typeface="Arial" pitchFamily="34" charset="0"/>
                <a:cs typeface="Arial" pitchFamily="34" charset="0"/>
              </a:rPr>
              <a:t> </a:t>
            </a:r>
            <a:r>
              <a:rPr lang="en-US" dirty="0" err="1">
                <a:latin typeface="Arial" pitchFamily="34" charset="0"/>
                <a:cs typeface="Arial" pitchFamily="34" charset="0"/>
              </a:rPr>
              <a:t>độ</a:t>
            </a:r>
            <a:r>
              <a:rPr lang="en-US" dirty="0">
                <a:latin typeface="Arial" pitchFamily="34" charset="0"/>
                <a:cs typeface="Arial" pitchFamily="34" charset="0"/>
              </a:rPr>
              <a:t> </a:t>
            </a:r>
            <a:r>
              <a:rPr lang="en-US" dirty="0" err="1">
                <a:latin typeface="Arial" pitchFamily="34" charset="0"/>
                <a:cs typeface="Arial" pitchFamily="34" charset="0"/>
              </a:rPr>
              <a:t>nặng</a:t>
            </a:r>
            <a:endParaRPr lang="en-US" dirty="0">
              <a:latin typeface="Arial" pitchFamily="34" charset="0"/>
              <a:cs typeface="Arial" pitchFamily="34" charset="0"/>
            </a:endParaRPr>
          </a:p>
          <a:p>
            <a:pPr lvl="1">
              <a:lnSpc>
                <a:spcPct val="120000"/>
              </a:lnSpc>
            </a:pPr>
            <a:r>
              <a:rPr lang="en-US" dirty="0">
                <a:latin typeface="Arial" pitchFamily="34" charset="0"/>
                <a:cs typeface="Arial" pitchFamily="34" charset="0"/>
              </a:rPr>
              <a:t>Theo </a:t>
            </a:r>
            <a:r>
              <a:rPr lang="en-US" dirty="0" err="1">
                <a:latin typeface="Arial" pitchFamily="34" charset="0"/>
                <a:cs typeface="Arial" pitchFamily="34" charset="0"/>
              </a:rPr>
              <a:t>dõi</a:t>
            </a:r>
            <a:r>
              <a:rPr lang="en-US" dirty="0">
                <a:latin typeface="Arial" pitchFamily="34" charset="0"/>
                <a:cs typeface="Arial" pitchFamily="34" charset="0"/>
              </a:rPr>
              <a:t> </a:t>
            </a:r>
            <a:r>
              <a:rPr lang="en-US" dirty="0" err="1">
                <a:latin typeface="Arial" pitchFamily="34" charset="0"/>
                <a:cs typeface="Arial" pitchFamily="34" charset="0"/>
              </a:rPr>
              <a:t>đáp</a:t>
            </a:r>
            <a:r>
              <a:rPr lang="en-US" dirty="0">
                <a:latin typeface="Arial" pitchFamily="34" charset="0"/>
                <a:cs typeface="Arial" pitchFamily="34" charset="0"/>
              </a:rPr>
              <a:t> </a:t>
            </a:r>
            <a:r>
              <a:rPr lang="en-US" dirty="0" err="1">
                <a:latin typeface="Arial" pitchFamily="34" charset="0"/>
                <a:cs typeface="Arial" pitchFamily="34" charset="0"/>
              </a:rPr>
              <a:t>ứng</a:t>
            </a:r>
            <a:r>
              <a:rPr lang="en-US" dirty="0">
                <a:latin typeface="Arial" pitchFamily="34" charset="0"/>
                <a:cs typeface="Arial" pitchFamily="34" charset="0"/>
              </a:rPr>
              <a:t> </a:t>
            </a:r>
            <a:r>
              <a:rPr lang="en-US" dirty="0" err="1">
                <a:latin typeface="Arial" pitchFamily="34" charset="0"/>
                <a:cs typeface="Arial" pitchFamily="34" charset="0"/>
              </a:rPr>
              <a:t>điều</a:t>
            </a:r>
            <a:r>
              <a:rPr lang="en-US" dirty="0">
                <a:latin typeface="Arial" pitchFamily="34" charset="0"/>
                <a:cs typeface="Arial" pitchFamily="34" charset="0"/>
              </a:rPr>
              <a:t> </a:t>
            </a:r>
            <a:r>
              <a:rPr lang="en-US" dirty="0" err="1">
                <a:latin typeface="Arial" pitchFamily="34" charset="0"/>
                <a:cs typeface="Arial" pitchFamily="34" charset="0"/>
              </a:rPr>
              <a:t>trị</a:t>
            </a:r>
            <a:endParaRPr lang="en-US" dirty="0">
              <a:latin typeface="Arial" pitchFamily="34" charset="0"/>
              <a:cs typeface="Arial" pitchFamily="34" charset="0"/>
            </a:endParaRPr>
          </a:p>
          <a:p>
            <a:pPr lvl="1">
              <a:lnSpc>
                <a:spcPct val="120000"/>
              </a:lnSpc>
            </a:pPr>
            <a:r>
              <a:rPr lang="en-US" dirty="0" err="1">
                <a:latin typeface="Arial" pitchFamily="34" charset="0"/>
                <a:cs typeface="Arial" pitchFamily="34" charset="0"/>
              </a:rPr>
              <a:t>Tiên</a:t>
            </a:r>
            <a:r>
              <a:rPr lang="en-US" dirty="0">
                <a:latin typeface="Arial" pitchFamily="34" charset="0"/>
                <a:cs typeface="Arial" pitchFamily="34" charset="0"/>
              </a:rPr>
              <a:t> </a:t>
            </a:r>
            <a:r>
              <a:rPr lang="en-US" dirty="0" err="1">
                <a:latin typeface="Arial" pitchFamily="34" charset="0"/>
                <a:cs typeface="Arial" pitchFamily="34" charset="0"/>
              </a:rPr>
              <a:t>lượng</a:t>
            </a:r>
            <a:endParaRPr lang="en-US" dirty="0">
              <a:latin typeface="Arial" pitchFamily="34" charset="0"/>
              <a:cs typeface="Arial" pitchFamily="34" charset="0"/>
            </a:endParaRPr>
          </a:p>
          <a:p>
            <a:pPr>
              <a:lnSpc>
                <a:spcPct val="120000"/>
              </a:lnSpc>
            </a:pPr>
            <a:r>
              <a:rPr lang="en-US" dirty="0" err="1">
                <a:latin typeface="Arial" pitchFamily="34" charset="0"/>
                <a:cs typeface="Arial" pitchFamily="34" charset="0"/>
              </a:rPr>
              <a:t>Yếu</a:t>
            </a:r>
            <a:r>
              <a:rPr lang="en-US" dirty="0">
                <a:latin typeface="Arial" pitchFamily="34" charset="0"/>
                <a:cs typeface="Arial" pitchFamily="34" charset="0"/>
              </a:rPr>
              <a:t> </a:t>
            </a:r>
            <a:r>
              <a:rPr lang="en-US" dirty="0" err="1">
                <a:latin typeface="Arial" pitchFamily="34" charset="0"/>
                <a:cs typeface="Arial" pitchFamily="34" charset="0"/>
              </a:rPr>
              <a:t>tố</a:t>
            </a:r>
            <a:r>
              <a:rPr lang="en-US" dirty="0">
                <a:latin typeface="Arial" pitchFamily="34" charset="0"/>
                <a:cs typeface="Arial" pitchFamily="34" charset="0"/>
              </a:rPr>
              <a:t> </a:t>
            </a:r>
            <a:r>
              <a:rPr lang="en-US" dirty="0" err="1">
                <a:latin typeface="Arial" pitchFamily="34" charset="0"/>
                <a:cs typeface="Arial" pitchFamily="34" charset="0"/>
              </a:rPr>
              <a:t>ảnh</a:t>
            </a:r>
            <a:r>
              <a:rPr lang="en-US" dirty="0">
                <a:latin typeface="Arial" pitchFamily="34" charset="0"/>
                <a:cs typeface="Arial" pitchFamily="34" charset="0"/>
              </a:rPr>
              <a:t> h</a:t>
            </a:r>
            <a:r>
              <a:rPr lang="vi-VN" dirty="0">
                <a:latin typeface="Arial" pitchFamily="34" charset="0"/>
                <a:cs typeface="Arial" pitchFamily="34" charset="0"/>
              </a:rPr>
              <a:t>ư</a:t>
            </a:r>
            <a:r>
              <a:rPr lang="en-US" dirty="0" err="1">
                <a:latin typeface="Arial" pitchFamily="34" charset="0"/>
                <a:cs typeface="Arial" pitchFamily="34" charset="0"/>
              </a:rPr>
              <a:t>ởng</a:t>
            </a:r>
            <a:r>
              <a:rPr lang="en-US" dirty="0">
                <a:latin typeface="Arial" pitchFamily="34" charset="0"/>
                <a:cs typeface="Arial" pitchFamily="34" charset="0"/>
              </a:rPr>
              <a:t> </a:t>
            </a:r>
            <a:r>
              <a:rPr lang="en-US" dirty="0" err="1">
                <a:latin typeface="Arial" pitchFamily="34" charset="0"/>
                <a:cs typeface="Arial" pitchFamily="34" charset="0"/>
              </a:rPr>
              <a:t>tới</a:t>
            </a:r>
            <a:r>
              <a:rPr lang="en-US" dirty="0">
                <a:latin typeface="Arial" pitchFamily="34" charset="0"/>
                <a:cs typeface="Arial" pitchFamily="34" charset="0"/>
              </a:rPr>
              <a:t> </a:t>
            </a:r>
            <a:r>
              <a:rPr lang="en-US" dirty="0" err="1">
                <a:latin typeface="Arial" pitchFamily="34" charset="0"/>
                <a:cs typeface="Arial" pitchFamily="34" charset="0"/>
              </a:rPr>
              <a:t>kết</a:t>
            </a:r>
            <a:r>
              <a:rPr lang="en-US" dirty="0">
                <a:latin typeface="Arial" pitchFamily="34" charset="0"/>
                <a:cs typeface="Arial" pitchFamily="34" charset="0"/>
              </a:rPr>
              <a:t> </a:t>
            </a:r>
            <a:r>
              <a:rPr lang="en-US" dirty="0" err="1">
                <a:latin typeface="Arial" pitchFamily="34" charset="0"/>
                <a:cs typeface="Arial" pitchFamily="34" charset="0"/>
              </a:rPr>
              <a:t>quả</a:t>
            </a:r>
            <a:r>
              <a:rPr lang="en-US" dirty="0">
                <a:latin typeface="Arial" pitchFamily="34" charset="0"/>
                <a:cs typeface="Arial" pitchFamily="34" charset="0"/>
              </a:rPr>
              <a:t> </a:t>
            </a:r>
            <a:r>
              <a:rPr lang="en-US" dirty="0" err="1">
                <a:latin typeface="Arial" pitchFamily="34" charset="0"/>
                <a:cs typeface="Arial" pitchFamily="34" charset="0"/>
              </a:rPr>
              <a:t>đo</a:t>
            </a:r>
            <a:r>
              <a:rPr lang="en-US" dirty="0">
                <a:latin typeface="Arial" pitchFamily="34" charset="0"/>
                <a:cs typeface="Arial" pitchFamily="34" charset="0"/>
              </a:rPr>
              <a:t>:</a:t>
            </a:r>
          </a:p>
          <a:p>
            <a:pPr lvl="1"/>
            <a:r>
              <a:rPr lang="en-US" dirty="0" err="1"/>
              <a:t>Định</a:t>
            </a:r>
            <a:r>
              <a:rPr lang="en-US" dirty="0"/>
              <a:t> </a:t>
            </a:r>
            <a:r>
              <a:rPr lang="en-US" dirty="0" err="1"/>
              <a:t>chuẩn</a:t>
            </a:r>
            <a:r>
              <a:rPr lang="en-US" dirty="0"/>
              <a:t> </a:t>
            </a:r>
            <a:r>
              <a:rPr lang="en-US" dirty="0" err="1"/>
              <a:t>máy</a:t>
            </a:r>
            <a:endParaRPr lang="en-US" dirty="0"/>
          </a:p>
          <a:p>
            <a:pPr lvl="1"/>
            <a:r>
              <a:rPr lang="en-US" dirty="0" err="1"/>
              <a:t>Sự</a:t>
            </a:r>
            <a:r>
              <a:rPr lang="en-US" dirty="0"/>
              <a:t> </a:t>
            </a:r>
            <a:r>
              <a:rPr lang="en-US" dirty="0" err="1"/>
              <a:t>phối</a:t>
            </a:r>
            <a:r>
              <a:rPr lang="en-US" dirty="0"/>
              <a:t> </a:t>
            </a:r>
            <a:r>
              <a:rPr lang="en-US" dirty="0" err="1"/>
              <a:t>hợp</a:t>
            </a:r>
            <a:r>
              <a:rPr lang="en-US" dirty="0"/>
              <a:t> </a:t>
            </a:r>
            <a:r>
              <a:rPr lang="en-US" dirty="0" err="1"/>
              <a:t>của</a:t>
            </a:r>
            <a:r>
              <a:rPr lang="en-US" dirty="0"/>
              <a:t> </a:t>
            </a:r>
            <a:r>
              <a:rPr lang="en-US" dirty="0" err="1"/>
              <a:t>bệnh</a:t>
            </a:r>
            <a:r>
              <a:rPr lang="en-US" dirty="0"/>
              <a:t> </a:t>
            </a:r>
            <a:r>
              <a:rPr lang="en-US" dirty="0" err="1"/>
              <a:t>nhân</a:t>
            </a:r>
            <a:endParaRPr lang="en-US" dirty="0"/>
          </a:p>
          <a:p>
            <a:pPr lvl="1"/>
            <a:r>
              <a:rPr lang="en-US" dirty="0"/>
              <a:t>Thao </a:t>
            </a:r>
            <a:r>
              <a:rPr lang="en-US" dirty="0" err="1"/>
              <a:t>tác</a:t>
            </a:r>
            <a:r>
              <a:rPr lang="en-US" dirty="0"/>
              <a:t> </a:t>
            </a:r>
            <a:r>
              <a:rPr lang="en-US" dirty="0" err="1"/>
              <a:t>của</a:t>
            </a:r>
            <a:r>
              <a:rPr lang="en-US" dirty="0"/>
              <a:t> </a:t>
            </a:r>
            <a:r>
              <a:rPr lang="en-US" dirty="0" err="1"/>
              <a:t>kỹ</a:t>
            </a:r>
            <a:r>
              <a:rPr lang="en-US" dirty="0"/>
              <a:t> </a:t>
            </a:r>
            <a:r>
              <a:rPr lang="en-US" dirty="0" err="1"/>
              <a:t>thuật</a:t>
            </a:r>
            <a:r>
              <a:rPr lang="en-US" dirty="0"/>
              <a:t> </a:t>
            </a:r>
            <a:r>
              <a:rPr lang="en-US" dirty="0" err="1"/>
              <a:t>viên</a:t>
            </a:r>
            <a:endParaRPr lang="en-US" dirty="0"/>
          </a:p>
          <a:p>
            <a:pPr lvl="1"/>
            <a:r>
              <a:rPr lang="en-US" dirty="0" err="1"/>
              <a:t>Loại</a:t>
            </a:r>
            <a:r>
              <a:rPr lang="en-US" dirty="0"/>
              <a:t> </a:t>
            </a:r>
            <a:r>
              <a:rPr lang="en-US" dirty="0" err="1"/>
              <a:t>máy</a:t>
            </a:r>
            <a:r>
              <a:rPr lang="en-US" dirty="0"/>
              <a:t> </a:t>
            </a:r>
            <a:r>
              <a:rPr lang="en-US" dirty="0" err="1"/>
              <a:t>đo</a:t>
            </a:r>
            <a:r>
              <a:rPr lang="en-US" dirty="0"/>
              <a:t> </a:t>
            </a:r>
            <a:r>
              <a:rPr lang="en-US" dirty="0" err="1"/>
              <a:t>chức</a:t>
            </a:r>
            <a:r>
              <a:rPr lang="en-US" dirty="0"/>
              <a:t> </a:t>
            </a:r>
            <a:r>
              <a:rPr lang="en-US" dirty="0" err="1"/>
              <a:t>năng</a:t>
            </a:r>
            <a:r>
              <a:rPr lang="en-US" dirty="0"/>
              <a:t> </a:t>
            </a:r>
            <a:r>
              <a:rPr lang="en-US" dirty="0" err="1"/>
              <a:t>hô</a:t>
            </a:r>
            <a:r>
              <a:rPr lang="en-US" dirty="0"/>
              <a:t> </a:t>
            </a:r>
            <a:r>
              <a:rPr lang="en-US" dirty="0" err="1"/>
              <a:t>hấp</a:t>
            </a:r>
            <a:endParaRPr lang="vi-VN" dirty="0">
              <a:latin typeface="Arial" pitchFamily="34" charset="0"/>
              <a:cs typeface="Arial" pitchFamily="34" charset="0"/>
            </a:endParaRPr>
          </a:p>
        </p:txBody>
      </p:sp>
      <p:sp>
        <p:nvSpPr>
          <p:cNvPr id="4" name="Rectangle 2"/>
          <p:cNvSpPr>
            <a:spLocks noGrp="1" noChangeArrowheads="1"/>
          </p:cNvSpPr>
          <p:nvPr>
            <p:ph type="title"/>
          </p:nvPr>
        </p:nvSpPr>
        <p:spPr bwMode="auto">
          <a:xfrm>
            <a:off x="457200" y="492195"/>
            <a:ext cx="8229600" cy="707886"/>
          </a:xfrm>
          <a:prstGeom prst="rect">
            <a:avLst/>
          </a:prstGeom>
          <a:solidFill>
            <a:srgbClr val="002060"/>
          </a:solidFill>
          <a:ln w="9525">
            <a:noFill/>
            <a:miter lim="800000"/>
            <a:headEnd/>
            <a:tailEnd/>
          </a:ln>
        </p:spPr>
        <p:txBody>
          <a:bodyPr wrap="square">
            <a:spAutoFit/>
          </a:bodyPr>
          <a:lstStyle/>
          <a:p>
            <a:pPr algn="ctr"/>
            <a:r>
              <a:rPr kumimoji="1" lang="en-US" altLang="ja-JP" sz="4000" b="1" dirty="0">
                <a:solidFill>
                  <a:schemeClr val="bg1"/>
                </a:solidFill>
                <a:latin typeface="VNI-Times" pitchFamily="2" charset="0"/>
                <a:ea typeface="Osaka"/>
                <a:cs typeface="Osaka"/>
              </a:rPr>
              <a:t>XN </a:t>
            </a:r>
            <a:r>
              <a:rPr kumimoji="1" lang="en-US" altLang="ja-JP" sz="4000" b="1" dirty="0" err="1">
                <a:solidFill>
                  <a:schemeClr val="bg1"/>
                </a:solidFill>
                <a:latin typeface="VNI-Times" pitchFamily="2" charset="0"/>
                <a:ea typeface="Osaka"/>
                <a:cs typeface="Osaka"/>
              </a:rPr>
              <a:t>chức</a:t>
            </a:r>
            <a:r>
              <a:rPr kumimoji="1" lang="en-US" altLang="ja-JP" sz="4000" b="1" dirty="0">
                <a:solidFill>
                  <a:schemeClr val="bg1"/>
                </a:solidFill>
                <a:latin typeface="VNI-Times" pitchFamily="2" charset="0"/>
                <a:ea typeface="Osaka"/>
                <a:cs typeface="Osaka"/>
              </a:rPr>
              <a:t> </a:t>
            </a:r>
            <a:r>
              <a:rPr kumimoji="1" lang="en-US" altLang="ja-JP" sz="4000" b="1" dirty="0" err="1">
                <a:solidFill>
                  <a:schemeClr val="bg1"/>
                </a:solidFill>
                <a:latin typeface="VNI-Times" pitchFamily="2" charset="0"/>
                <a:ea typeface="Osaka"/>
                <a:cs typeface="Osaka"/>
              </a:rPr>
              <a:t>năng</a:t>
            </a:r>
            <a:r>
              <a:rPr kumimoji="1" lang="en-US" altLang="ja-JP" sz="4000" b="1" dirty="0">
                <a:solidFill>
                  <a:schemeClr val="bg1"/>
                </a:solidFill>
                <a:latin typeface="VNI-Times" pitchFamily="2" charset="0"/>
                <a:ea typeface="Osaka"/>
                <a:cs typeface="Osaka"/>
              </a:rPr>
              <a:t> </a:t>
            </a:r>
            <a:r>
              <a:rPr kumimoji="1" lang="en-US" altLang="ja-JP" sz="4000" b="1" dirty="0" err="1" smtClean="0">
                <a:solidFill>
                  <a:schemeClr val="bg1"/>
                </a:solidFill>
                <a:latin typeface="Times New Roman" pitchFamily="18" charset="0"/>
                <a:ea typeface="Osaka"/>
                <a:cs typeface="Times New Roman" pitchFamily="18" charset="0"/>
              </a:rPr>
              <a:t>thông</a:t>
            </a:r>
            <a:r>
              <a:rPr kumimoji="1" lang="en-US" altLang="ja-JP" sz="4000" b="1" dirty="0" smtClean="0">
                <a:solidFill>
                  <a:schemeClr val="bg1"/>
                </a:solidFill>
                <a:latin typeface="VNI-Times" pitchFamily="2" charset="0"/>
                <a:ea typeface="Osaka"/>
                <a:cs typeface="Osaka"/>
              </a:rPr>
              <a:t> </a:t>
            </a:r>
            <a:r>
              <a:rPr kumimoji="1" lang="en-US" altLang="ja-JP" sz="4000" b="1" dirty="0" err="1">
                <a:solidFill>
                  <a:schemeClr val="bg1"/>
                </a:solidFill>
                <a:latin typeface="VNI-Times" pitchFamily="2" charset="0"/>
                <a:ea typeface="Osaka"/>
                <a:cs typeface="Osaka"/>
              </a:rPr>
              <a:t>khí</a:t>
            </a:r>
            <a:r>
              <a:rPr kumimoji="1" lang="en-US" altLang="ja-JP" sz="4000" b="1" dirty="0">
                <a:solidFill>
                  <a:schemeClr val="bg1"/>
                </a:solidFill>
                <a:latin typeface="VNI-Times" pitchFamily="2" charset="0"/>
                <a:ea typeface="Osaka"/>
                <a:cs typeface="Osaka"/>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Test </a:t>
            </a:r>
            <a:r>
              <a:rPr lang="en-US" dirty="0" err="1"/>
              <a:t>được</a:t>
            </a:r>
            <a:r>
              <a:rPr lang="en-US" dirty="0"/>
              <a:t> </a:t>
            </a:r>
            <a:r>
              <a:rPr lang="en-US" dirty="0" err="1"/>
              <a:t>thực</a:t>
            </a:r>
            <a:r>
              <a:rPr lang="en-US" dirty="0"/>
              <a:t> </a:t>
            </a:r>
            <a:r>
              <a:rPr lang="en-US" dirty="0" err="1"/>
              <a:t>hiên</a:t>
            </a:r>
            <a:r>
              <a:rPr lang="en-US" dirty="0"/>
              <a:t> </a:t>
            </a:r>
            <a:r>
              <a:rPr lang="en-US" dirty="0" err="1"/>
              <a:t>khi</a:t>
            </a:r>
            <a:r>
              <a:rPr lang="en-US" dirty="0"/>
              <a:t> </a:t>
            </a:r>
            <a:r>
              <a:rPr lang="en-US" dirty="0" err="1"/>
              <a:t>có</a:t>
            </a:r>
            <a:r>
              <a:rPr lang="en-US" dirty="0"/>
              <a:t>: RLTKTN (</a:t>
            </a:r>
            <a:r>
              <a:rPr lang="en-US" dirty="0">
                <a:solidFill>
                  <a:schemeClr val="accent1"/>
                </a:solidFill>
              </a:rPr>
              <a:t>FEV1/FVC &lt; 70%</a:t>
            </a:r>
            <a:r>
              <a:rPr lang="en-US" dirty="0"/>
              <a:t>)</a:t>
            </a:r>
          </a:p>
          <a:p>
            <a:r>
              <a:rPr lang="en-US" dirty="0" err="1"/>
              <a:t>Khí</a:t>
            </a:r>
            <a:r>
              <a:rPr lang="en-US" dirty="0"/>
              <a:t> dung </a:t>
            </a:r>
            <a:r>
              <a:rPr lang="en-US" dirty="0" err="1"/>
              <a:t>hoặc</a:t>
            </a:r>
            <a:r>
              <a:rPr lang="en-US" dirty="0"/>
              <a:t> </a:t>
            </a:r>
            <a:r>
              <a:rPr lang="en-US" dirty="0" err="1"/>
              <a:t>hít</a:t>
            </a:r>
            <a:r>
              <a:rPr lang="en-US" dirty="0"/>
              <a:t> qua </a:t>
            </a:r>
            <a:r>
              <a:rPr lang="en-US" dirty="0" err="1"/>
              <a:t>buồng</a:t>
            </a:r>
            <a:r>
              <a:rPr lang="en-US" dirty="0"/>
              <a:t> </a:t>
            </a:r>
            <a:r>
              <a:rPr lang="en-US" dirty="0" err="1"/>
              <a:t>đệm</a:t>
            </a:r>
            <a:r>
              <a:rPr lang="en-US" dirty="0"/>
              <a:t> 400mcg </a:t>
            </a:r>
            <a:r>
              <a:rPr lang="en-US" dirty="0" err="1"/>
              <a:t>salbutamol</a:t>
            </a:r>
            <a:r>
              <a:rPr lang="en-US" dirty="0"/>
              <a:t>, </a:t>
            </a:r>
            <a:r>
              <a:rPr lang="en-US" dirty="0" err="1"/>
              <a:t>nghỉ</a:t>
            </a:r>
            <a:r>
              <a:rPr lang="en-US" dirty="0"/>
              <a:t> 15 </a:t>
            </a:r>
            <a:r>
              <a:rPr lang="en-US" dirty="0" err="1"/>
              <a:t>phút</a:t>
            </a:r>
            <a:r>
              <a:rPr lang="en-US" dirty="0"/>
              <a:t> </a:t>
            </a:r>
            <a:r>
              <a:rPr lang="en-US" dirty="0" err="1"/>
              <a:t>và</a:t>
            </a:r>
            <a:r>
              <a:rPr lang="en-US" dirty="0"/>
              <a:t> </a:t>
            </a:r>
            <a:r>
              <a:rPr lang="en-US" dirty="0" err="1"/>
              <a:t>đo</a:t>
            </a:r>
            <a:r>
              <a:rPr lang="en-US" dirty="0"/>
              <a:t> </a:t>
            </a:r>
            <a:r>
              <a:rPr lang="en-US" dirty="0" err="1"/>
              <a:t>lại</a:t>
            </a:r>
            <a:r>
              <a:rPr lang="en-US" dirty="0"/>
              <a:t> CNHH</a:t>
            </a:r>
          </a:p>
          <a:p>
            <a:r>
              <a:rPr lang="en-US" dirty="0" err="1"/>
              <a:t>Đánh</a:t>
            </a:r>
            <a:r>
              <a:rPr lang="en-US" dirty="0"/>
              <a:t> </a:t>
            </a:r>
            <a:r>
              <a:rPr lang="en-US" dirty="0" err="1"/>
              <a:t>giá</a:t>
            </a:r>
            <a:r>
              <a:rPr lang="en-US" dirty="0"/>
              <a:t> </a:t>
            </a:r>
            <a:r>
              <a:rPr lang="en-US" dirty="0" err="1"/>
              <a:t>kết</a:t>
            </a:r>
            <a:r>
              <a:rPr lang="en-US" dirty="0"/>
              <a:t> </a:t>
            </a:r>
            <a:r>
              <a:rPr lang="en-US" dirty="0" err="1"/>
              <a:t>quả</a:t>
            </a:r>
            <a:r>
              <a:rPr lang="en-US" dirty="0"/>
              <a:t> </a:t>
            </a:r>
            <a:r>
              <a:rPr lang="en-US" dirty="0" err="1"/>
              <a:t>sau</a:t>
            </a:r>
            <a:r>
              <a:rPr lang="en-US" dirty="0"/>
              <a:t> test:</a:t>
            </a:r>
          </a:p>
          <a:p>
            <a:pPr lvl="1"/>
            <a:r>
              <a:rPr lang="en-US" dirty="0" err="1"/>
              <a:t>Hồi</a:t>
            </a:r>
            <a:r>
              <a:rPr lang="en-US" dirty="0"/>
              <a:t> </a:t>
            </a:r>
            <a:r>
              <a:rPr lang="en-US" dirty="0" err="1"/>
              <a:t>phục</a:t>
            </a:r>
            <a:r>
              <a:rPr lang="en-US" dirty="0"/>
              <a:t> </a:t>
            </a:r>
            <a:r>
              <a:rPr lang="en-US" dirty="0" err="1"/>
              <a:t>hoàn</a:t>
            </a:r>
            <a:r>
              <a:rPr lang="en-US" dirty="0"/>
              <a:t> </a:t>
            </a:r>
            <a:r>
              <a:rPr lang="en-US" dirty="0" err="1"/>
              <a:t>toàn</a:t>
            </a:r>
            <a:r>
              <a:rPr lang="en-US" dirty="0"/>
              <a:t> hay </a:t>
            </a:r>
            <a:r>
              <a:rPr lang="en-US" dirty="0" err="1"/>
              <a:t>không</a:t>
            </a:r>
            <a:r>
              <a:rPr lang="en-US" dirty="0"/>
              <a:t> </a:t>
            </a:r>
            <a:r>
              <a:rPr lang="en-US" dirty="0" err="1"/>
              <a:t>hoàn</a:t>
            </a:r>
            <a:r>
              <a:rPr lang="en-US" dirty="0"/>
              <a:t> </a:t>
            </a:r>
            <a:r>
              <a:rPr lang="en-US" dirty="0" err="1"/>
              <a:t>toàn</a:t>
            </a:r>
            <a:r>
              <a:rPr lang="en-US" dirty="0"/>
              <a:t> (HPHT: FEV1/FVC ≥ 70%)</a:t>
            </a:r>
          </a:p>
          <a:p>
            <a:pPr lvl="1"/>
            <a:r>
              <a:rPr lang="en-US" dirty="0"/>
              <a:t>Test </a:t>
            </a:r>
            <a:r>
              <a:rPr lang="en-US" dirty="0" err="1"/>
              <a:t>dương</a:t>
            </a:r>
            <a:r>
              <a:rPr lang="en-US" dirty="0"/>
              <a:t> </a:t>
            </a:r>
            <a:r>
              <a:rPr lang="en-US" dirty="0" err="1"/>
              <a:t>tính</a:t>
            </a:r>
            <a:r>
              <a:rPr lang="en-US" dirty="0"/>
              <a:t> (FEV1 </a:t>
            </a:r>
            <a:r>
              <a:rPr lang="en-US" dirty="0" err="1"/>
              <a:t>tăng</a:t>
            </a:r>
            <a:r>
              <a:rPr lang="en-US" dirty="0"/>
              <a:t> &gt;200ml </a:t>
            </a:r>
            <a:r>
              <a:rPr lang="en-US" dirty="0" err="1"/>
              <a:t>và</a:t>
            </a:r>
            <a:r>
              <a:rPr lang="en-US" dirty="0"/>
              <a:t> 12%)</a:t>
            </a:r>
          </a:p>
          <a:p>
            <a:pPr lvl="1"/>
            <a:r>
              <a:rPr lang="en-US" dirty="0" err="1"/>
              <a:t>Mức</a:t>
            </a:r>
            <a:r>
              <a:rPr lang="en-US" dirty="0"/>
              <a:t> </a:t>
            </a:r>
            <a:r>
              <a:rPr lang="en-US" dirty="0" err="1"/>
              <a:t>độ</a:t>
            </a:r>
            <a:r>
              <a:rPr lang="en-US" dirty="0"/>
              <a:t> </a:t>
            </a:r>
            <a:r>
              <a:rPr lang="en-US" dirty="0" err="1"/>
              <a:t>tắc</a:t>
            </a:r>
            <a:r>
              <a:rPr lang="en-US" dirty="0"/>
              <a:t> </a:t>
            </a:r>
            <a:r>
              <a:rPr lang="en-US" dirty="0" err="1"/>
              <a:t>nghẽn</a:t>
            </a:r>
            <a:r>
              <a:rPr lang="en-US" dirty="0"/>
              <a:t> (</a:t>
            </a:r>
            <a:r>
              <a:rPr lang="en-US" dirty="0" err="1"/>
              <a:t>giảm</a:t>
            </a:r>
            <a:r>
              <a:rPr lang="en-US" dirty="0"/>
              <a:t> FEV1)</a:t>
            </a:r>
            <a:endParaRPr lang="vi-VN" dirty="0"/>
          </a:p>
        </p:txBody>
      </p:sp>
      <p:sp>
        <p:nvSpPr>
          <p:cNvPr id="4" name="Rectangle 2"/>
          <p:cNvSpPr>
            <a:spLocks noGrp="1" noChangeArrowheads="1"/>
          </p:cNvSpPr>
          <p:nvPr>
            <p:ph type="title"/>
          </p:nvPr>
        </p:nvSpPr>
        <p:spPr bwMode="auto">
          <a:xfrm>
            <a:off x="381000" y="643969"/>
            <a:ext cx="8458200" cy="584775"/>
          </a:xfrm>
          <a:prstGeom prst="rect">
            <a:avLst/>
          </a:prstGeom>
          <a:solidFill>
            <a:srgbClr val="002060"/>
          </a:solidFill>
          <a:ln w="9525">
            <a:noFill/>
            <a:miter lim="800000"/>
            <a:headEnd/>
            <a:tailEnd/>
          </a:ln>
        </p:spPr>
        <p:txBody>
          <a:bodyPr wrap="square">
            <a:spAutoFit/>
          </a:bodyPr>
          <a:lstStyle/>
          <a:p>
            <a:pPr algn="ctr"/>
            <a:r>
              <a:rPr kumimoji="1" lang="en-US" altLang="ja-JP" sz="3200" b="1" dirty="0" smtClean="0">
                <a:solidFill>
                  <a:schemeClr val="bg1"/>
                </a:solidFill>
                <a:latin typeface="VNI-Times" pitchFamily="2" charset="0"/>
                <a:ea typeface="Osaka"/>
                <a:cs typeface="Osaka"/>
              </a:rPr>
              <a:t>XN </a:t>
            </a:r>
            <a:r>
              <a:rPr kumimoji="1" lang="en-US" altLang="ja-JP" sz="3200" b="1" dirty="0" err="1">
                <a:solidFill>
                  <a:schemeClr val="bg1"/>
                </a:solidFill>
                <a:latin typeface="VNI-Times" pitchFamily="2" charset="0"/>
                <a:ea typeface="Osaka"/>
                <a:cs typeface="Osaka"/>
              </a:rPr>
              <a:t>chức</a:t>
            </a:r>
            <a:r>
              <a:rPr kumimoji="1" lang="en-US" altLang="ja-JP" sz="3200" b="1" dirty="0">
                <a:solidFill>
                  <a:schemeClr val="bg1"/>
                </a:solidFill>
                <a:latin typeface="VNI-Times" pitchFamily="2" charset="0"/>
                <a:ea typeface="Osaka"/>
                <a:cs typeface="Osaka"/>
              </a:rPr>
              <a:t> </a:t>
            </a:r>
            <a:r>
              <a:rPr kumimoji="1" lang="en-US" altLang="ja-JP" sz="3200" b="1" dirty="0" err="1">
                <a:solidFill>
                  <a:schemeClr val="bg1"/>
                </a:solidFill>
                <a:latin typeface="VNI-Times" pitchFamily="2" charset="0"/>
                <a:ea typeface="Osaka"/>
                <a:cs typeface="Osaka"/>
              </a:rPr>
              <a:t>năng</a:t>
            </a:r>
            <a:r>
              <a:rPr kumimoji="1" lang="en-US" altLang="ja-JP" sz="3200" b="1" dirty="0">
                <a:solidFill>
                  <a:schemeClr val="bg1"/>
                </a:solidFill>
                <a:latin typeface="VNI-Times" pitchFamily="2" charset="0"/>
                <a:ea typeface="Osaka"/>
                <a:cs typeface="Osaka"/>
              </a:rPr>
              <a:t> </a:t>
            </a:r>
            <a:r>
              <a:rPr kumimoji="1" lang="en-US" altLang="ja-JP" sz="3200" b="1" dirty="0" err="1" smtClean="0">
                <a:solidFill>
                  <a:schemeClr val="bg1"/>
                </a:solidFill>
                <a:latin typeface="Times New Roman" pitchFamily="18" charset="0"/>
                <a:ea typeface="Osaka"/>
                <a:cs typeface="Times New Roman" pitchFamily="18" charset="0"/>
              </a:rPr>
              <a:t>thông</a:t>
            </a:r>
            <a:r>
              <a:rPr kumimoji="1" lang="en-US" altLang="ja-JP" sz="3200" b="1" dirty="0" smtClean="0">
                <a:solidFill>
                  <a:schemeClr val="bg1"/>
                </a:solidFill>
                <a:latin typeface="VNI-Times" pitchFamily="2" charset="0"/>
                <a:ea typeface="Osaka"/>
                <a:cs typeface="Osaka"/>
              </a:rPr>
              <a:t> </a:t>
            </a:r>
            <a:r>
              <a:rPr kumimoji="1" lang="en-US" altLang="ja-JP" sz="3200" b="1" dirty="0" err="1">
                <a:solidFill>
                  <a:schemeClr val="bg1"/>
                </a:solidFill>
                <a:latin typeface="VNI-Times" pitchFamily="2" charset="0"/>
                <a:ea typeface="Osaka"/>
                <a:cs typeface="Osaka"/>
              </a:rPr>
              <a:t>khí</a:t>
            </a:r>
            <a:r>
              <a:rPr kumimoji="1" lang="en-US" altLang="ja-JP" sz="3200" b="1" dirty="0">
                <a:solidFill>
                  <a:schemeClr val="bg1"/>
                </a:solidFill>
                <a:latin typeface="VNI-Times" pitchFamily="2" charset="0"/>
                <a:ea typeface="Osaka"/>
                <a:cs typeface="Osaka"/>
              </a:rPr>
              <a:t> – test HPPQ</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533400" y="169863"/>
            <a:ext cx="8382000" cy="1143000"/>
          </a:xfrm>
          <a:solidFill>
            <a:schemeClr val="tx2"/>
          </a:solidFill>
        </p:spPr>
        <p:txBody>
          <a:bodyPr lIns="92075" tIns="46038" rIns="92075" bIns="46038">
            <a:normAutofit/>
          </a:bodyPr>
          <a:lstStyle/>
          <a:p>
            <a:pPr eaLnBrk="1" hangingPunct="1"/>
            <a:r>
              <a:rPr lang="en-US" sz="3600" b="1" dirty="0">
                <a:solidFill>
                  <a:schemeClr val="bg2"/>
                </a:solidFill>
                <a:latin typeface="Tahoma" pitchFamily="34" charset="0"/>
                <a:ea typeface="ＭＳ Ｐゴシック" pitchFamily="34" charset="-128"/>
              </a:rPr>
              <a:t>CNHH: FEV</a:t>
            </a:r>
            <a:r>
              <a:rPr lang="en-US" sz="3600" b="1" baseline="-25000" dirty="0">
                <a:solidFill>
                  <a:schemeClr val="bg2"/>
                </a:solidFill>
                <a:latin typeface="Tahoma" pitchFamily="34" charset="0"/>
                <a:ea typeface="ＭＳ Ｐゴシック" pitchFamily="34" charset="-128"/>
              </a:rPr>
              <a:t>1</a:t>
            </a:r>
            <a:r>
              <a:rPr lang="en-US" sz="3600" b="1" dirty="0">
                <a:solidFill>
                  <a:schemeClr val="bg2"/>
                </a:solidFill>
                <a:latin typeface="Tahoma" pitchFamily="34" charset="0"/>
                <a:ea typeface="ＭＳ Ｐゴシック" pitchFamily="34" charset="-128"/>
              </a:rPr>
              <a:t> </a:t>
            </a:r>
            <a:r>
              <a:rPr lang="en-US" sz="3600" b="1" dirty="0" err="1">
                <a:solidFill>
                  <a:schemeClr val="bg2"/>
                </a:solidFill>
                <a:latin typeface="Tahoma" pitchFamily="34" charset="0"/>
                <a:ea typeface="ＭＳ Ｐゴシック" pitchFamily="34" charset="-128"/>
              </a:rPr>
              <a:t>và</a:t>
            </a:r>
            <a:r>
              <a:rPr lang="en-US" sz="3600" b="1" dirty="0">
                <a:solidFill>
                  <a:schemeClr val="bg2"/>
                </a:solidFill>
                <a:latin typeface="Tahoma" pitchFamily="34" charset="0"/>
                <a:ea typeface="ＭＳ Ｐゴシック" pitchFamily="34" charset="-128"/>
              </a:rPr>
              <a:t> FVC </a:t>
            </a:r>
            <a:r>
              <a:rPr lang="en-US" sz="3600" b="1" dirty="0" err="1">
                <a:solidFill>
                  <a:schemeClr val="bg2"/>
                </a:solidFill>
                <a:latin typeface="Tahoma" pitchFamily="34" charset="0"/>
                <a:ea typeface="ＭＳ Ｐゴシック" pitchFamily="34" charset="-128"/>
              </a:rPr>
              <a:t>bình</a:t>
            </a:r>
            <a:r>
              <a:rPr lang="en-US" sz="3600" b="1" dirty="0">
                <a:solidFill>
                  <a:schemeClr val="bg2"/>
                </a:solidFill>
                <a:latin typeface="Tahoma" pitchFamily="34" charset="0"/>
                <a:ea typeface="ＭＳ Ｐゴシック" pitchFamily="34" charset="-128"/>
              </a:rPr>
              <a:t> </a:t>
            </a:r>
            <a:r>
              <a:rPr lang="en-US" sz="3600" b="1" dirty="0" err="1">
                <a:solidFill>
                  <a:schemeClr val="bg2"/>
                </a:solidFill>
                <a:latin typeface="Tahoma" pitchFamily="34" charset="0"/>
                <a:ea typeface="ＭＳ Ｐゴシック" pitchFamily="34" charset="-128"/>
              </a:rPr>
              <a:t>thường</a:t>
            </a:r>
            <a:endParaRPr lang="en-US" sz="3600" b="1" dirty="0">
              <a:solidFill>
                <a:schemeClr val="bg2"/>
              </a:solidFill>
              <a:latin typeface="Tahoma" pitchFamily="34" charset="0"/>
              <a:ea typeface="ＭＳ Ｐゴシック" pitchFamily="34" charset="-128"/>
            </a:endParaRPr>
          </a:p>
        </p:txBody>
      </p:sp>
      <p:sp>
        <p:nvSpPr>
          <p:cNvPr id="101378" name="Line 5"/>
          <p:cNvSpPr>
            <a:spLocks noChangeShapeType="1"/>
          </p:cNvSpPr>
          <p:nvPr/>
        </p:nvSpPr>
        <p:spPr bwMode="auto">
          <a:xfrm>
            <a:off x="2566988" y="5451475"/>
            <a:ext cx="4011612" cy="0"/>
          </a:xfrm>
          <a:prstGeom prst="line">
            <a:avLst/>
          </a:prstGeom>
          <a:noFill/>
          <a:ln w="50800">
            <a:solidFill>
              <a:schemeClr val="tx1"/>
            </a:solidFill>
            <a:round/>
            <a:headEnd type="none" w="sm" len="sm"/>
            <a:tailEnd type="none" w="sm" len="sm"/>
          </a:ln>
        </p:spPr>
        <p:txBody>
          <a:bodyPr/>
          <a:lstStyle/>
          <a:p>
            <a:endParaRPr lang="de-DE"/>
          </a:p>
        </p:txBody>
      </p:sp>
      <p:sp>
        <p:nvSpPr>
          <p:cNvPr id="101379" name="Line 6"/>
          <p:cNvSpPr>
            <a:spLocks noChangeShapeType="1"/>
          </p:cNvSpPr>
          <p:nvPr/>
        </p:nvSpPr>
        <p:spPr bwMode="auto">
          <a:xfrm flipH="1">
            <a:off x="2441575" y="4776788"/>
            <a:ext cx="125413" cy="0"/>
          </a:xfrm>
          <a:prstGeom prst="line">
            <a:avLst/>
          </a:prstGeom>
          <a:noFill/>
          <a:ln w="50800">
            <a:solidFill>
              <a:schemeClr val="bg1"/>
            </a:solidFill>
            <a:round/>
            <a:headEnd type="none" w="sm" len="sm"/>
            <a:tailEnd type="none" w="sm" len="sm"/>
          </a:ln>
        </p:spPr>
        <p:txBody>
          <a:bodyPr/>
          <a:lstStyle/>
          <a:p>
            <a:endParaRPr lang="de-DE"/>
          </a:p>
        </p:txBody>
      </p:sp>
      <p:sp>
        <p:nvSpPr>
          <p:cNvPr id="101380" name="Line 7"/>
          <p:cNvSpPr>
            <a:spLocks noChangeShapeType="1"/>
          </p:cNvSpPr>
          <p:nvPr/>
        </p:nvSpPr>
        <p:spPr bwMode="auto">
          <a:xfrm flipH="1">
            <a:off x="2441575" y="4110038"/>
            <a:ext cx="125413" cy="0"/>
          </a:xfrm>
          <a:prstGeom prst="line">
            <a:avLst/>
          </a:prstGeom>
          <a:noFill/>
          <a:ln w="50800">
            <a:solidFill>
              <a:schemeClr val="bg1"/>
            </a:solidFill>
            <a:round/>
            <a:headEnd type="none" w="sm" len="sm"/>
            <a:tailEnd type="none" w="sm" len="sm"/>
          </a:ln>
        </p:spPr>
        <p:txBody>
          <a:bodyPr/>
          <a:lstStyle/>
          <a:p>
            <a:endParaRPr lang="de-DE"/>
          </a:p>
        </p:txBody>
      </p:sp>
      <p:sp>
        <p:nvSpPr>
          <p:cNvPr id="101381" name="Line 8"/>
          <p:cNvSpPr>
            <a:spLocks noChangeShapeType="1"/>
          </p:cNvSpPr>
          <p:nvPr/>
        </p:nvSpPr>
        <p:spPr bwMode="auto">
          <a:xfrm flipH="1">
            <a:off x="2441575" y="3441700"/>
            <a:ext cx="125413" cy="0"/>
          </a:xfrm>
          <a:prstGeom prst="line">
            <a:avLst/>
          </a:prstGeom>
          <a:noFill/>
          <a:ln w="50800">
            <a:solidFill>
              <a:schemeClr val="bg1"/>
            </a:solidFill>
            <a:round/>
            <a:headEnd type="none" w="sm" len="sm"/>
            <a:tailEnd type="none" w="sm" len="sm"/>
          </a:ln>
        </p:spPr>
        <p:txBody>
          <a:bodyPr/>
          <a:lstStyle/>
          <a:p>
            <a:endParaRPr lang="de-DE"/>
          </a:p>
        </p:txBody>
      </p:sp>
      <p:sp>
        <p:nvSpPr>
          <p:cNvPr id="101382" name="Line 9"/>
          <p:cNvSpPr>
            <a:spLocks noChangeShapeType="1"/>
          </p:cNvSpPr>
          <p:nvPr/>
        </p:nvSpPr>
        <p:spPr bwMode="auto">
          <a:xfrm flipH="1">
            <a:off x="2441575" y="2773363"/>
            <a:ext cx="125413" cy="0"/>
          </a:xfrm>
          <a:prstGeom prst="line">
            <a:avLst/>
          </a:prstGeom>
          <a:noFill/>
          <a:ln w="50800">
            <a:solidFill>
              <a:schemeClr val="bg1"/>
            </a:solidFill>
            <a:round/>
            <a:headEnd type="none" w="sm" len="sm"/>
            <a:tailEnd type="none" w="sm" len="sm"/>
          </a:ln>
        </p:spPr>
        <p:txBody>
          <a:bodyPr/>
          <a:lstStyle/>
          <a:p>
            <a:endParaRPr lang="de-DE"/>
          </a:p>
        </p:txBody>
      </p:sp>
      <p:sp>
        <p:nvSpPr>
          <p:cNvPr id="101383" name="Line 11"/>
          <p:cNvSpPr>
            <a:spLocks noChangeShapeType="1"/>
          </p:cNvSpPr>
          <p:nvPr/>
        </p:nvSpPr>
        <p:spPr bwMode="auto">
          <a:xfrm>
            <a:off x="3200400" y="5427663"/>
            <a:ext cx="0" cy="134937"/>
          </a:xfrm>
          <a:prstGeom prst="line">
            <a:avLst/>
          </a:prstGeom>
          <a:noFill/>
          <a:ln w="50800">
            <a:solidFill>
              <a:schemeClr val="bg1"/>
            </a:solidFill>
            <a:round/>
            <a:headEnd type="none" w="sm" len="sm"/>
            <a:tailEnd type="none" w="sm" len="sm"/>
          </a:ln>
        </p:spPr>
        <p:txBody>
          <a:bodyPr/>
          <a:lstStyle/>
          <a:p>
            <a:endParaRPr lang="de-DE"/>
          </a:p>
        </p:txBody>
      </p:sp>
      <p:sp>
        <p:nvSpPr>
          <p:cNvPr id="101384" name="Line 12"/>
          <p:cNvSpPr>
            <a:spLocks noChangeShapeType="1"/>
          </p:cNvSpPr>
          <p:nvPr/>
        </p:nvSpPr>
        <p:spPr bwMode="auto">
          <a:xfrm>
            <a:off x="3800475" y="5427663"/>
            <a:ext cx="0" cy="134937"/>
          </a:xfrm>
          <a:prstGeom prst="line">
            <a:avLst/>
          </a:prstGeom>
          <a:noFill/>
          <a:ln w="50800">
            <a:solidFill>
              <a:schemeClr val="bg1"/>
            </a:solidFill>
            <a:round/>
            <a:headEnd type="none" w="sm" len="sm"/>
            <a:tailEnd type="none" w="sm" len="sm"/>
          </a:ln>
        </p:spPr>
        <p:txBody>
          <a:bodyPr/>
          <a:lstStyle/>
          <a:p>
            <a:endParaRPr lang="de-DE"/>
          </a:p>
        </p:txBody>
      </p:sp>
      <p:sp>
        <p:nvSpPr>
          <p:cNvPr id="101385" name="Line 13"/>
          <p:cNvSpPr>
            <a:spLocks noChangeShapeType="1"/>
          </p:cNvSpPr>
          <p:nvPr/>
        </p:nvSpPr>
        <p:spPr bwMode="auto">
          <a:xfrm>
            <a:off x="4419600" y="5427663"/>
            <a:ext cx="0" cy="134937"/>
          </a:xfrm>
          <a:prstGeom prst="line">
            <a:avLst/>
          </a:prstGeom>
          <a:noFill/>
          <a:ln w="50800">
            <a:solidFill>
              <a:schemeClr val="bg1"/>
            </a:solidFill>
            <a:round/>
            <a:headEnd type="none" w="sm" len="sm"/>
            <a:tailEnd type="none" w="sm" len="sm"/>
          </a:ln>
        </p:spPr>
        <p:txBody>
          <a:bodyPr/>
          <a:lstStyle/>
          <a:p>
            <a:endParaRPr lang="de-DE"/>
          </a:p>
        </p:txBody>
      </p:sp>
      <p:sp>
        <p:nvSpPr>
          <p:cNvPr id="101386" name="Line 14"/>
          <p:cNvSpPr>
            <a:spLocks noChangeShapeType="1"/>
          </p:cNvSpPr>
          <p:nvPr/>
        </p:nvSpPr>
        <p:spPr bwMode="auto">
          <a:xfrm>
            <a:off x="5035550" y="5443538"/>
            <a:ext cx="0" cy="134937"/>
          </a:xfrm>
          <a:prstGeom prst="line">
            <a:avLst/>
          </a:prstGeom>
          <a:noFill/>
          <a:ln w="50800">
            <a:solidFill>
              <a:schemeClr val="bg1"/>
            </a:solidFill>
            <a:round/>
            <a:headEnd type="none" w="sm" len="sm"/>
            <a:tailEnd type="none" w="sm" len="sm"/>
          </a:ln>
        </p:spPr>
        <p:txBody>
          <a:bodyPr/>
          <a:lstStyle/>
          <a:p>
            <a:endParaRPr lang="de-DE"/>
          </a:p>
        </p:txBody>
      </p:sp>
      <p:sp>
        <p:nvSpPr>
          <p:cNvPr id="101387" name="Line 15"/>
          <p:cNvSpPr>
            <a:spLocks noChangeShapeType="1"/>
          </p:cNvSpPr>
          <p:nvPr/>
        </p:nvSpPr>
        <p:spPr bwMode="auto">
          <a:xfrm>
            <a:off x="5653088" y="5443538"/>
            <a:ext cx="0" cy="134937"/>
          </a:xfrm>
          <a:prstGeom prst="line">
            <a:avLst/>
          </a:prstGeom>
          <a:noFill/>
          <a:ln w="50800">
            <a:solidFill>
              <a:schemeClr val="bg1"/>
            </a:solidFill>
            <a:round/>
            <a:headEnd type="none" w="sm" len="sm"/>
            <a:tailEnd type="none" w="sm" len="sm"/>
          </a:ln>
        </p:spPr>
        <p:txBody>
          <a:bodyPr/>
          <a:lstStyle/>
          <a:p>
            <a:endParaRPr lang="de-DE"/>
          </a:p>
        </p:txBody>
      </p:sp>
      <p:sp>
        <p:nvSpPr>
          <p:cNvPr id="101388" name="Line 16"/>
          <p:cNvSpPr>
            <a:spLocks noChangeShapeType="1"/>
          </p:cNvSpPr>
          <p:nvPr/>
        </p:nvSpPr>
        <p:spPr bwMode="auto">
          <a:xfrm>
            <a:off x="6270625" y="5443538"/>
            <a:ext cx="0" cy="134937"/>
          </a:xfrm>
          <a:prstGeom prst="line">
            <a:avLst/>
          </a:prstGeom>
          <a:noFill/>
          <a:ln w="50800">
            <a:solidFill>
              <a:schemeClr val="bg1"/>
            </a:solidFill>
            <a:round/>
            <a:headEnd type="none" w="sm" len="sm"/>
            <a:tailEnd type="none" w="sm" len="sm"/>
          </a:ln>
        </p:spPr>
        <p:txBody>
          <a:bodyPr/>
          <a:lstStyle/>
          <a:p>
            <a:endParaRPr lang="de-DE"/>
          </a:p>
        </p:txBody>
      </p:sp>
      <p:sp>
        <p:nvSpPr>
          <p:cNvPr id="101389" name="Rectangle 17"/>
          <p:cNvSpPr>
            <a:spLocks noChangeArrowheads="1"/>
          </p:cNvSpPr>
          <p:nvPr/>
        </p:nvSpPr>
        <p:spPr bwMode="auto">
          <a:xfrm>
            <a:off x="3046413" y="5624513"/>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a:t>1</a:t>
            </a:r>
          </a:p>
        </p:txBody>
      </p:sp>
      <p:sp>
        <p:nvSpPr>
          <p:cNvPr id="101390" name="Rectangle 18"/>
          <p:cNvSpPr>
            <a:spLocks noChangeArrowheads="1"/>
          </p:cNvSpPr>
          <p:nvPr/>
        </p:nvSpPr>
        <p:spPr bwMode="auto">
          <a:xfrm>
            <a:off x="3663950" y="5624513"/>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dirty="0"/>
              <a:t>2</a:t>
            </a:r>
          </a:p>
        </p:txBody>
      </p:sp>
      <p:sp>
        <p:nvSpPr>
          <p:cNvPr id="101391" name="Rectangle 19"/>
          <p:cNvSpPr>
            <a:spLocks noChangeArrowheads="1"/>
          </p:cNvSpPr>
          <p:nvPr/>
        </p:nvSpPr>
        <p:spPr bwMode="auto">
          <a:xfrm>
            <a:off x="4279900" y="5624513"/>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dirty="0"/>
              <a:t>3</a:t>
            </a:r>
          </a:p>
        </p:txBody>
      </p:sp>
      <p:sp>
        <p:nvSpPr>
          <p:cNvPr id="101392" name="Rectangle 20"/>
          <p:cNvSpPr>
            <a:spLocks noChangeArrowheads="1"/>
          </p:cNvSpPr>
          <p:nvPr/>
        </p:nvSpPr>
        <p:spPr bwMode="auto">
          <a:xfrm>
            <a:off x="4899025" y="5624513"/>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a:t>4</a:t>
            </a:r>
          </a:p>
        </p:txBody>
      </p:sp>
      <p:sp>
        <p:nvSpPr>
          <p:cNvPr id="101393" name="Rectangle 21"/>
          <p:cNvSpPr>
            <a:spLocks noChangeArrowheads="1"/>
          </p:cNvSpPr>
          <p:nvPr/>
        </p:nvSpPr>
        <p:spPr bwMode="auto">
          <a:xfrm>
            <a:off x="5516563" y="5624513"/>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dirty="0"/>
              <a:t>5</a:t>
            </a:r>
          </a:p>
        </p:txBody>
      </p:sp>
      <p:sp>
        <p:nvSpPr>
          <p:cNvPr id="101394" name="Rectangle 22"/>
          <p:cNvSpPr>
            <a:spLocks noChangeArrowheads="1"/>
          </p:cNvSpPr>
          <p:nvPr/>
        </p:nvSpPr>
        <p:spPr bwMode="auto">
          <a:xfrm>
            <a:off x="6134100" y="5624513"/>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dirty="0"/>
              <a:t>6</a:t>
            </a:r>
          </a:p>
        </p:txBody>
      </p:sp>
      <p:sp>
        <p:nvSpPr>
          <p:cNvPr id="101395" name="Rectangle 23"/>
          <p:cNvSpPr>
            <a:spLocks noChangeArrowheads="1"/>
          </p:cNvSpPr>
          <p:nvPr/>
        </p:nvSpPr>
        <p:spPr bwMode="auto">
          <a:xfrm>
            <a:off x="2057400" y="4622800"/>
            <a:ext cx="311150" cy="366713"/>
          </a:xfrm>
          <a:prstGeom prst="rect">
            <a:avLst/>
          </a:prstGeom>
          <a:noFill/>
          <a:ln w="9525">
            <a:solidFill>
              <a:schemeClr val="bg1"/>
            </a:solidFill>
            <a:miter lim="800000"/>
            <a:headEnd/>
            <a:tailEnd/>
          </a:ln>
        </p:spPr>
        <p:txBody>
          <a:bodyPr wrap="none" lIns="92075" tIns="46038" rIns="92075" bIns="46038">
            <a:spAutoFit/>
          </a:bodyPr>
          <a:lstStyle/>
          <a:p>
            <a:pPr defTabSz="762000" eaLnBrk="0" hangingPunct="0"/>
            <a:r>
              <a:rPr lang="en-US" sz="1800" dirty="0"/>
              <a:t>1</a:t>
            </a:r>
          </a:p>
        </p:txBody>
      </p:sp>
      <p:sp>
        <p:nvSpPr>
          <p:cNvPr id="101396" name="Rectangle 24"/>
          <p:cNvSpPr>
            <a:spLocks noChangeArrowheads="1"/>
          </p:cNvSpPr>
          <p:nvPr/>
        </p:nvSpPr>
        <p:spPr bwMode="auto">
          <a:xfrm>
            <a:off x="2057400" y="3952875"/>
            <a:ext cx="331788" cy="366713"/>
          </a:xfrm>
          <a:prstGeom prst="rect">
            <a:avLst/>
          </a:prstGeom>
          <a:noFill/>
          <a:ln w="9525">
            <a:noFill/>
            <a:miter lim="800000"/>
            <a:headEnd/>
            <a:tailEnd/>
          </a:ln>
        </p:spPr>
        <p:txBody>
          <a:bodyPr lIns="92075" tIns="46038" rIns="92075" bIns="46038">
            <a:spAutoFit/>
          </a:bodyPr>
          <a:lstStyle/>
          <a:p>
            <a:pPr defTabSz="762000" eaLnBrk="0" hangingPunct="0"/>
            <a:r>
              <a:rPr lang="en-US" sz="1800"/>
              <a:t>2</a:t>
            </a:r>
          </a:p>
        </p:txBody>
      </p:sp>
      <p:sp>
        <p:nvSpPr>
          <p:cNvPr id="101397" name="Rectangle 25"/>
          <p:cNvSpPr>
            <a:spLocks noChangeArrowheads="1"/>
          </p:cNvSpPr>
          <p:nvPr/>
        </p:nvSpPr>
        <p:spPr bwMode="auto">
          <a:xfrm>
            <a:off x="2057400" y="3276600"/>
            <a:ext cx="311150" cy="366713"/>
          </a:xfrm>
          <a:prstGeom prst="rect">
            <a:avLst/>
          </a:prstGeom>
          <a:noFill/>
          <a:ln w="9525">
            <a:solidFill>
              <a:schemeClr val="bg1"/>
            </a:solidFill>
            <a:miter lim="800000"/>
            <a:headEnd/>
            <a:tailEnd/>
          </a:ln>
        </p:spPr>
        <p:txBody>
          <a:bodyPr wrap="none" lIns="92075" tIns="46038" rIns="92075" bIns="46038">
            <a:spAutoFit/>
          </a:bodyPr>
          <a:lstStyle/>
          <a:p>
            <a:pPr defTabSz="762000" eaLnBrk="0" hangingPunct="0"/>
            <a:r>
              <a:rPr lang="en-US" sz="1800" dirty="0"/>
              <a:t>3</a:t>
            </a:r>
          </a:p>
        </p:txBody>
      </p:sp>
      <p:sp>
        <p:nvSpPr>
          <p:cNvPr id="101398" name="Rectangle 26"/>
          <p:cNvSpPr>
            <a:spLocks noChangeArrowheads="1"/>
          </p:cNvSpPr>
          <p:nvPr/>
        </p:nvSpPr>
        <p:spPr bwMode="auto">
          <a:xfrm>
            <a:off x="2057400" y="2619375"/>
            <a:ext cx="304800" cy="366713"/>
          </a:xfrm>
          <a:prstGeom prst="rect">
            <a:avLst/>
          </a:prstGeom>
          <a:noFill/>
          <a:ln w="9525">
            <a:noFill/>
            <a:miter lim="800000"/>
            <a:headEnd/>
            <a:tailEnd/>
          </a:ln>
        </p:spPr>
        <p:txBody>
          <a:bodyPr lIns="92075" tIns="46038" rIns="92075" bIns="46038">
            <a:spAutoFit/>
          </a:bodyPr>
          <a:lstStyle/>
          <a:p>
            <a:pPr defTabSz="762000" eaLnBrk="0" hangingPunct="0"/>
            <a:r>
              <a:rPr lang="en-US" sz="1800" dirty="0"/>
              <a:t>4</a:t>
            </a:r>
          </a:p>
        </p:txBody>
      </p:sp>
      <p:sp>
        <p:nvSpPr>
          <p:cNvPr id="101399" name="Rectangle 28"/>
          <p:cNvSpPr>
            <a:spLocks noChangeArrowheads="1"/>
          </p:cNvSpPr>
          <p:nvPr/>
        </p:nvSpPr>
        <p:spPr bwMode="auto">
          <a:xfrm>
            <a:off x="1524000" y="3430588"/>
            <a:ext cx="177800" cy="365125"/>
          </a:xfrm>
          <a:prstGeom prst="rect">
            <a:avLst/>
          </a:prstGeom>
          <a:noFill/>
          <a:ln w="9525">
            <a:noFill/>
            <a:miter lim="800000"/>
            <a:headEnd/>
            <a:tailEnd/>
          </a:ln>
        </p:spPr>
        <p:txBody>
          <a:bodyPr wrap="none" anchor="ctr"/>
          <a:lstStyle/>
          <a:p>
            <a:endParaRPr lang="de-DE" sz="1800"/>
          </a:p>
        </p:txBody>
      </p:sp>
      <p:sp>
        <p:nvSpPr>
          <p:cNvPr id="101400" name="Line 29"/>
          <p:cNvSpPr>
            <a:spLocks noChangeShapeType="1"/>
          </p:cNvSpPr>
          <p:nvPr/>
        </p:nvSpPr>
        <p:spPr bwMode="auto">
          <a:xfrm flipV="1">
            <a:off x="2598738" y="3886200"/>
            <a:ext cx="76200" cy="1524000"/>
          </a:xfrm>
          <a:prstGeom prst="line">
            <a:avLst/>
          </a:prstGeom>
          <a:noFill/>
          <a:ln w="50800">
            <a:solidFill>
              <a:schemeClr val="tx1"/>
            </a:solidFill>
            <a:round/>
            <a:headEnd type="none" w="sm" len="sm"/>
            <a:tailEnd type="none" w="sm" len="sm"/>
          </a:ln>
        </p:spPr>
        <p:txBody>
          <a:bodyPr/>
          <a:lstStyle/>
          <a:p>
            <a:endParaRPr lang="de-DE"/>
          </a:p>
        </p:txBody>
      </p:sp>
      <p:sp>
        <p:nvSpPr>
          <p:cNvPr id="101401" name="Line 30"/>
          <p:cNvSpPr>
            <a:spLocks noChangeShapeType="1"/>
          </p:cNvSpPr>
          <p:nvPr/>
        </p:nvSpPr>
        <p:spPr bwMode="auto">
          <a:xfrm flipV="1">
            <a:off x="4495800" y="2082800"/>
            <a:ext cx="2133600" cy="0"/>
          </a:xfrm>
          <a:prstGeom prst="line">
            <a:avLst/>
          </a:prstGeom>
          <a:noFill/>
          <a:ln w="50800">
            <a:solidFill>
              <a:schemeClr val="tx1"/>
            </a:solidFill>
            <a:round/>
            <a:headEnd type="none" w="sm" len="sm"/>
            <a:tailEnd type="none" w="sm" len="sm"/>
          </a:ln>
        </p:spPr>
        <p:txBody>
          <a:bodyPr/>
          <a:lstStyle/>
          <a:p>
            <a:endParaRPr lang="de-DE"/>
          </a:p>
        </p:txBody>
      </p:sp>
      <p:sp>
        <p:nvSpPr>
          <p:cNvPr id="101402" name="Rectangle 31"/>
          <p:cNvSpPr>
            <a:spLocks noChangeArrowheads="1"/>
          </p:cNvSpPr>
          <p:nvPr/>
        </p:nvSpPr>
        <p:spPr bwMode="auto">
          <a:xfrm>
            <a:off x="4249738" y="5919788"/>
            <a:ext cx="177800" cy="365125"/>
          </a:xfrm>
          <a:prstGeom prst="rect">
            <a:avLst/>
          </a:prstGeom>
          <a:noFill/>
          <a:ln w="9525">
            <a:noFill/>
            <a:miter lim="800000"/>
            <a:headEnd/>
            <a:tailEnd/>
          </a:ln>
        </p:spPr>
        <p:txBody>
          <a:bodyPr wrap="none" anchor="ctr"/>
          <a:lstStyle/>
          <a:p>
            <a:endParaRPr lang="de-DE" sz="1800"/>
          </a:p>
        </p:txBody>
      </p:sp>
      <p:sp>
        <p:nvSpPr>
          <p:cNvPr id="101403" name="Arc 32"/>
          <p:cNvSpPr>
            <a:spLocks/>
          </p:cNvSpPr>
          <p:nvPr/>
        </p:nvSpPr>
        <p:spPr bwMode="auto">
          <a:xfrm rot="321011">
            <a:off x="2759075" y="2006600"/>
            <a:ext cx="1725613" cy="2149475"/>
          </a:xfrm>
          <a:custGeom>
            <a:avLst/>
            <a:gdLst>
              <a:gd name="T0" fmla="*/ 2147483647 w 21600"/>
              <a:gd name="T1" fmla="*/ 2147483647 h 23672"/>
              <a:gd name="T2" fmla="*/ 2147483647 w 21600"/>
              <a:gd name="T3" fmla="*/ 0 h 23672"/>
              <a:gd name="T4" fmla="*/ 2147483647 w 21600"/>
              <a:gd name="T5" fmla="*/ 2147483647 h 23672"/>
              <a:gd name="T6" fmla="*/ 0 60000 65536"/>
              <a:gd name="T7" fmla="*/ 0 60000 65536"/>
              <a:gd name="T8" fmla="*/ 0 60000 65536"/>
              <a:gd name="T9" fmla="*/ 0 w 21600"/>
              <a:gd name="T10" fmla="*/ 0 h 23672"/>
              <a:gd name="T11" fmla="*/ 21600 w 21600"/>
              <a:gd name="T12" fmla="*/ 23672 h 23672"/>
            </a:gdLst>
            <a:ahLst/>
            <a:cxnLst>
              <a:cxn ang="T6">
                <a:pos x="T0" y="T1"/>
              </a:cxn>
              <a:cxn ang="T7">
                <a:pos x="T2" y="T3"/>
              </a:cxn>
              <a:cxn ang="T8">
                <a:pos x="T4" y="T5"/>
              </a:cxn>
            </a:cxnLst>
            <a:rect l="T9" t="T10" r="T11" b="T12"/>
            <a:pathLst>
              <a:path w="21600" h="23672" fill="none" extrusionOk="0">
                <a:moveTo>
                  <a:pt x="99" y="23672"/>
                </a:moveTo>
                <a:cubicBezTo>
                  <a:pt x="33" y="22983"/>
                  <a:pt x="0" y="22291"/>
                  <a:pt x="0" y="21600"/>
                </a:cubicBezTo>
                <a:cubicBezTo>
                  <a:pt x="-1" y="9678"/>
                  <a:pt x="9658" y="11"/>
                  <a:pt x="21580" y="0"/>
                </a:cubicBezTo>
              </a:path>
              <a:path w="21600" h="23672" stroke="0" extrusionOk="0">
                <a:moveTo>
                  <a:pt x="99" y="23672"/>
                </a:moveTo>
                <a:cubicBezTo>
                  <a:pt x="33" y="22983"/>
                  <a:pt x="0" y="22291"/>
                  <a:pt x="0" y="21600"/>
                </a:cubicBezTo>
                <a:cubicBezTo>
                  <a:pt x="-1" y="9678"/>
                  <a:pt x="9658" y="11"/>
                  <a:pt x="21580" y="0"/>
                </a:cubicBezTo>
                <a:lnTo>
                  <a:pt x="21600" y="21600"/>
                </a:lnTo>
                <a:lnTo>
                  <a:pt x="99" y="23672"/>
                </a:lnTo>
                <a:close/>
              </a:path>
            </a:pathLst>
          </a:custGeom>
          <a:noFill/>
          <a:ln w="50800" cap="rnd">
            <a:solidFill>
              <a:schemeClr val="tx1"/>
            </a:solidFill>
            <a:round/>
            <a:headEnd type="none" w="sm" len="sm"/>
            <a:tailEnd type="none" w="sm" len="sm"/>
          </a:ln>
        </p:spPr>
        <p:txBody>
          <a:bodyPr/>
          <a:lstStyle/>
          <a:p>
            <a:endParaRPr lang="de-DE"/>
          </a:p>
        </p:txBody>
      </p:sp>
      <p:sp>
        <p:nvSpPr>
          <p:cNvPr id="101404" name="Line 33"/>
          <p:cNvSpPr>
            <a:spLocks noChangeShapeType="1"/>
          </p:cNvSpPr>
          <p:nvPr/>
        </p:nvSpPr>
        <p:spPr bwMode="auto">
          <a:xfrm flipH="1" flipV="1">
            <a:off x="3154363" y="2743200"/>
            <a:ext cx="46037" cy="2743200"/>
          </a:xfrm>
          <a:prstGeom prst="line">
            <a:avLst/>
          </a:prstGeom>
          <a:noFill/>
          <a:ln w="25400">
            <a:solidFill>
              <a:srgbClr val="00FF00"/>
            </a:solidFill>
            <a:prstDash val="dash"/>
            <a:round/>
            <a:headEnd type="none" w="sm" len="sm"/>
            <a:tailEnd type="none" w="sm" len="sm"/>
          </a:ln>
        </p:spPr>
        <p:txBody>
          <a:bodyPr/>
          <a:lstStyle/>
          <a:p>
            <a:endParaRPr lang="de-DE"/>
          </a:p>
        </p:txBody>
      </p:sp>
      <p:sp>
        <p:nvSpPr>
          <p:cNvPr id="101405" name="Line 34"/>
          <p:cNvSpPr>
            <a:spLocks noChangeShapeType="1"/>
          </p:cNvSpPr>
          <p:nvPr/>
        </p:nvSpPr>
        <p:spPr bwMode="auto">
          <a:xfrm flipH="1">
            <a:off x="2557463" y="2768600"/>
            <a:ext cx="609600" cy="0"/>
          </a:xfrm>
          <a:prstGeom prst="line">
            <a:avLst/>
          </a:prstGeom>
          <a:noFill/>
          <a:ln w="25400">
            <a:solidFill>
              <a:srgbClr val="00FF00"/>
            </a:solidFill>
            <a:prstDash val="dash"/>
            <a:round/>
            <a:headEnd type="none" w="sm" len="sm"/>
            <a:tailEnd type="none" w="sm" len="sm"/>
          </a:ln>
        </p:spPr>
        <p:txBody>
          <a:bodyPr/>
          <a:lstStyle/>
          <a:p>
            <a:endParaRPr lang="de-DE"/>
          </a:p>
        </p:txBody>
      </p:sp>
      <p:sp>
        <p:nvSpPr>
          <p:cNvPr id="101406" name="Rectangle 35"/>
          <p:cNvSpPr>
            <a:spLocks noChangeArrowheads="1"/>
          </p:cNvSpPr>
          <p:nvPr/>
        </p:nvSpPr>
        <p:spPr bwMode="auto">
          <a:xfrm rot="16200000">
            <a:off x="-207664" y="3235947"/>
            <a:ext cx="3124202" cy="462307"/>
          </a:xfrm>
          <a:prstGeom prst="rect">
            <a:avLst/>
          </a:prstGeom>
          <a:noFill/>
          <a:ln w="9525">
            <a:solidFill>
              <a:schemeClr val="bg1"/>
            </a:solidFill>
            <a:miter lim="800000"/>
            <a:headEnd/>
            <a:tailEnd/>
          </a:ln>
        </p:spPr>
        <p:txBody>
          <a:bodyPr wrap="square" lIns="92075" tIns="46038" rIns="92075" bIns="46038">
            <a:spAutoFit/>
          </a:bodyPr>
          <a:lstStyle/>
          <a:p>
            <a:pPr defTabSz="762000" eaLnBrk="0" hangingPunct="0"/>
            <a:r>
              <a:rPr lang="en-US" sz="2400" i="1" dirty="0" err="1">
                <a:latin typeface="Tahoma" pitchFamily="34" charset="0"/>
                <a:cs typeface="Tahoma" pitchFamily="34" charset="0"/>
              </a:rPr>
              <a:t>Thể</a:t>
            </a:r>
            <a:r>
              <a:rPr lang="en-US" sz="2400" i="1" dirty="0">
                <a:latin typeface="Tahoma" pitchFamily="34" charset="0"/>
                <a:cs typeface="Tahoma" pitchFamily="34" charset="0"/>
              </a:rPr>
              <a:t> </a:t>
            </a:r>
            <a:r>
              <a:rPr lang="en-US" sz="2400" i="1" dirty="0" err="1">
                <a:latin typeface="Tahoma" pitchFamily="34" charset="0"/>
                <a:cs typeface="Tahoma" pitchFamily="34" charset="0"/>
              </a:rPr>
              <a:t>tích</a:t>
            </a:r>
            <a:r>
              <a:rPr lang="en-US" sz="2400" i="1" dirty="0">
                <a:latin typeface="Tahoma" pitchFamily="34" charset="0"/>
                <a:cs typeface="Tahoma" pitchFamily="34" charset="0"/>
              </a:rPr>
              <a:t>, liters</a:t>
            </a:r>
          </a:p>
        </p:txBody>
      </p:sp>
      <p:sp>
        <p:nvSpPr>
          <p:cNvPr id="101407" name="Rectangle 36"/>
          <p:cNvSpPr>
            <a:spLocks noChangeArrowheads="1"/>
          </p:cNvSpPr>
          <p:nvPr/>
        </p:nvSpPr>
        <p:spPr bwMode="auto">
          <a:xfrm>
            <a:off x="3886200" y="6096000"/>
            <a:ext cx="1162178" cy="369974"/>
          </a:xfrm>
          <a:prstGeom prst="rect">
            <a:avLst/>
          </a:prstGeom>
          <a:noFill/>
          <a:ln w="9525">
            <a:solidFill>
              <a:schemeClr val="bg1"/>
            </a:solidFill>
            <a:miter lim="800000"/>
            <a:headEnd/>
            <a:tailEnd/>
          </a:ln>
        </p:spPr>
        <p:txBody>
          <a:bodyPr wrap="none" lIns="92075" tIns="46038" rIns="92075" bIns="46038">
            <a:spAutoFit/>
          </a:bodyPr>
          <a:lstStyle/>
          <a:p>
            <a:pPr defTabSz="762000" eaLnBrk="0" hangingPunct="0"/>
            <a:r>
              <a:rPr lang="en-US" sz="1800" i="1">
                <a:latin typeface="Tahoma" pitchFamily="34" charset="0"/>
                <a:cs typeface="Tahoma" pitchFamily="34" charset="0"/>
              </a:rPr>
              <a:t>Time, sec</a:t>
            </a:r>
          </a:p>
        </p:txBody>
      </p:sp>
      <p:sp>
        <p:nvSpPr>
          <p:cNvPr id="101408" name="Rectangle 37"/>
          <p:cNvSpPr>
            <a:spLocks noChangeArrowheads="1"/>
          </p:cNvSpPr>
          <p:nvPr/>
        </p:nvSpPr>
        <p:spPr bwMode="auto">
          <a:xfrm>
            <a:off x="6840538" y="1828800"/>
            <a:ext cx="804862" cy="523875"/>
          </a:xfrm>
          <a:prstGeom prst="rect">
            <a:avLst/>
          </a:prstGeom>
          <a:noFill/>
          <a:ln w="9525">
            <a:noFill/>
            <a:miter lim="800000"/>
            <a:headEnd/>
            <a:tailEnd/>
          </a:ln>
        </p:spPr>
        <p:txBody>
          <a:bodyPr wrap="none" lIns="92075" tIns="46038" rIns="92075" bIns="46038">
            <a:spAutoFit/>
          </a:bodyPr>
          <a:lstStyle/>
          <a:p>
            <a:pPr defTabSz="762000" eaLnBrk="0" hangingPunct="0"/>
            <a:r>
              <a:rPr lang="en-US" sz="2800" dirty="0">
                <a:solidFill>
                  <a:srgbClr val="FF0000"/>
                </a:solidFill>
                <a:latin typeface="Tahoma" pitchFamily="34" charset="0"/>
                <a:cs typeface="Tahoma" pitchFamily="34" charset="0"/>
              </a:rPr>
              <a:t>FVC</a:t>
            </a:r>
          </a:p>
        </p:txBody>
      </p:sp>
      <p:sp>
        <p:nvSpPr>
          <p:cNvPr id="101409" name="Rectangle 38"/>
          <p:cNvSpPr>
            <a:spLocks noChangeArrowheads="1"/>
          </p:cNvSpPr>
          <p:nvPr/>
        </p:nvSpPr>
        <p:spPr bwMode="auto">
          <a:xfrm>
            <a:off x="2057400" y="1981200"/>
            <a:ext cx="304800" cy="366713"/>
          </a:xfrm>
          <a:prstGeom prst="rect">
            <a:avLst/>
          </a:prstGeom>
          <a:noFill/>
          <a:ln w="9525">
            <a:solidFill>
              <a:schemeClr val="bg1"/>
            </a:solidFill>
            <a:miter lim="800000"/>
            <a:headEnd/>
            <a:tailEnd/>
          </a:ln>
        </p:spPr>
        <p:txBody>
          <a:bodyPr lIns="92075" tIns="46038" rIns="92075" bIns="46038">
            <a:spAutoFit/>
          </a:bodyPr>
          <a:lstStyle/>
          <a:p>
            <a:pPr defTabSz="762000" eaLnBrk="0" hangingPunct="0"/>
            <a:r>
              <a:rPr lang="en-US" sz="1800"/>
              <a:t>5</a:t>
            </a:r>
          </a:p>
        </p:txBody>
      </p:sp>
      <p:sp>
        <p:nvSpPr>
          <p:cNvPr id="101410" name="Rectangle 17"/>
          <p:cNvSpPr>
            <a:spLocks noChangeArrowheads="1"/>
          </p:cNvSpPr>
          <p:nvPr/>
        </p:nvSpPr>
        <p:spPr bwMode="auto">
          <a:xfrm>
            <a:off x="3048000" y="5638800"/>
            <a:ext cx="311150" cy="366713"/>
          </a:xfrm>
          <a:prstGeom prst="rect">
            <a:avLst/>
          </a:prstGeom>
          <a:noFill/>
          <a:ln w="9525">
            <a:noFill/>
            <a:miter lim="800000"/>
            <a:headEnd/>
            <a:tailEnd/>
          </a:ln>
        </p:spPr>
        <p:txBody>
          <a:bodyPr wrap="none" lIns="92075" tIns="46038" rIns="92075" bIns="46038">
            <a:spAutoFit/>
          </a:bodyPr>
          <a:lstStyle/>
          <a:p>
            <a:pPr defTabSz="762000" eaLnBrk="0" hangingPunct="0"/>
            <a:r>
              <a:rPr lang="en-US" sz="1800" dirty="0"/>
              <a:t>1</a:t>
            </a:r>
          </a:p>
        </p:txBody>
      </p:sp>
      <p:sp>
        <p:nvSpPr>
          <p:cNvPr id="42" name="Text Box 41"/>
          <p:cNvSpPr txBox="1">
            <a:spLocks noChangeArrowheads="1"/>
          </p:cNvSpPr>
          <p:nvPr/>
        </p:nvSpPr>
        <p:spPr bwMode="auto">
          <a:xfrm>
            <a:off x="3962400" y="2895600"/>
            <a:ext cx="3124200" cy="1816100"/>
          </a:xfrm>
          <a:prstGeom prst="rect">
            <a:avLst/>
          </a:prstGeom>
          <a:noFill/>
          <a:ln w="9525">
            <a:noFill/>
            <a:miter lim="800000"/>
            <a:headEnd/>
            <a:tailEnd/>
          </a:ln>
        </p:spPr>
        <p:txBody>
          <a:bodyPr>
            <a:spAutoFit/>
          </a:bodyPr>
          <a:lstStyle/>
          <a:p>
            <a:pPr>
              <a:spcBef>
                <a:spcPct val="50000"/>
              </a:spcBef>
              <a:defRPr/>
            </a:pPr>
            <a:r>
              <a:rPr lang="en-AU" sz="2800" dirty="0">
                <a:solidFill>
                  <a:srgbClr val="FF0000"/>
                </a:solidFill>
                <a:latin typeface="+mj-lt"/>
                <a:ea typeface="+mn-ea"/>
              </a:rPr>
              <a:t>FEV</a:t>
            </a:r>
            <a:r>
              <a:rPr lang="en-AU" sz="2800" baseline="-25000" dirty="0">
                <a:solidFill>
                  <a:srgbClr val="FF0000"/>
                </a:solidFill>
                <a:latin typeface="+mj-lt"/>
                <a:ea typeface="+mn-ea"/>
              </a:rPr>
              <a:t>1</a:t>
            </a:r>
            <a:r>
              <a:rPr lang="en-AU" sz="2800" dirty="0">
                <a:solidFill>
                  <a:srgbClr val="FF0000"/>
                </a:solidFill>
                <a:latin typeface="+mj-lt"/>
                <a:ea typeface="+mn-ea"/>
              </a:rPr>
              <a:t> = 4L</a:t>
            </a:r>
          </a:p>
          <a:p>
            <a:pPr>
              <a:spcBef>
                <a:spcPct val="50000"/>
              </a:spcBef>
              <a:defRPr/>
            </a:pPr>
            <a:r>
              <a:rPr lang="en-AU" sz="2800" dirty="0">
                <a:solidFill>
                  <a:srgbClr val="FF0000"/>
                </a:solidFill>
                <a:latin typeface="+mj-lt"/>
                <a:ea typeface="+mn-ea"/>
              </a:rPr>
              <a:t>FVC  = 5L</a:t>
            </a:r>
          </a:p>
          <a:p>
            <a:pPr>
              <a:spcBef>
                <a:spcPct val="50000"/>
              </a:spcBef>
              <a:defRPr/>
            </a:pPr>
            <a:r>
              <a:rPr lang="en-AU" sz="2800" dirty="0">
                <a:solidFill>
                  <a:srgbClr val="FF0000"/>
                </a:solidFill>
                <a:latin typeface="+mj-lt"/>
                <a:ea typeface="+mn-ea"/>
              </a:rPr>
              <a:t>FEV</a:t>
            </a:r>
            <a:r>
              <a:rPr lang="en-AU" sz="2800" baseline="-25000" dirty="0">
                <a:solidFill>
                  <a:srgbClr val="FF0000"/>
                </a:solidFill>
                <a:latin typeface="+mj-lt"/>
                <a:ea typeface="+mn-ea"/>
              </a:rPr>
              <a:t>1</a:t>
            </a:r>
            <a:r>
              <a:rPr lang="en-AU" sz="2800" dirty="0">
                <a:solidFill>
                  <a:srgbClr val="FF0000"/>
                </a:solidFill>
                <a:latin typeface="+mj-lt"/>
                <a:ea typeface="+mn-ea"/>
              </a:rPr>
              <a:t>/FVC = 0.8</a:t>
            </a:r>
          </a:p>
        </p:txBody>
      </p:sp>
      <p:cxnSp>
        <p:nvCxnSpPr>
          <p:cNvPr id="101412" name="Straight Connector 52"/>
          <p:cNvCxnSpPr>
            <a:cxnSpLocks noChangeShapeType="1"/>
          </p:cNvCxnSpPr>
          <p:nvPr/>
        </p:nvCxnSpPr>
        <p:spPr bwMode="auto">
          <a:xfrm>
            <a:off x="2503488" y="2100263"/>
            <a:ext cx="1600200" cy="1587"/>
          </a:xfrm>
          <a:prstGeom prst="line">
            <a:avLst/>
          </a:prstGeom>
          <a:noFill/>
          <a:ln w="25400">
            <a:solidFill>
              <a:srgbClr val="00FF00"/>
            </a:solidFill>
            <a:prstDash val="dash"/>
            <a:round/>
            <a:headEnd/>
            <a:tailEnd/>
          </a:ln>
        </p:spPr>
      </p:cxnSp>
      <p:sp>
        <p:nvSpPr>
          <p:cNvPr id="101413" name="Line 4"/>
          <p:cNvSpPr>
            <a:spLocks noChangeShapeType="1"/>
          </p:cNvSpPr>
          <p:nvPr/>
        </p:nvSpPr>
        <p:spPr bwMode="auto">
          <a:xfrm flipV="1">
            <a:off x="2590800" y="1905000"/>
            <a:ext cx="0" cy="3538538"/>
          </a:xfrm>
          <a:prstGeom prst="line">
            <a:avLst/>
          </a:prstGeom>
          <a:noFill/>
          <a:ln w="50800">
            <a:solidFill>
              <a:schemeClr val="tx1"/>
            </a:solidFill>
            <a:round/>
            <a:headEnd type="none" w="sm" len="sm"/>
            <a:tailEnd type="none" w="sm" len="sm"/>
          </a:ln>
        </p:spPr>
        <p:txBody>
          <a:bodyPr/>
          <a:lstStyle/>
          <a:p>
            <a:endParaRPr lang="de-DE"/>
          </a:p>
        </p:txBody>
      </p:sp>
      <p:sp>
        <p:nvSpPr>
          <p:cNvPr id="101414" name="Line 10"/>
          <p:cNvSpPr>
            <a:spLocks noChangeShapeType="1"/>
          </p:cNvSpPr>
          <p:nvPr/>
        </p:nvSpPr>
        <p:spPr bwMode="auto">
          <a:xfrm flipH="1">
            <a:off x="2441575" y="2105025"/>
            <a:ext cx="125413" cy="0"/>
          </a:xfrm>
          <a:prstGeom prst="line">
            <a:avLst/>
          </a:prstGeom>
          <a:noFill/>
          <a:ln w="50800">
            <a:solidFill>
              <a:schemeClr val="bg1"/>
            </a:solidFill>
            <a:round/>
            <a:headEnd type="none" w="sm" len="sm"/>
            <a:tailEnd type="none" w="sm" len="sm"/>
          </a:ln>
        </p:spPr>
        <p:txBody>
          <a:bodyPr/>
          <a:lstStyle/>
          <a:p>
            <a:endParaRPr lang="de-DE"/>
          </a:p>
        </p:txBody>
      </p:sp>
      <p:sp>
        <p:nvSpPr>
          <p:cNvPr id="101415" name="TextBox 1"/>
          <p:cNvSpPr txBox="1">
            <a:spLocks noChangeArrowheads="1"/>
          </p:cNvSpPr>
          <p:nvPr/>
        </p:nvSpPr>
        <p:spPr bwMode="auto">
          <a:xfrm>
            <a:off x="1676400" y="6505575"/>
            <a:ext cx="6096000" cy="276225"/>
          </a:xfrm>
          <a:prstGeom prst="rect">
            <a:avLst/>
          </a:prstGeom>
          <a:noFill/>
          <a:ln w="9525">
            <a:noFill/>
            <a:miter lim="800000"/>
            <a:headEnd/>
            <a:tailEnd/>
          </a:ln>
        </p:spPr>
        <p:txBody>
          <a:bodyPr>
            <a:spAutoFit/>
          </a:bodyPr>
          <a:lstStyle/>
          <a:p>
            <a:pPr algn="ctr"/>
            <a:r>
              <a:rPr lang="en-US" sz="1200"/>
              <a:t>© 2014 Global Initiative for Chronic Obstructive Lung Disease</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533400" y="381000"/>
            <a:ext cx="7924800" cy="838200"/>
          </a:xfrm>
          <a:solidFill>
            <a:schemeClr val="tx2"/>
          </a:solidFill>
        </p:spPr>
        <p:txBody>
          <a:bodyPr lIns="92075" tIns="46038" rIns="92075" bIns="46038"/>
          <a:lstStyle/>
          <a:p>
            <a:pPr eaLnBrk="1" hangingPunct="1"/>
            <a:r>
              <a:rPr lang="en-US" sz="4000" dirty="0">
                <a:solidFill>
                  <a:schemeClr val="bg1"/>
                </a:solidFill>
                <a:latin typeface="Tahoma" pitchFamily="34" charset="0"/>
                <a:ea typeface="ＭＳ Ｐゴシック" pitchFamily="34" charset="-128"/>
              </a:rPr>
              <a:t>CNHH: RLTK </a:t>
            </a:r>
            <a:r>
              <a:rPr lang="en-US" sz="4000" dirty="0" err="1">
                <a:solidFill>
                  <a:schemeClr val="bg1"/>
                </a:solidFill>
                <a:latin typeface="Tahoma" pitchFamily="34" charset="0"/>
                <a:ea typeface="ＭＳ Ｐゴシック" pitchFamily="34" charset="-128"/>
              </a:rPr>
              <a:t>tắc</a:t>
            </a:r>
            <a:r>
              <a:rPr lang="en-US" sz="4000" dirty="0">
                <a:solidFill>
                  <a:schemeClr val="bg1"/>
                </a:solidFill>
                <a:latin typeface="Tahoma" pitchFamily="34" charset="0"/>
                <a:ea typeface="ＭＳ Ｐゴシック" pitchFamily="34" charset="-128"/>
              </a:rPr>
              <a:t> </a:t>
            </a:r>
            <a:r>
              <a:rPr lang="en-US" sz="4000" dirty="0" err="1">
                <a:solidFill>
                  <a:schemeClr val="bg1"/>
                </a:solidFill>
                <a:latin typeface="Tahoma" pitchFamily="34" charset="0"/>
                <a:ea typeface="ＭＳ Ｐゴシック" pitchFamily="34" charset="-128"/>
              </a:rPr>
              <a:t>nghẽn</a:t>
            </a:r>
            <a:endParaRPr lang="en-US" sz="4000" dirty="0">
              <a:solidFill>
                <a:schemeClr val="bg1"/>
              </a:solidFill>
              <a:latin typeface="Tahoma" pitchFamily="34" charset="0"/>
              <a:ea typeface="ＭＳ Ｐゴシック" pitchFamily="34" charset="-128"/>
            </a:endParaRPr>
          </a:p>
        </p:txBody>
      </p:sp>
      <p:sp>
        <p:nvSpPr>
          <p:cNvPr id="103426" name="Arc 3"/>
          <p:cNvSpPr>
            <a:spLocks/>
          </p:cNvSpPr>
          <p:nvPr/>
        </p:nvSpPr>
        <p:spPr bwMode="auto">
          <a:xfrm rot="10800000">
            <a:off x="2486025" y="3046413"/>
            <a:ext cx="3459163" cy="2014537"/>
          </a:xfrm>
          <a:custGeom>
            <a:avLst/>
            <a:gdLst>
              <a:gd name="T0" fmla="*/ 2147483647 w 22359"/>
              <a:gd name="T1" fmla="*/ 0 h 21600"/>
              <a:gd name="T2" fmla="*/ 0 w 22359"/>
              <a:gd name="T3" fmla="*/ 2147483647 h 21600"/>
              <a:gd name="T4" fmla="*/ 2147483647 w 22359"/>
              <a:gd name="T5" fmla="*/ 0 h 21600"/>
              <a:gd name="T6" fmla="*/ 0 60000 65536"/>
              <a:gd name="T7" fmla="*/ 0 60000 65536"/>
              <a:gd name="T8" fmla="*/ 0 60000 65536"/>
              <a:gd name="T9" fmla="*/ 0 w 22359"/>
              <a:gd name="T10" fmla="*/ 0 h 21600"/>
              <a:gd name="T11" fmla="*/ 22359 w 22359"/>
              <a:gd name="T12" fmla="*/ 21600 h 21600"/>
            </a:gdLst>
            <a:ahLst/>
            <a:cxnLst>
              <a:cxn ang="T6">
                <a:pos x="T0" y="T1"/>
              </a:cxn>
              <a:cxn ang="T7">
                <a:pos x="T2" y="T3"/>
              </a:cxn>
              <a:cxn ang="T8">
                <a:pos x="T4" y="T5"/>
              </a:cxn>
            </a:cxnLst>
            <a:rect l="T9" t="T10" r="T11" b="T12"/>
            <a:pathLst>
              <a:path w="22359" h="21600" fill="none" extrusionOk="0">
                <a:moveTo>
                  <a:pt x="22359" y="0"/>
                </a:moveTo>
                <a:cubicBezTo>
                  <a:pt x="22359" y="11929"/>
                  <a:pt x="12688" y="21600"/>
                  <a:pt x="759" y="21600"/>
                </a:cubicBezTo>
                <a:cubicBezTo>
                  <a:pt x="505" y="21600"/>
                  <a:pt x="252" y="21595"/>
                  <a:pt x="0" y="21586"/>
                </a:cubicBezTo>
              </a:path>
              <a:path w="22359" h="21600" stroke="0" extrusionOk="0">
                <a:moveTo>
                  <a:pt x="22359" y="0"/>
                </a:moveTo>
                <a:cubicBezTo>
                  <a:pt x="22359" y="11929"/>
                  <a:pt x="12688" y="21600"/>
                  <a:pt x="759" y="21600"/>
                </a:cubicBezTo>
                <a:cubicBezTo>
                  <a:pt x="505" y="21600"/>
                  <a:pt x="252" y="21595"/>
                  <a:pt x="0" y="21586"/>
                </a:cubicBezTo>
                <a:lnTo>
                  <a:pt x="759" y="0"/>
                </a:lnTo>
                <a:lnTo>
                  <a:pt x="22359" y="0"/>
                </a:lnTo>
                <a:close/>
              </a:path>
            </a:pathLst>
          </a:custGeom>
          <a:noFill/>
          <a:ln w="50800" cap="rnd">
            <a:solidFill>
              <a:schemeClr val="tx1"/>
            </a:solidFill>
            <a:round/>
            <a:headEnd type="none" w="sm" len="sm"/>
            <a:tailEnd type="none" w="sm" len="sm"/>
          </a:ln>
        </p:spPr>
        <p:txBody>
          <a:bodyPr/>
          <a:lstStyle/>
          <a:p>
            <a:endParaRPr lang="de-DE"/>
          </a:p>
        </p:txBody>
      </p:sp>
      <p:sp>
        <p:nvSpPr>
          <p:cNvPr id="103427" name="Rectangle 4"/>
          <p:cNvSpPr>
            <a:spLocks noChangeArrowheads="1"/>
          </p:cNvSpPr>
          <p:nvPr/>
        </p:nvSpPr>
        <p:spPr bwMode="auto">
          <a:xfrm rot="-5400000">
            <a:off x="663258" y="3254332"/>
            <a:ext cx="1569084" cy="369974"/>
          </a:xfrm>
          <a:prstGeom prst="rect">
            <a:avLst/>
          </a:prstGeom>
          <a:noFill/>
          <a:ln w="9525">
            <a:noFill/>
            <a:miter lim="800000"/>
            <a:headEnd/>
            <a:tailEnd/>
          </a:ln>
        </p:spPr>
        <p:txBody>
          <a:bodyPr wrap="none" lIns="92075" tIns="46038" rIns="92075" bIns="46038">
            <a:spAutoFit/>
          </a:bodyPr>
          <a:lstStyle/>
          <a:p>
            <a:pPr defTabSz="762000" eaLnBrk="0" hangingPunct="0"/>
            <a:r>
              <a:rPr lang="en-US" sz="1800" i="1">
                <a:latin typeface="Tahoma" pitchFamily="34" charset="0"/>
                <a:cs typeface="Tahoma" pitchFamily="34" charset="0"/>
              </a:rPr>
              <a:t>Volume, liters</a:t>
            </a:r>
          </a:p>
        </p:txBody>
      </p:sp>
      <p:sp>
        <p:nvSpPr>
          <p:cNvPr id="103428" name="Rectangle 5"/>
          <p:cNvSpPr>
            <a:spLocks noChangeArrowheads="1"/>
          </p:cNvSpPr>
          <p:nvPr/>
        </p:nvSpPr>
        <p:spPr bwMode="auto">
          <a:xfrm>
            <a:off x="3505200" y="5715000"/>
            <a:ext cx="1646285" cy="369974"/>
          </a:xfrm>
          <a:prstGeom prst="rect">
            <a:avLst/>
          </a:prstGeom>
          <a:noFill/>
          <a:ln w="9525">
            <a:noFill/>
            <a:miter lim="800000"/>
            <a:headEnd/>
            <a:tailEnd/>
          </a:ln>
        </p:spPr>
        <p:txBody>
          <a:bodyPr wrap="none" lIns="92075" tIns="46038" rIns="92075" bIns="46038">
            <a:spAutoFit/>
          </a:bodyPr>
          <a:lstStyle/>
          <a:p>
            <a:pPr defTabSz="762000" eaLnBrk="0" hangingPunct="0"/>
            <a:r>
              <a:rPr lang="en-US" sz="1800" i="1" dirty="0">
                <a:latin typeface="Tahoma" pitchFamily="34" charset="0"/>
                <a:cs typeface="Tahoma" pitchFamily="34" charset="0"/>
              </a:rPr>
              <a:t>Time, seconds</a:t>
            </a:r>
          </a:p>
        </p:txBody>
      </p:sp>
      <p:sp>
        <p:nvSpPr>
          <p:cNvPr id="103429" name="Freeform 6"/>
          <p:cNvSpPr>
            <a:spLocks/>
          </p:cNvSpPr>
          <p:nvPr/>
        </p:nvSpPr>
        <p:spPr bwMode="auto">
          <a:xfrm>
            <a:off x="2438400" y="1547813"/>
            <a:ext cx="4013200" cy="3481387"/>
          </a:xfrm>
          <a:custGeom>
            <a:avLst/>
            <a:gdLst>
              <a:gd name="T0" fmla="*/ 0 w 2528"/>
              <a:gd name="T1" fmla="*/ 0 h 2193"/>
              <a:gd name="T2" fmla="*/ 0 w 2528"/>
              <a:gd name="T3" fmla="*/ 2147483647 h 2193"/>
              <a:gd name="T4" fmla="*/ 2147483647 w 2528"/>
              <a:gd name="T5" fmla="*/ 2147483647 h 2193"/>
              <a:gd name="T6" fmla="*/ 2147483647 w 2528"/>
              <a:gd name="T7" fmla="*/ 2147483647 h 2193"/>
              <a:gd name="T8" fmla="*/ 0 60000 65536"/>
              <a:gd name="T9" fmla="*/ 0 60000 65536"/>
              <a:gd name="T10" fmla="*/ 0 60000 65536"/>
              <a:gd name="T11" fmla="*/ 0 60000 65536"/>
              <a:gd name="T12" fmla="*/ 0 w 2528"/>
              <a:gd name="T13" fmla="*/ 0 h 2193"/>
              <a:gd name="T14" fmla="*/ 2528 w 2528"/>
              <a:gd name="T15" fmla="*/ 2193 h 2193"/>
            </a:gdLst>
            <a:ahLst/>
            <a:cxnLst>
              <a:cxn ang="T8">
                <a:pos x="T0" y="T1"/>
              </a:cxn>
              <a:cxn ang="T9">
                <a:pos x="T2" y="T3"/>
              </a:cxn>
              <a:cxn ang="T10">
                <a:pos x="T4" y="T5"/>
              </a:cxn>
              <a:cxn ang="T11">
                <a:pos x="T6" y="T7"/>
              </a:cxn>
            </a:cxnLst>
            <a:rect l="T12" t="T13" r="T14" b="T15"/>
            <a:pathLst>
              <a:path w="2528" h="2193">
                <a:moveTo>
                  <a:pt x="0" y="0"/>
                </a:moveTo>
                <a:lnTo>
                  <a:pt x="0" y="2181"/>
                </a:lnTo>
                <a:lnTo>
                  <a:pt x="2527" y="2181"/>
                </a:lnTo>
                <a:lnTo>
                  <a:pt x="2527" y="2192"/>
                </a:lnTo>
              </a:path>
            </a:pathLst>
          </a:custGeom>
          <a:noFill/>
          <a:ln w="50800" cap="rnd">
            <a:solidFill>
              <a:schemeClr val="tx1"/>
            </a:solidFill>
            <a:round/>
            <a:headEnd type="none" w="sm" len="sm"/>
            <a:tailEnd type="none" w="sm" len="sm"/>
          </a:ln>
        </p:spPr>
        <p:txBody>
          <a:bodyPr/>
          <a:lstStyle/>
          <a:p>
            <a:endParaRPr lang="de-DE"/>
          </a:p>
        </p:txBody>
      </p:sp>
      <p:sp>
        <p:nvSpPr>
          <p:cNvPr id="103430" name="Line 7"/>
          <p:cNvSpPr>
            <a:spLocks noChangeShapeType="1"/>
          </p:cNvSpPr>
          <p:nvPr/>
        </p:nvSpPr>
        <p:spPr bwMode="auto">
          <a:xfrm>
            <a:off x="2971800" y="5051425"/>
            <a:ext cx="0" cy="146050"/>
          </a:xfrm>
          <a:prstGeom prst="line">
            <a:avLst/>
          </a:prstGeom>
          <a:noFill/>
          <a:ln w="50800">
            <a:solidFill>
              <a:schemeClr val="bg1"/>
            </a:solidFill>
            <a:round/>
            <a:headEnd type="none" w="sm" len="sm"/>
            <a:tailEnd type="none" w="sm" len="sm"/>
          </a:ln>
        </p:spPr>
        <p:txBody>
          <a:bodyPr/>
          <a:lstStyle/>
          <a:p>
            <a:endParaRPr lang="de-DE"/>
          </a:p>
        </p:txBody>
      </p:sp>
      <p:sp>
        <p:nvSpPr>
          <p:cNvPr id="103431" name="Line 8"/>
          <p:cNvSpPr>
            <a:spLocks noChangeShapeType="1"/>
          </p:cNvSpPr>
          <p:nvPr/>
        </p:nvSpPr>
        <p:spPr bwMode="auto">
          <a:xfrm>
            <a:off x="4191000" y="5051425"/>
            <a:ext cx="0" cy="130175"/>
          </a:xfrm>
          <a:prstGeom prst="line">
            <a:avLst/>
          </a:prstGeom>
          <a:noFill/>
          <a:ln w="50800">
            <a:solidFill>
              <a:schemeClr val="bg1"/>
            </a:solidFill>
            <a:round/>
            <a:headEnd type="none" w="sm" len="sm"/>
            <a:tailEnd type="none" w="sm" len="sm"/>
          </a:ln>
        </p:spPr>
        <p:txBody>
          <a:bodyPr/>
          <a:lstStyle/>
          <a:p>
            <a:endParaRPr lang="de-DE"/>
          </a:p>
        </p:txBody>
      </p:sp>
      <p:sp>
        <p:nvSpPr>
          <p:cNvPr id="103432" name="Line 9"/>
          <p:cNvSpPr>
            <a:spLocks noChangeShapeType="1"/>
          </p:cNvSpPr>
          <p:nvPr/>
        </p:nvSpPr>
        <p:spPr bwMode="auto">
          <a:xfrm>
            <a:off x="4800600" y="5051425"/>
            <a:ext cx="0" cy="130175"/>
          </a:xfrm>
          <a:prstGeom prst="line">
            <a:avLst/>
          </a:prstGeom>
          <a:noFill/>
          <a:ln w="50800">
            <a:solidFill>
              <a:schemeClr val="bg1"/>
            </a:solidFill>
            <a:round/>
            <a:headEnd type="none" w="sm" len="sm"/>
            <a:tailEnd type="none" w="sm" len="sm"/>
          </a:ln>
        </p:spPr>
        <p:txBody>
          <a:bodyPr/>
          <a:lstStyle/>
          <a:p>
            <a:endParaRPr lang="de-DE"/>
          </a:p>
        </p:txBody>
      </p:sp>
      <p:sp>
        <p:nvSpPr>
          <p:cNvPr id="103433" name="Line 10"/>
          <p:cNvSpPr>
            <a:spLocks noChangeShapeType="1"/>
          </p:cNvSpPr>
          <p:nvPr/>
        </p:nvSpPr>
        <p:spPr bwMode="auto">
          <a:xfrm>
            <a:off x="3657600" y="5051425"/>
            <a:ext cx="0" cy="130175"/>
          </a:xfrm>
          <a:prstGeom prst="line">
            <a:avLst/>
          </a:prstGeom>
          <a:noFill/>
          <a:ln w="50800">
            <a:solidFill>
              <a:schemeClr val="bg1"/>
            </a:solidFill>
            <a:round/>
            <a:headEnd type="none" w="sm" len="sm"/>
            <a:tailEnd type="none" w="sm" len="sm"/>
          </a:ln>
        </p:spPr>
        <p:txBody>
          <a:bodyPr/>
          <a:lstStyle/>
          <a:p>
            <a:endParaRPr lang="de-DE"/>
          </a:p>
        </p:txBody>
      </p:sp>
      <p:sp>
        <p:nvSpPr>
          <p:cNvPr id="103434" name="Line 11"/>
          <p:cNvSpPr>
            <a:spLocks noChangeShapeType="1"/>
          </p:cNvSpPr>
          <p:nvPr/>
        </p:nvSpPr>
        <p:spPr bwMode="auto">
          <a:xfrm flipH="1">
            <a:off x="5943600" y="5029200"/>
            <a:ext cx="3175" cy="152400"/>
          </a:xfrm>
          <a:prstGeom prst="line">
            <a:avLst/>
          </a:prstGeom>
          <a:noFill/>
          <a:ln w="50800">
            <a:solidFill>
              <a:schemeClr val="bg1"/>
            </a:solidFill>
            <a:round/>
            <a:headEnd type="none" w="sm" len="sm"/>
            <a:tailEnd type="none" w="sm" len="sm"/>
          </a:ln>
        </p:spPr>
        <p:txBody>
          <a:bodyPr/>
          <a:lstStyle/>
          <a:p>
            <a:endParaRPr lang="de-DE"/>
          </a:p>
        </p:txBody>
      </p:sp>
      <p:sp>
        <p:nvSpPr>
          <p:cNvPr id="103435" name="Line 12"/>
          <p:cNvSpPr>
            <a:spLocks noChangeShapeType="1"/>
          </p:cNvSpPr>
          <p:nvPr/>
        </p:nvSpPr>
        <p:spPr bwMode="auto">
          <a:xfrm>
            <a:off x="5410200" y="5051425"/>
            <a:ext cx="0" cy="130175"/>
          </a:xfrm>
          <a:prstGeom prst="line">
            <a:avLst/>
          </a:prstGeom>
          <a:noFill/>
          <a:ln w="50800">
            <a:solidFill>
              <a:schemeClr val="bg1"/>
            </a:solidFill>
            <a:round/>
            <a:headEnd type="none" w="sm" len="sm"/>
            <a:tailEnd type="none" w="sm" len="sm"/>
          </a:ln>
        </p:spPr>
        <p:txBody>
          <a:bodyPr/>
          <a:lstStyle/>
          <a:p>
            <a:endParaRPr lang="de-DE"/>
          </a:p>
        </p:txBody>
      </p:sp>
      <p:sp>
        <p:nvSpPr>
          <p:cNvPr id="103436" name="Line 13"/>
          <p:cNvSpPr>
            <a:spLocks noChangeShapeType="1"/>
          </p:cNvSpPr>
          <p:nvPr/>
        </p:nvSpPr>
        <p:spPr bwMode="auto">
          <a:xfrm flipH="1" flipV="1">
            <a:off x="2281238" y="4492625"/>
            <a:ext cx="146050" cy="3175"/>
          </a:xfrm>
          <a:prstGeom prst="line">
            <a:avLst/>
          </a:prstGeom>
          <a:noFill/>
          <a:ln w="50800">
            <a:solidFill>
              <a:schemeClr val="tx1"/>
            </a:solidFill>
            <a:round/>
            <a:headEnd type="none" w="sm" len="sm"/>
            <a:tailEnd type="none" w="sm" len="sm"/>
          </a:ln>
        </p:spPr>
        <p:txBody>
          <a:bodyPr/>
          <a:lstStyle/>
          <a:p>
            <a:endParaRPr lang="de-DE"/>
          </a:p>
        </p:txBody>
      </p:sp>
      <p:sp>
        <p:nvSpPr>
          <p:cNvPr id="103437" name="Line 14"/>
          <p:cNvSpPr>
            <a:spLocks noChangeShapeType="1"/>
          </p:cNvSpPr>
          <p:nvPr/>
        </p:nvSpPr>
        <p:spPr bwMode="auto">
          <a:xfrm flipH="1" flipV="1">
            <a:off x="2286000" y="3894138"/>
            <a:ext cx="146050" cy="3175"/>
          </a:xfrm>
          <a:prstGeom prst="line">
            <a:avLst/>
          </a:prstGeom>
          <a:noFill/>
          <a:ln w="50800">
            <a:solidFill>
              <a:schemeClr val="tx1"/>
            </a:solidFill>
            <a:round/>
            <a:headEnd type="none" w="sm" len="sm"/>
            <a:tailEnd type="none" w="sm" len="sm"/>
          </a:ln>
        </p:spPr>
        <p:txBody>
          <a:bodyPr/>
          <a:lstStyle/>
          <a:p>
            <a:endParaRPr lang="de-DE"/>
          </a:p>
        </p:txBody>
      </p:sp>
      <p:sp>
        <p:nvSpPr>
          <p:cNvPr id="103438" name="Line 15"/>
          <p:cNvSpPr>
            <a:spLocks noChangeShapeType="1"/>
          </p:cNvSpPr>
          <p:nvPr/>
        </p:nvSpPr>
        <p:spPr bwMode="auto">
          <a:xfrm flipH="1" flipV="1">
            <a:off x="2279650" y="3302000"/>
            <a:ext cx="146050" cy="3175"/>
          </a:xfrm>
          <a:prstGeom prst="line">
            <a:avLst/>
          </a:prstGeom>
          <a:noFill/>
          <a:ln w="50800">
            <a:solidFill>
              <a:schemeClr val="tx1"/>
            </a:solidFill>
            <a:round/>
            <a:headEnd type="none" w="sm" len="sm"/>
            <a:tailEnd type="none" w="sm" len="sm"/>
          </a:ln>
        </p:spPr>
        <p:txBody>
          <a:bodyPr/>
          <a:lstStyle/>
          <a:p>
            <a:endParaRPr lang="de-DE"/>
          </a:p>
        </p:txBody>
      </p:sp>
      <p:sp>
        <p:nvSpPr>
          <p:cNvPr id="103439" name="Line 16"/>
          <p:cNvSpPr>
            <a:spLocks noChangeShapeType="1"/>
          </p:cNvSpPr>
          <p:nvPr/>
        </p:nvSpPr>
        <p:spPr bwMode="auto">
          <a:xfrm flipH="1" flipV="1">
            <a:off x="2284413" y="2722563"/>
            <a:ext cx="146050" cy="3175"/>
          </a:xfrm>
          <a:prstGeom prst="line">
            <a:avLst/>
          </a:prstGeom>
          <a:noFill/>
          <a:ln w="50800">
            <a:solidFill>
              <a:schemeClr val="tx1"/>
            </a:solidFill>
            <a:round/>
            <a:headEnd type="none" w="sm" len="sm"/>
            <a:tailEnd type="none" w="sm" len="sm"/>
          </a:ln>
        </p:spPr>
        <p:txBody>
          <a:bodyPr/>
          <a:lstStyle/>
          <a:p>
            <a:endParaRPr lang="de-DE"/>
          </a:p>
        </p:txBody>
      </p:sp>
      <p:sp>
        <p:nvSpPr>
          <p:cNvPr id="103440" name="Line 17"/>
          <p:cNvSpPr>
            <a:spLocks noChangeShapeType="1"/>
          </p:cNvSpPr>
          <p:nvPr/>
        </p:nvSpPr>
        <p:spPr bwMode="auto">
          <a:xfrm flipH="1" flipV="1">
            <a:off x="2279650" y="2130425"/>
            <a:ext cx="146050" cy="3175"/>
          </a:xfrm>
          <a:prstGeom prst="line">
            <a:avLst/>
          </a:prstGeom>
          <a:noFill/>
          <a:ln w="50800">
            <a:solidFill>
              <a:schemeClr val="tx1"/>
            </a:solidFill>
            <a:round/>
            <a:headEnd type="none" w="sm" len="sm"/>
            <a:tailEnd type="none" w="sm" len="sm"/>
          </a:ln>
        </p:spPr>
        <p:txBody>
          <a:bodyPr/>
          <a:lstStyle/>
          <a:p>
            <a:endParaRPr lang="de-DE"/>
          </a:p>
        </p:txBody>
      </p:sp>
      <p:grpSp>
        <p:nvGrpSpPr>
          <p:cNvPr id="2" name="Group 18"/>
          <p:cNvGrpSpPr>
            <a:grpSpLocks/>
          </p:cNvGrpSpPr>
          <p:nvPr/>
        </p:nvGrpSpPr>
        <p:grpSpPr bwMode="auto">
          <a:xfrm>
            <a:off x="2465388" y="1981200"/>
            <a:ext cx="3706812" cy="3038475"/>
            <a:chOff x="1553" y="1860"/>
            <a:chExt cx="2228" cy="1302"/>
          </a:xfrm>
          <a:solidFill>
            <a:srgbClr val="FF0000"/>
          </a:solidFill>
        </p:grpSpPr>
        <p:sp>
          <p:nvSpPr>
            <p:cNvPr id="25640" name="Freeform 19"/>
            <p:cNvSpPr>
              <a:spLocks/>
            </p:cNvSpPr>
            <p:nvPr/>
          </p:nvSpPr>
          <p:spPr bwMode="auto">
            <a:xfrm>
              <a:off x="1553" y="3079"/>
              <a:ext cx="19" cy="83"/>
            </a:xfrm>
            <a:custGeom>
              <a:avLst/>
              <a:gdLst>
                <a:gd name="T0" fmla="*/ 0 w 19"/>
                <a:gd name="T1" fmla="*/ 81 h 83"/>
                <a:gd name="T2" fmla="*/ 18 w 19"/>
                <a:gd name="T3" fmla="*/ 82 h 83"/>
                <a:gd name="T4" fmla="*/ 6 w 19"/>
                <a:gd name="T5" fmla="*/ 0 h 83"/>
                <a:gd name="T6" fmla="*/ 0 w 19"/>
                <a:gd name="T7" fmla="*/ 81 h 83"/>
                <a:gd name="T8" fmla="*/ 0 60000 65536"/>
                <a:gd name="T9" fmla="*/ 0 60000 65536"/>
                <a:gd name="T10" fmla="*/ 0 60000 65536"/>
                <a:gd name="T11" fmla="*/ 0 60000 65536"/>
                <a:gd name="T12" fmla="*/ 0 w 19"/>
                <a:gd name="T13" fmla="*/ 0 h 83"/>
                <a:gd name="T14" fmla="*/ 19 w 19"/>
                <a:gd name="T15" fmla="*/ 83 h 83"/>
              </a:gdLst>
              <a:ahLst/>
              <a:cxnLst>
                <a:cxn ang="T8">
                  <a:pos x="T0" y="T1"/>
                </a:cxn>
                <a:cxn ang="T9">
                  <a:pos x="T2" y="T3"/>
                </a:cxn>
                <a:cxn ang="T10">
                  <a:pos x="T4" y="T5"/>
                </a:cxn>
                <a:cxn ang="T11">
                  <a:pos x="T6" y="T7"/>
                </a:cxn>
              </a:cxnLst>
              <a:rect l="T12" t="T13" r="T14" b="T15"/>
              <a:pathLst>
                <a:path w="19" h="83">
                  <a:moveTo>
                    <a:pt x="0" y="81"/>
                  </a:moveTo>
                  <a:lnTo>
                    <a:pt x="18" y="82"/>
                  </a:lnTo>
                  <a:lnTo>
                    <a:pt x="6" y="0"/>
                  </a:lnTo>
                  <a:lnTo>
                    <a:pt x="0" y="81"/>
                  </a:lnTo>
                </a:path>
              </a:pathLst>
            </a:custGeom>
            <a:grpFill/>
            <a:ln w="12700" cap="rnd">
              <a:solidFill>
                <a:srgbClr val="FF0033"/>
              </a:solidFill>
              <a:round/>
              <a:headEnd/>
              <a:tailEnd/>
            </a:ln>
          </p:spPr>
          <p:txBody>
            <a:bodyPr/>
            <a:lstStyle/>
            <a:p>
              <a:pPr>
                <a:defRPr/>
              </a:pPr>
              <a:endParaRPr lang="en-US" sz="1800">
                <a:ea typeface="+mn-ea"/>
              </a:endParaRPr>
            </a:p>
          </p:txBody>
        </p:sp>
        <p:sp>
          <p:nvSpPr>
            <p:cNvPr id="25641" name="Freeform 20"/>
            <p:cNvSpPr>
              <a:spLocks/>
            </p:cNvSpPr>
            <p:nvPr/>
          </p:nvSpPr>
          <p:spPr bwMode="auto">
            <a:xfrm>
              <a:off x="1558" y="3079"/>
              <a:ext cx="20" cy="83"/>
            </a:xfrm>
            <a:custGeom>
              <a:avLst/>
              <a:gdLst>
                <a:gd name="T0" fmla="*/ 12 w 20"/>
                <a:gd name="T1" fmla="*/ 82 h 83"/>
                <a:gd name="T2" fmla="*/ 0 w 20"/>
                <a:gd name="T3" fmla="*/ 0 h 83"/>
                <a:gd name="T4" fmla="*/ 19 w 20"/>
                <a:gd name="T5" fmla="*/ 0 h 83"/>
                <a:gd name="T6" fmla="*/ 12 w 20"/>
                <a:gd name="T7" fmla="*/ 82 h 83"/>
                <a:gd name="T8" fmla="*/ 0 60000 65536"/>
                <a:gd name="T9" fmla="*/ 0 60000 65536"/>
                <a:gd name="T10" fmla="*/ 0 60000 65536"/>
                <a:gd name="T11" fmla="*/ 0 60000 65536"/>
                <a:gd name="T12" fmla="*/ 0 w 20"/>
                <a:gd name="T13" fmla="*/ 0 h 83"/>
                <a:gd name="T14" fmla="*/ 20 w 20"/>
                <a:gd name="T15" fmla="*/ 83 h 83"/>
              </a:gdLst>
              <a:ahLst/>
              <a:cxnLst>
                <a:cxn ang="T8">
                  <a:pos x="T0" y="T1"/>
                </a:cxn>
                <a:cxn ang="T9">
                  <a:pos x="T2" y="T3"/>
                </a:cxn>
                <a:cxn ang="T10">
                  <a:pos x="T4" y="T5"/>
                </a:cxn>
                <a:cxn ang="T11">
                  <a:pos x="T6" y="T7"/>
                </a:cxn>
              </a:cxnLst>
              <a:rect l="T12" t="T13" r="T14" b="T15"/>
              <a:pathLst>
                <a:path w="20" h="83">
                  <a:moveTo>
                    <a:pt x="12" y="82"/>
                  </a:moveTo>
                  <a:lnTo>
                    <a:pt x="0" y="0"/>
                  </a:lnTo>
                  <a:lnTo>
                    <a:pt x="19" y="0"/>
                  </a:lnTo>
                  <a:lnTo>
                    <a:pt x="12" y="82"/>
                  </a:lnTo>
                </a:path>
              </a:pathLst>
            </a:custGeom>
            <a:grpFill/>
            <a:ln w="12700" cap="rnd">
              <a:solidFill>
                <a:srgbClr val="FF0033"/>
              </a:solidFill>
              <a:round/>
              <a:headEnd/>
              <a:tailEnd/>
            </a:ln>
          </p:spPr>
          <p:txBody>
            <a:bodyPr/>
            <a:lstStyle/>
            <a:p>
              <a:pPr>
                <a:defRPr/>
              </a:pPr>
              <a:endParaRPr lang="en-US" sz="1800">
                <a:ea typeface="+mn-ea"/>
              </a:endParaRPr>
            </a:p>
          </p:txBody>
        </p:sp>
        <p:sp>
          <p:nvSpPr>
            <p:cNvPr id="25642" name="Freeform 21"/>
            <p:cNvSpPr>
              <a:spLocks/>
            </p:cNvSpPr>
            <p:nvPr/>
          </p:nvSpPr>
          <p:spPr bwMode="auto">
            <a:xfrm>
              <a:off x="1553" y="3079"/>
              <a:ext cx="25" cy="83"/>
            </a:xfrm>
            <a:custGeom>
              <a:avLst/>
              <a:gdLst>
                <a:gd name="T0" fmla="*/ 0 w 25"/>
                <a:gd name="T1" fmla="*/ 81 h 83"/>
                <a:gd name="T2" fmla="*/ 18 w 25"/>
                <a:gd name="T3" fmla="*/ 82 h 83"/>
                <a:gd name="T4" fmla="*/ 24 w 25"/>
                <a:gd name="T5" fmla="*/ 0 h 83"/>
                <a:gd name="T6" fmla="*/ 6 w 25"/>
                <a:gd name="T7" fmla="*/ 0 h 83"/>
                <a:gd name="T8" fmla="*/ 0 w 25"/>
                <a:gd name="T9" fmla="*/ 81 h 83"/>
                <a:gd name="T10" fmla="*/ 0 60000 65536"/>
                <a:gd name="T11" fmla="*/ 0 60000 65536"/>
                <a:gd name="T12" fmla="*/ 0 60000 65536"/>
                <a:gd name="T13" fmla="*/ 0 60000 65536"/>
                <a:gd name="T14" fmla="*/ 0 60000 65536"/>
                <a:gd name="T15" fmla="*/ 0 w 25"/>
                <a:gd name="T16" fmla="*/ 0 h 83"/>
                <a:gd name="T17" fmla="*/ 25 w 25"/>
                <a:gd name="T18" fmla="*/ 83 h 83"/>
              </a:gdLst>
              <a:ahLst/>
              <a:cxnLst>
                <a:cxn ang="T10">
                  <a:pos x="T0" y="T1"/>
                </a:cxn>
                <a:cxn ang="T11">
                  <a:pos x="T2" y="T3"/>
                </a:cxn>
                <a:cxn ang="T12">
                  <a:pos x="T4" y="T5"/>
                </a:cxn>
                <a:cxn ang="T13">
                  <a:pos x="T6" y="T7"/>
                </a:cxn>
                <a:cxn ang="T14">
                  <a:pos x="T8" y="T9"/>
                </a:cxn>
              </a:cxnLst>
              <a:rect l="T15" t="T16" r="T17" b="T18"/>
              <a:pathLst>
                <a:path w="25" h="83">
                  <a:moveTo>
                    <a:pt x="0" y="81"/>
                  </a:moveTo>
                  <a:lnTo>
                    <a:pt x="18" y="82"/>
                  </a:lnTo>
                  <a:lnTo>
                    <a:pt x="24" y="0"/>
                  </a:lnTo>
                  <a:lnTo>
                    <a:pt x="6" y="0"/>
                  </a:lnTo>
                  <a:lnTo>
                    <a:pt x="0" y="8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43" name="Freeform 22"/>
            <p:cNvSpPr>
              <a:spLocks/>
            </p:cNvSpPr>
            <p:nvPr/>
          </p:nvSpPr>
          <p:spPr bwMode="auto">
            <a:xfrm>
              <a:off x="1558" y="3007"/>
              <a:ext cx="20" cy="74"/>
            </a:xfrm>
            <a:custGeom>
              <a:avLst/>
              <a:gdLst>
                <a:gd name="T0" fmla="*/ 0 w 20"/>
                <a:gd name="T1" fmla="*/ 72 h 74"/>
                <a:gd name="T2" fmla="*/ 19 w 20"/>
                <a:gd name="T3" fmla="*/ 73 h 74"/>
                <a:gd name="T4" fmla="*/ 5 w 20"/>
                <a:gd name="T5" fmla="*/ 0 h 74"/>
                <a:gd name="T6" fmla="*/ 0 w 20"/>
                <a:gd name="T7" fmla="*/ 72 h 74"/>
                <a:gd name="T8" fmla="*/ 0 60000 65536"/>
                <a:gd name="T9" fmla="*/ 0 60000 65536"/>
                <a:gd name="T10" fmla="*/ 0 60000 65536"/>
                <a:gd name="T11" fmla="*/ 0 60000 65536"/>
                <a:gd name="T12" fmla="*/ 0 w 20"/>
                <a:gd name="T13" fmla="*/ 0 h 74"/>
                <a:gd name="T14" fmla="*/ 20 w 20"/>
                <a:gd name="T15" fmla="*/ 74 h 74"/>
              </a:gdLst>
              <a:ahLst/>
              <a:cxnLst>
                <a:cxn ang="T8">
                  <a:pos x="T0" y="T1"/>
                </a:cxn>
                <a:cxn ang="T9">
                  <a:pos x="T2" y="T3"/>
                </a:cxn>
                <a:cxn ang="T10">
                  <a:pos x="T4" y="T5"/>
                </a:cxn>
                <a:cxn ang="T11">
                  <a:pos x="T6" y="T7"/>
                </a:cxn>
              </a:cxnLst>
              <a:rect l="T12" t="T13" r="T14" b="T15"/>
              <a:pathLst>
                <a:path w="20" h="74">
                  <a:moveTo>
                    <a:pt x="0" y="72"/>
                  </a:moveTo>
                  <a:lnTo>
                    <a:pt x="19" y="73"/>
                  </a:lnTo>
                  <a:lnTo>
                    <a:pt x="5" y="0"/>
                  </a:lnTo>
                  <a:lnTo>
                    <a:pt x="0" y="72"/>
                  </a:lnTo>
                </a:path>
              </a:pathLst>
            </a:custGeom>
            <a:grpFill/>
            <a:ln w="12700" cap="rnd">
              <a:solidFill>
                <a:srgbClr val="FF0033"/>
              </a:solidFill>
              <a:round/>
              <a:headEnd/>
              <a:tailEnd/>
            </a:ln>
          </p:spPr>
          <p:txBody>
            <a:bodyPr/>
            <a:lstStyle/>
            <a:p>
              <a:pPr>
                <a:defRPr/>
              </a:pPr>
              <a:endParaRPr lang="en-US" sz="1800">
                <a:ea typeface="+mn-ea"/>
              </a:endParaRPr>
            </a:p>
          </p:txBody>
        </p:sp>
        <p:sp>
          <p:nvSpPr>
            <p:cNvPr id="25644" name="Freeform 23"/>
            <p:cNvSpPr>
              <a:spLocks/>
            </p:cNvSpPr>
            <p:nvPr/>
          </p:nvSpPr>
          <p:spPr bwMode="auto">
            <a:xfrm>
              <a:off x="1564" y="3007"/>
              <a:ext cx="21" cy="74"/>
            </a:xfrm>
            <a:custGeom>
              <a:avLst/>
              <a:gdLst>
                <a:gd name="T0" fmla="*/ 13 w 21"/>
                <a:gd name="T1" fmla="*/ 73 h 74"/>
                <a:gd name="T2" fmla="*/ 0 w 21"/>
                <a:gd name="T3" fmla="*/ 0 h 74"/>
                <a:gd name="T4" fmla="*/ 20 w 21"/>
                <a:gd name="T5" fmla="*/ 0 h 74"/>
                <a:gd name="T6" fmla="*/ 13 w 21"/>
                <a:gd name="T7" fmla="*/ 73 h 74"/>
                <a:gd name="T8" fmla="*/ 0 60000 65536"/>
                <a:gd name="T9" fmla="*/ 0 60000 65536"/>
                <a:gd name="T10" fmla="*/ 0 60000 65536"/>
                <a:gd name="T11" fmla="*/ 0 60000 65536"/>
                <a:gd name="T12" fmla="*/ 0 w 21"/>
                <a:gd name="T13" fmla="*/ 0 h 74"/>
                <a:gd name="T14" fmla="*/ 21 w 21"/>
                <a:gd name="T15" fmla="*/ 74 h 74"/>
              </a:gdLst>
              <a:ahLst/>
              <a:cxnLst>
                <a:cxn ang="T8">
                  <a:pos x="T0" y="T1"/>
                </a:cxn>
                <a:cxn ang="T9">
                  <a:pos x="T2" y="T3"/>
                </a:cxn>
                <a:cxn ang="T10">
                  <a:pos x="T4" y="T5"/>
                </a:cxn>
                <a:cxn ang="T11">
                  <a:pos x="T6" y="T7"/>
                </a:cxn>
              </a:cxnLst>
              <a:rect l="T12" t="T13" r="T14" b="T15"/>
              <a:pathLst>
                <a:path w="21" h="74">
                  <a:moveTo>
                    <a:pt x="13" y="73"/>
                  </a:moveTo>
                  <a:lnTo>
                    <a:pt x="0" y="0"/>
                  </a:lnTo>
                  <a:lnTo>
                    <a:pt x="20" y="0"/>
                  </a:lnTo>
                  <a:lnTo>
                    <a:pt x="13" y="73"/>
                  </a:lnTo>
                </a:path>
              </a:pathLst>
            </a:custGeom>
            <a:grpFill/>
            <a:ln w="12700" cap="rnd">
              <a:solidFill>
                <a:srgbClr val="FF0033"/>
              </a:solidFill>
              <a:round/>
              <a:headEnd/>
              <a:tailEnd/>
            </a:ln>
          </p:spPr>
          <p:txBody>
            <a:bodyPr/>
            <a:lstStyle/>
            <a:p>
              <a:pPr>
                <a:defRPr/>
              </a:pPr>
              <a:endParaRPr lang="en-US" sz="1800">
                <a:ea typeface="+mn-ea"/>
              </a:endParaRPr>
            </a:p>
          </p:txBody>
        </p:sp>
        <p:sp>
          <p:nvSpPr>
            <p:cNvPr id="25645" name="Freeform 24"/>
            <p:cNvSpPr>
              <a:spLocks/>
            </p:cNvSpPr>
            <p:nvPr/>
          </p:nvSpPr>
          <p:spPr bwMode="auto">
            <a:xfrm>
              <a:off x="1558" y="3007"/>
              <a:ext cx="27" cy="74"/>
            </a:xfrm>
            <a:custGeom>
              <a:avLst/>
              <a:gdLst>
                <a:gd name="T0" fmla="*/ 0 w 27"/>
                <a:gd name="T1" fmla="*/ 72 h 74"/>
                <a:gd name="T2" fmla="*/ 19 w 27"/>
                <a:gd name="T3" fmla="*/ 73 h 74"/>
                <a:gd name="T4" fmla="*/ 26 w 27"/>
                <a:gd name="T5" fmla="*/ 0 h 74"/>
                <a:gd name="T6" fmla="*/ 5 w 27"/>
                <a:gd name="T7" fmla="*/ 0 h 74"/>
                <a:gd name="T8" fmla="*/ 0 w 27"/>
                <a:gd name="T9" fmla="*/ 72 h 74"/>
                <a:gd name="T10" fmla="*/ 0 60000 65536"/>
                <a:gd name="T11" fmla="*/ 0 60000 65536"/>
                <a:gd name="T12" fmla="*/ 0 60000 65536"/>
                <a:gd name="T13" fmla="*/ 0 60000 65536"/>
                <a:gd name="T14" fmla="*/ 0 60000 65536"/>
                <a:gd name="T15" fmla="*/ 0 w 27"/>
                <a:gd name="T16" fmla="*/ 0 h 74"/>
                <a:gd name="T17" fmla="*/ 27 w 27"/>
                <a:gd name="T18" fmla="*/ 74 h 74"/>
              </a:gdLst>
              <a:ahLst/>
              <a:cxnLst>
                <a:cxn ang="T10">
                  <a:pos x="T0" y="T1"/>
                </a:cxn>
                <a:cxn ang="T11">
                  <a:pos x="T2" y="T3"/>
                </a:cxn>
                <a:cxn ang="T12">
                  <a:pos x="T4" y="T5"/>
                </a:cxn>
                <a:cxn ang="T13">
                  <a:pos x="T6" y="T7"/>
                </a:cxn>
                <a:cxn ang="T14">
                  <a:pos x="T8" y="T9"/>
                </a:cxn>
              </a:cxnLst>
              <a:rect l="T15" t="T16" r="T17" b="T18"/>
              <a:pathLst>
                <a:path w="27" h="74">
                  <a:moveTo>
                    <a:pt x="0" y="72"/>
                  </a:moveTo>
                  <a:lnTo>
                    <a:pt x="19" y="73"/>
                  </a:lnTo>
                  <a:lnTo>
                    <a:pt x="26" y="0"/>
                  </a:lnTo>
                  <a:lnTo>
                    <a:pt x="5" y="0"/>
                  </a:lnTo>
                  <a:lnTo>
                    <a:pt x="0" y="72"/>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46" name="Freeform 25"/>
            <p:cNvSpPr>
              <a:spLocks/>
            </p:cNvSpPr>
            <p:nvPr/>
          </p:nvSpPr>
          <p:spPr bwMode="auto">
            <a:xfrm>
              <a:off x="1564" y="2944"/>
              <a:ext cx="21" cy="65"/>
            </a:xfrm>
            <a:custGeom>
              <a:avLst/>
              <a:gdLst>
                <a:gd name="T0" fmla="*/ 0 w 21"/>
                <a:gd name="T1" fmla="*/ 63 h 65"/>
                <a:gd name="T2" fmla="*/ 20 w 21"/>
                <a:gd name="T3" fmla="*/ 64 h 65"/>
                <a:gd name="T4" fmla="*/ 4 w 21"/>
                <a:gd name="T5" fmla="*/ 0 h 65"/>
                <a:gd name="T6" fmla="*/ 0 w 21"/>
                <a:gd name="T7" fmla="*/ 63 h 65"/>
                <a:gd name="T8" fmla="*/ 0 60000 65536"/>
                <a:gd name="T9" fmla="*/ 0 60000 65536"/>
                <a:gd name="T10" fmla="*/ 0 60000 65536"/>
                <a:gd name="T11" fmla="*/ 0 60000 65536"/>
                <a:gd name="T12" fmla="*/ 0 w 21"/>
                <a:gd name="T13" fmla="*/ 0 h 65"/>
                <a:gd name="T14" fmla="*/ 21 w 21"/>
                <a:gd name="T15" fmla="*/ 65 h 65"/>
              </a:gdLst>
              <a:ahLst/>
              <a:cxnLst>
                <a:cxn ang="T8">
                  <a:pos x="T0" y="T1"/>
                </a:cxn>
                <a:cxn ang="T9">
                  <a:pos x="T2" y="T3"/>
                </a:cxn>
                <a:cxn ang="T10">
                  <a:pos x="T4" y="T5"/>
                </a:cxn>
                <a:cxn ang="T11">
                  <a:pos x="T6" y="T7"/>
                </a:cxn>
              </a:cxnLst>
              <a:rect l="T12" t="T13" r="T14" b="T15"/>
              <a:pathLst>
                <a:path w="21" h="65">
                  <a:moveTo>
                    <a:pt x="0" y="63"/>
                  </a:moveTo>
                  <a:lnTo>
                    <a:pt x="20" y="64"/>
                  </a:lnTo>
                  <a:lnTo>
                    <a:pt x="4" y="0"/>
                  </a:lnTo>
                  <a:lnTo>
                    <a:pt x="0" y="63"/>
                  </a:lnTo>
                </a:path>
              </a:pathLst>
            </a:custGeom>
            <a:grpFill/>
            <a:ln w="12700" cap="rnd">
              <a:solidFill>
                <a:srgbClr val="FF0033"/>
              </a:solidFill>
              <a:round/>
              <a:headEnd/>
              <a:tailEnd/>
            </a:ln>
          </p:spPr>
          <p:txBody>
            <a:bodyPr/>
            <a:lstStyle/>
            <a:p>
              <a:pPr>
                <a:defRPr/>
              </a:pPr>
              <a:endParaRPr lang="en-US" sz="1800">
                <a:ea typeface="+mn-ea"/>
              </a:endParaRPr>
            </a:p>
          </p:txBody>
        </p:sp>
        <p:sp>
          <p:nvSpPr>
            <p:cNvPr id="25647" name="Freeform 26"/>
            <p:cNvSpPr>
              <a:spLocks/>
            </p:cNvSpPr>
            <p:nvPr/>
          </p:nvSpPr>
          <p:spPr bwMode="auto">
            <a:xfrm>
              <a:off x="1570" y="2944"/>
              <a:ext cx="21" cy="65"/>
            </a:xfrm>
            <a:custGeom>
              <a:avLst/>
              <a:gdLst>
                <a:gd name="T0" fmla="*/ 15 w 21"/>
                <a:gd name="T1" fmla="*/ 64 h 65"/>
                <a:gd name="T2" fmla="*/ 0 w 21"/>
                <a:gd name="T3" fmla="*/ 0 h 65"/>
                <a:gd name="T4" fmla="*/ 20 w 21"/>
                <a:gd name="T5" fmla="*/ 1 h 65"/>
                <a:gd name="T6" fmla="*/ 15 w 21"/>
                <a:gd name="T7" fmla="*/ 64 h 65"/>
                <a:gd name="T8" fmla="*/ 0 60000 65536"/>
                <a:gd name="T9" fmla="*/ 0 60000 65536"/>
                <a:gd name="T10" fmla="*/ 0 60000 65536"/>
                <a:gd name="T11" fmla="*/ 0 60000 65536"/>
                <a:gd name="T12" fmla="*/ 0 w 21"/>
                <a:gd name="T13" fmla="*/ 0 h 65"/>
                <a:gd name="T14" fmla="*/ 21 w 21"/>
                <a:gd name="T15" fmla="*/ 65 h 65"/>
              </a:gdLst>
              <a:ahLst/>
              <a:cxnLst>
                <a:cxn ang="T8">
                  <a:pos x="T0" y="T1"/>
                </a:cxn>
                <a:cxn ang="T9">
                  <a:pos x="T2" y="T3"/>
                </a:cxn>
                <a:cxn ang="T10">
                  <a:pos x="T4" y="T5"/>
                </a:cxn>
                <a:cxn ang="T11">
                  <a:pos x="T6" y="T7"/>
                </a:cxn>
              </a:cxnLst>
              <a:rect l="T12" t="T13" r="T14" b="T15"/>
              <a:pathLst>
                <a:path w="21" h="65">
                  <a:moveTo>
                    <a:pt x="15" y="64"/>
                  </a:moveTo>
                  <a:lnTo>
                    <a:pt x="0" y="0"/>
                  </a:lnTo>
                  <a:lnTo>
                    <a:pt x="20" y="1"/>
                  </a:lnTo>
                  <a:lnTo>
                    <a:pt x="15" y="64"/>
                  </a:lnTo>
                </a:path>
              </a:pathLst>
            </a:custGeom>
            <a:grpFill/>
            <a:ln w="12700" cap="rnd">
              <a:solidFill>
                <a:srgbClr val="FF0033"/>
              </a:solidFill>
              <a:round/>
              <a:headEnd/>
              <a:tailEnd/>
            </a:ln>
          </p:spPr>
          <p:txBody>
            <a:bodyPr/>
            <a:lstStyle/>
            <a:p>
              <a:pPr>
                <a:defRPr/>
              </a:pPr>
              <a:endParaRPr lang="en-US" sz="1800">
                <a:ea typeface="+mn-ea"/>
              </a:endParaRPr>
            </a:p>
          </p:txBody>
        </p:sp>
        <p:sp>
          <p:nvSpPr>
            <p:cNvPr id="25648" name="Freeform 27"/>
            <p:cNvSpPr>
              <a:spLocks/>
            </p:cNvSpPr>
            <p:nvPr/>
          </p:nvSpPr>
          <p:spPr bwMode="auto">
            <a:xfrm>
              <a:off x="1564" y="2944"/>
              <a:ext cx="27" cy="65"/>
            </a:xfrm>
            <a:custGeom>
              <a:avLst/>
              <a:gdLst>
                <a:gd name="T0" fmla="*/ 0 w 27"/>
                <a:gd name="T1" fmla="*/ 63 h 65"/>
                <a:gd name="T2" fmla="*/ 21 w 27"/>
                <a:gd name="T3" fmla="*/ 64 h 65"/>
                <a:gd name="T4" fmla="*/ 26 w 27"/>
                <a:gd name="T5" fmla="*/ 1 h 65"/>
                <a:gd name="T6" fmla="*/ 5 w 27"/>
                <a:gd name="T7" fmla="*/ 0 h 65"/>
                <a:gd name="T8" fmla="*/ 0 w 27"/>
                <a:gd name="T9" fmla="*/ 63 h 65"/>
                <a:gd name="T10" fmla="*/ 0 60000 65536"/>
                <a:gd name="T11" fmla="*/ 0 60000 65536"/>
                <a:gd name="T12" fmla="*/ 0 60000 65536"/>
                <a:gd name="T13" fmla="*/ 0 60000 65536"/>
                <a:gd name="T14" fmla="*/ 0 60000 65536"/>
                <a:gd name="T15" fmla="*/ 0 w 27"/>
                <a:gd name="T16" fmla="*/ 0 h 65"/>
                <a:gd name="T17" fmla="*/ 27 w 27"/>
                <a:gd name="T18" fmla="*/ 65 h 65"/>
              </a:gdLst>
              <a:ahLst/>
              <a:cxnLst>
                <a:cxn ang="T10">
                  <a:pos x="T0" y="T1"/>
                </a:cxn>
                <a:cxn ang="T11">
                  <a:pos x="T2" y="T3"/>
                </a:cxn>
                <a:cxn ang="T12">
                  <a:pos x="T4" y="T5"/>
                </a:cxn>
                <a:cxn ang="T13">
                  <a:pos x="T6" y="T7"/>
                </a:cxn>
                <a:cxn ang="T14">
                  <a:pos x="T8" y="T9"/>
                </a:cxn>
              </a:cxnLst>
              <a:rect l="T15" t="T16" r="T17" b="T18"/>
              <a:pathLst>
                <a:path w="27" h="65">
                  <a:moveTo>
                    <a:pt x="0" y="63"/>
                  </a:moveTo>
                  <a:lnTo>
                    <a:pt x="21" y="64"/>
                  </a:lnTo>
                  <a:lnTo>
                    <a:pt x="26" y="1"/>
                  </a:lnTo>
                  <a:lnTo>
                    <a:pt x="5" y="0"/>
                  </a:lnTo>
                  <a:lnTo>
                    <a:pt x="0" y="63"/>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49" name="Freeform 28"/>
            <p:cNvSpPr>
              <a:spLocks/>
            </p:cNvSpPr>
            <p:nvPr/>
          </p:nvSpPr>
          <p:spPr bwMode="auto">
            <a:xfrm>
              <a:off x="1570" y="2887"/>
              <a:ext cx="21" cy="58"/>
            </a:xfrm>
            <a:custGeom>
              <a:avLst/>
              <a:gdLst>
                <a:gd name="T0" fmla="*/ 0 w 21"/>
                <a:gd name="T1" fmla="*/ 55 h 58"/>
                <a:gd name="T2" fmla="*/ 20 w 21"/>
                <a:gd name="T3" fmla="*/ 57 h 58"/>
                <a:gd name="T4" fmla="*/ 4 w 21"/>
                <a:gd name="T5" fmla="*/ 0 h 58"/>
                <a:gd name="T6" fmla="*/ 0 w 21"/>
                <a:gd name="T7" fmla="*/ 55 h 58"/>
                <a:gd name="T8" fmla="*/ 0 60000 65536"/>
                <a:gd name="T9" fmla="*/ 0 60000 65536"/>
                <a:gd name="T10" fmla="*/ 0 60000 65536"/>
                <a:gd name="T11" fmla="*/ 0 60000 65536"/>
                <a:gd name="T12" fmla="*/ 0 w 21"/>
                <a:gd name="T13" fmla="*/ 0 h 58"/>
                <a:gd name="T14" fmla="*/ 21 w 21"/>
                <a:gd name="T15" fmla="*/ 58 h 58"/>
              </a:gdLst>
              <a:ahLst/>
              <a:cxnLst>
                <a:cxn ang="T8">
                  <a:pos x="T0" y="T1"/>
                </a:cxn>
                <a:cxn ang="T9">
                  <a:pos x="T2" y="T3"/>
                </a:cxn>
                <a:cxn ang="T10">
                  <a:pos x="T4" y="T5"/>
                </a:cxn>
                <a:cxn ang="T11">
                  <a:pos x="T6" y="T7"/>
                </a:cxn>
              </a:cxnLst>
              <a:rect l="T12" t="T13" r="T14" b="T15"/>
              <a:pathLst>
                <a:path w="21" h="58">
                  <a:moveTo>
                    <a:pt x="0" y="55"/>
                  </a:moveTo>
                  <a:lnTo>
                    <a:pt x="20" y="57"/>
                  </a:lnTo>
                  <a:lnTo>
                    <a:pt x="4" y="0"/>
                  </a:lnTo>
                  <a:lnTo>
                    <a:pt x="0" y="55"/>
                  </a:lnTo>
                </a:path>
              </a:pathLst>
            </a:custGeom>
            <a:grpFill/>
            <a:ln w="12700" cap="rnd">
              <a:solidFill>
                <a:srgbClr val="FF0033"/>
              </a:solidFill>
              <a:round/>
              <a:headEnd/>
              <a:tailEnd/>
            </a:ln>
          </p:spPr>
          <p:txBody>
            <a:bodyPr/>
            <a:lstStyle/>
            <a:p>
              <a:pPr>
                <a:defRPr/>
              </a:pPr>
              <a:endParaRPr lang="en-US" sz="1800">
                <a:ea typeface="+mn-ea"/>
              </a:endParaRPr>
            </a:p>
          </p:txBody>
        </p:sp>
        <p:sp>
          <p:nvSpPr>
            <p:cNvPr id="25650" name="Freeform 29"/>
            <p:cNvSpPr>
              <a:spLocks/>
            </p:cNvSpPr>
            <p:nvPr/>
          </p:nvSpPr>
          <p:spPr bwMode="auto">
            <a:xfrm>
              <a:off x="1575" y="2887"/>
              <a:ext cx="21" cy="58"/>
            </a:xfrm>
            <a:custGeom>
              <a:avLst/>
              <a:gdLst>
                <a:gd name="T0" fmla="*/ 16 w 21"/>
                <a:gd name="T1" fmla="*/ 57 h 58"/>
                <a:gd name="T2" fmla="*/ 0 w 21"/>
                <a:gd name="T3" fmla="*/ 0 h 58"/>
                <a:gd name="T4" fmla="*/ 20 w 21"/>
                <a:gd name="T5" fmla="*/ 0 h 58"/>
                <a:gd name="T6" fmla="*/ 16 w 21"/>
                <a:gd name="T7" fmla="*/ 57 h 58"/>
                <a:gd name="T8" fmla="*/ 0 60000 65536"/>
                <a:gd name="T9" fmla="*/ 0 60000 65536"/>
                <a:gd name="T10" fmla="*/ 0 60000 65536"/>
                <a:gd name="T11" fmla="*/ 0 60000 65536"/>
                <a:gd name="T12" fmla="*/ 0 w 21"/>
                <a:gd name="T13" fmla="*/ 0 h 58"/>
                <a:gd name="T14" fmla="*/ 21 w 21"/>
                <a:gd name="T15" fmla="*/ 58 h 58"/>
              </a:gdLst>
              <a:ahLst/>
              <a:cxnLst>
                <a:cxn ang="T8">
                  <a:pos x="T0" y="T1"/>
                </a:cxn>
                <a:cxn ang="T9">
                  <a:pos x="T2" y="T3"/>
                </a:cxn>
                <a:cxn ang="T10">
                  <a:pos x="T4" y="T5"/>
                </a:cxn>
                <a:cxn ang="T11">
                  <a:pos x="T6" y="T7"/>
                </a:cxn>
              </a:cxnLst>
              <a:rect l="T12" t="T13" r="T14" b="T15"/>
              <a:pathLst>
                <a:path w="21" h="58">
                  <a:moveTo>
                    <a:pt x="16" y="57"/>
                  </a:moveTo>
                  <a:lnTo>
                    <a:pt x="0" y="0"/>
                  </a:lnTo>
                  <a:lnTo>
                    <a:pt x="20" y="0"/>
                  </a:lnTo>
                  <a:lnTo>
                    <a:pt x="16" y="57"/>
                  </a:lnTo>
                </a:path>
              </a:pathLst>
            </a:custGeom>
            <a:grpFill/>
            <a:ln w="12700" cap="rnd">
              <a:solidFill>
                <a:srgbClr val="FF0033"/>
              </a:solidFill>
              <a:round/>
              <a:headEnd/>
              <a:tailEnd/>
            </a:ln>
          </p:spPr>
          <p:txBody>
            <a:bodyPr/>
            <a:lstStyle/>
            <a:p>
              <a:pPr>
                <a:defRPr/>
              </a:pPr>
              <a:endParaRPr lang="en-US" sz="1800">
                <a:ea typeface="+mn-ea"/>
              </a:endParaRPr>
            </a:p>
          </p:txBody>
        </p:sp>
        <p:sp>
          <p:nvSpPr>
            <p:cNvPr id="25651" name="Freeform 30"/>
            <p:cNvSpPr>
              <a:spLocks/>
            </p:cNvSpPr>
            <p:nvPr/>
          </p:nvSpPr>
          <p:spPr bwMode="auto">
            <a:xfrm>
              <a:off x="1570" y="2887"/>
              <a:ext cx="26" cy="58"/>
            </a:xfrm>
            <a:custGeom>
              <a:avLst/>
              <a:gdLst>
                <a:gd name="T0" fmla="*/ 0 w 26"/>
                <a:gd name="T1" fmla="*/ 55 h 58"/>
                <a:gd name="T2" fmla="*/ 21 w 26"/>
                <a:gd name="T3" fmla="*/ 57 h 58"/>
                <a:gd name="T4" fmla="*/ 25 w 26"/>
                <a:gd name="T5" fmla="*/ 0 h 58"/>
                <a:gd name="T6" fmla="*/ 5 w 26"/>
                <a:gd name="T7" fmla="*/ 0 h 58"/>
                <a:gd name="T8" fmla="*/ 0 w 26"/>
                <a:gd name="T9" fmla="*/ 55 h 58"/>
                <a:gd name="T10" fmla="*/ 0 60000 65536"/>
                <a:gd name="T11" fmla="*/ 0 60000 65536"/>
                <a:gd name="T12" fmla="*/ 0 60000 65536"/>
                <a:gd name="T13" fmla="*/ 0 60000 65536"/>
                <a:gd name="T14" fmla="*/ 0 60000 65536"/>
                <a:gd name="T15" fmla="*/ 0 w 26"/>
                <a:gd name="T16" fmla="*/ 0 h 58"/>
                <a:gd name="T17" fmla="*/ 26 w 26"/>
                <a:gd name="T18" fmla="*/ 58 h 58"/>
              </a:gdLst>
              <a:ahLst/>
              <a:cxnLst>
                <a:cxn ang="T10">
                  <a:pos x="T0" y="T1"/>
                </a:cxn>
                <a:cxn ang="T11">
                  <a:pos x="T2" y="T3"/>
                </a:cxn>
                <a:cxn ang="T12">
                  <a:pos x="T4" y="T5"/>
                </a:cxn>
                <a:cxn ang="T13">
                  <a:pos x="T6" y="T7"/>
                </a:cxn>
                <a:cxn ang="T14">
                  <a:pos x="T8" y="T9"/>
                </a:cxn>
              </a:cxnLst>
              <a:rect l="T15" t="T16" r="T17" b="T18"/>
              <a:pathLst>
                <a:path w="26" h="58">
                  <a:moveTo>
                    <a:pt x="0" y="55"/>
                  </a:moveTo>
                  <a:lnTo>
                    <a:pt x="21" y="57"/>
                  </a:lnTo>
                  <a:lnTo>
                    <a:pt x="25" y="0"/>
                  </a:lnTo>
                  <a:lnTo>
                    <a:pt x="5" y="0"/>
                  </a:lnTo>
                  <a:lnTo>
                    <a:pt x="0" y="55"/>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52" name="Freeform 31"/>
            <p:cNvSpPr>
              <a:spLocks/>
            </p:cNvSpPr>
            <p:nvPr/>
          </p:nvSpPr>
          <p:spPr bwMode="auto">
            <a:xfrm>
              <a:off x="1575" y="2836"/>
              <a:ext cx="21" cy="53"/>
            </a:xfrm>
            <a:custGeom>
              <a:avLst/>
              <a:gdLst>
                <a:gd name="T0" fmla="*/ 0 w 21"/>
                <a:gd name="T1" fmla="*/ 51 h 53"/>
                <a:gd name="T2" fmla="*/ 20 w 21"/>
                <a:gd name="T3" fmla="*/ 52 h 53"/>
                <a:gd name="T4" fmla="*/ 3 w 21"/>
                <a:gd name="T5" fmla="*/ 0 h 53"/>
                <a:gd name="T6" fmla="*/ 0 w 21"/>
                <a:gd name="T7" fmla="*/ 51 h 53"/>
                <a:gd name="T8" fmla="*/ 0 60000 65536"/>
                <a:gd name="T9" fmla="*/ 0 60000 65536"/>
                <a:gd name="T10" fmla="*/ 0 60000 65536"/>
                <a:gd name="T11" fmla="*/ 0 60000 65536"/>
                <a:gd name="T12" fmla="*/ 0 w 21"/>
                <a:gd name="T13" fmla="*/ 0 h 53"/>
                <a:gd name="T14" fmla="*/ 21 w 21"/>
                <a:gd name="T15" fmla="*/ 53 h 53"/>
              </a:gdLst>
              <a:ahLst/>
              <a:cxnLst>
                <a:cxn ang="T8">
                  <a:pos x="T0" y="T1"/>
                </a:cxn>
                <a:cxn ang="T9">
                  <a:pos x="T2" y="T3"/>
                </a:cxn>
                <a:cxn ang="T10">
                  <a:pos x="T4" y="T5"/>
                </a:cxn>
                <a:cxn ang="T11">
                  <a:pos x="T6" y="T7"/>
                </a:cxn>
              </a:cxnLst>
              <a:rect l="T12" t="T13" r="T14" b="T15"/>
              <a:pathLst>
                <a:path w="21" h="53">
                  <a:moveTo>
                    <a:pt x="0" y="51"/>
                  </a:moveTo>
                  <a:lnTo>
                    <a:pt x="20" y="52"/>
                  </a:lnTo>
                  <a:lnTo>
                    <a:pt x="3" y="0"/>
                  </a:lnTo>
                  <a:lnTo>
                    <a:pt x="0" y="51"/>
                  </a:lnTo>
                </a:path>
              </a:pathLst>
            </a:custGeom>
            <a:grpFill/>
            <a:ln w="12700" cap="rnd">
              <a:solidFill>
                <a:srgbClr val="FF0033"/>
              </a:solidFill>
              <a:round/>
              <a:headEnd/>
              <a:tailEnd/>
            </a:ln>
          </p:spPr>
          <p:txBody>
            <a:bodyPr/>
            <a:lstStyle/>
            <a:p>
              <a:pPr>
                <a:defRPr/>
              </a:pPr>
              <a:endParaRPr lang="en-US" sz="1800">
                <a:ea typeface="+mn-ea"/>
              </a:endParaRPr>
            </a:p>
          </p:txBody>
        </p:sp>
        <p:sp>
          <p:nvSpPr>
            <p:cNvPr id="25653" name="Freeform 32"/>
            <p:cNvSpPr>
              <a:spLocks/>
            </p:cNvSpPr>
            <p:nvPr/>
          </p:nvSpPr>
          <p:spPr bwMode="auto">
            <a:xfrm>
              <a:off x="1576" y="2836"/>
              <a:ext cx="22" cy="53"/>
            </a:xfrm>
            <a:custGeom>
              <a:avLst/>
              <a:gdLst>
                <a:gd name="T0" fmla="*/ 17 w 22"/>
                <a:gd name="T1" fmla="*/ 52 h 53"/>
                <a:gd name="T2" fmla="*/ 0 w 22"/>
                <a:gd name="T3" fmla="*/ 0 h 53"/>
                <a:gd name="T4" fmla="*/ 21 w 22"/>
                <a:gd name="T5" fmla="*/ 1 h 53"/>
                <a:gd name="T6" fmla="*/ 17 w 22"/>
                <a:gd name="T7" fmla="*/ 52 h 53"/>
                <a:gd name="T8" fmla="*/ 0 60000 65536"/>
                <a:gd name="T9" fmla="*/ 0 60000 65536"/>
                <a:gd name="T10" fmla="*/ 0 60000 65536"/>
                <a:gd name="T11" fmla="*/ 0 60000 65536"/>
                <a:gd name="T12" fmla="*/ 0 w 22"/>
                <a:gd name="T13" fmla="*/ 0 h 53"/>
                <a:gd name="T14" fmla="*/ 22 w 22"/>
                <a:gd name="T15" fmla="*/ 53 h 53"/>
              </a:gdLst>
              <a:ahLst/>
              <a:cxnLst>
                <a:cxn ang="T8">
                  <a:pos x="T0" y="T1"/>
                </a:cxn>
                <a:cxn ang="T9">
                  <a:pos x="T2" y="T3"/>
                </a:cxn>
                <a:cxn ang="T10">
                  <a:pos x="T4" y="T5"/>
                </a:cxn>
                <a:cxn ang="T11">
                  <a:pos x="T6" y="T7"/>
                </a:cxn>
              </a:cxnLst>
              <a:rect l="T12" t="T13" r="T14" b="T15"/>
              <a:pathLst>
                <a:path w="22" h="53">
                  <a:moveTo>
                    <a:pt x="17" y="52"/>
                  </a:moveTo>
                  <a:lnTo>
                    <a:pt x="0" y="0"/>
                  </a:lnTo>
                  <a:lnTo>
                    <a:pt x="21" y="1"/>
                  </a:lnTo>
                  <a:lnTo>
                    <a:pt x="17" y="52"/>
                  </a:lnTo>
                </a:path>
              </a:pathLst>
            </a:custGeom>
            <a:grpFill/>
            <a:ln w="12700" cap="rnd">
              <a:solidFill>
                <a:srgbClr val="FF0033"/>
              </a:solidFill>
              <a:round/>
              <a:headEnd/>
              <a:tailEnd/>
            </a:ln>
          </p:spPr>
          <p:txBody>
            <a:bodyPr/>
            <a:lstStyle/>
            <a:p>
              <a:pPr>
                <a:defRPr/>
              </a:pPr>
              <a:endParaRPr lang="en-US" sz="1800">
                <a:ea typeface="+mn-ea"/>
              </a:endParaRPr>
            </a:p>
          </p:txBody>
        </p:sp>
        <p:sp>
          <p:nvSpPr>
            <p:cNvPr id="25654" name="Freeform 33"/>
            <p:cNvSpPr>
              <a:spLocks/>
            </p:cNvSpPr>
            <p:nvPr/>
          </p:nvSpPr>
          <p:spPr bwMode="auto">
            <a:xfrm>
              <a:off x="1575" y="2836"/>
              <a:ext cx="23" cy="53"/>
            </a:xfrm>
            <a:custGeom>
              <a:avLst/>
              <a:gdLst>
                <a:gd name="T0" fmla="*/ 0 w 23"/>
                <a:gd name="T1" fmla="*/ 51 h 53"/>
                <a:gd name="T2" fmla="*/ 18 w 23"/>
                <a:gd name="T3" fmla="*/ 52 h 53"/>
                <a:gd name="T4" fmla="*/ 22 w 23"/>
                <a:gd name="T5" fmla="*/ 1 h 53"/>
                <a:gd name="T6" fmla="*/ 2 w 23"/>
                <a:gd name="T7" fmla="*/ 0 h 53"/>
                <a:gd name="T8" fmla="*/ 0 w 23"/>
                <a:gd name="T9" fmla="*/ 51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1"/>
                  </a:moveTo>
                  <a:lnTo>
                    <a:pt x="18" y="52"/>
                  </a:lnTo>
                  <a:lnTo>
                    <a:pt x="22" y="1"/>
                  </a:lnTo>
                  <a:lnTo>
                    <a:pt x="2" y="0"/>
                  </a:lnTo>
                  <a:lnTo>
                    <a:pt x="0" y="5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55" name="Freeform 34"/>
            <p:cNvSpPr>
              <a:spLocks/>
            </p:cNvSpPr>
            <p:nvPr/>
          </p:nvSpPr>
          <p:spPr bwMode="auto">
            <a:xfrm>
              <a:off x="1576" y="2788"/>
              <a:ext cx="22" cy="49"/>
            </a:xfrm>
            <a:custGeom>
              <a:avLst/>
              <a:gdLst>
                <a:gd name="T0" fmla="*/ 0 w 22"/>
                <a:gd name="T1" fmla="*/ 46 h 49"/>
                <a:gd name="T2" fmla="*/ 21 w 22"/>
                <a:gd name="T3" fmla="*/ 48 h 49"/>
                <a:gd name="T4" fmla="*/ 4 w 22"/>
                <a:gd name="T5" fmla="*/ 0 h 49"/>
                <a:gd name="T6" fmla="*/ 0 w 22"/>
                <a:gd name="T7" fmla="*/ 46 h 49"/>
                <a:gd name="T8" fmla="*/ 0 60000 65536"/>
                <a:gd name="T9" fmla="*/ 0 60000 65536"/>
                <a:gd name="T10" fmla="*/ 0 60000 65536"/>
                <a:gd name="T11" fmla="*/ 0 60000 65536"/>
                <a:gd name="T12" fmla="*/ 0 w 22"/>
                <a:gd name="T13" fmla="*/ 0 h 49"/>
                <a:gd name="T14" fmla="*/ 22 w 22"/>
                <a:gd name="T15" fmla="*/ 49 h 49"/>
              </a:gdLst>
              <a:ahLst/>
              <a:cxnLst>
                <a:cxn ang="T8">
                  <a:pos x="T0" y="T1"/>
                </a:cxn>
                <a:cxn ang="T9">
                  <a:pos x="T2" y="T3"/>
                </a:cxn>
                <a:cxn ang="T10">
                  <a:pos x="T4" y="T5"/>
                </a:cxn>
                <a:cxn ang="T11">
                  <a:pos x="T6" y="T7"/>
                </a:cxn>
              </a:cxnLst>
              <a:rect l="T12" t="T13" r="T14" b="T15"/>
              <a:pathLst>
                <a:path w="22" h="49">
                  <a:moveTo>
                    <a:pt x="0" y="46"/>
                  </a:moveTo>
                  <a:lnTo>
                    <a:pt x="21" y="48"/>
                  </a:lnTo>
                  <a:lnTo>
                    <a:pt x="4" y="0"/>
                  </a:lnTo>
                  <a:lnTo>
                    <a:pt x="0" y="46"/>
                  </a:lnTo>
                </a:path>
              </a:pathLst>
            </a:custGeom>
            <a:grpFill/>
            <a:ln w="12700" cap="rnd">
              <a:solidFill>
                <a:srgbClr val="FF0033"/>
              </a:solidFill>
              <a:round/>
              <a:headEnd/>
              <a:tailEnd/>
            </a:ln>
          </p:spPr>
          <p:txBody>
            <a:bodyPr/>
            <a:lstStyle/>
            <a:p>
              <a:pPr>
                <a:defRPr/>
              </a:pPr>
              <a:endParaRPr lang="en-US" sz="1800">
                <a:ea typeface="+mn-ea"/>
              </a:endParaRPr>
            </a:p>
          </p:txBody>
        </p:sp>
        <p:sp>
          <p:nvSpPr>
            <p:cNvPr id="25656" name="Freeform 35"/>
            <p:cNvSpPr>
              <a:spLocks/>
            </p:cNvSpPr>
            <p:nvPr/>
          </p:nvSpPr>
          <p:spPr bwMode="auto">
            <a:xfrm>
              <a:off x="1582" y="2788"/>
              <a:ext cx="20" cy="49"/>
            </a:xfrm>
            <a:custGeom>
              <a:avLst/>
              <a:gdLst>
                <a:gd name="T0" fmla="*/ 16 w 20"/>
                <a:gd name="T1" fmla="*/ 48 h 49"/>
                <a:gd name="T2" fmla="*/ 0 w 20"/>
                <a:gd name="T3" fmla="*/ 0 h 49"/>
                <a:gd name="T4" fmla="*/ 19 w 20"/>
                <a:gd name="T5" fmla="*/ 1 h 49"/>
                <a:gd name="T6" fmla="*/ 16 w 20"/>
                <a:gd name="T7" fmla="*/ 48 h 49"/>
                <a:gd name="T8" fmla="*/ 0 60000 65536"/>
                <a:gd name="T9" fmla="*/ 0 60000 65536"/>
                <a:gd name="T10" fmla="*/ 0 60000 65536"/>
                <a:gd name="T11" fmla="*/ 0 60000 65536"/>
                <a:gd name="T12" fmla="*/ 0 w 20"/>
                <a:gd name="T13" fmla="*/ 0 h 49"/>
                <a:gd name="T14" fmla="*/ 20 w 20"/>
                <a:gd name="T15" fmla="*/ 49 h 49"/>
              </a:gdLst>
              <a:ahLst/>
              <a:cxnLst>
                <a:cxn ang="T8">
                  <a:pos x="T0" y="T1"/>
                </a:cxn>
                <a:cxn ang="T9">
                  <a:pos x="T2" y="T3"/>
                </a:cxn>
                <a:cxn ang="T10">
                  <a:pos x="T4" y="T5"/>
                </a:cxn>
                <a:cxn ang="T11">
                  <a:pos x="T6" y="T7"/>
                </a:cxn>
              </a:cxnLst>
              <a:rect l="T12" t="T13" r="T14" b="T15"/>
              <a:pathLst>
                <a:path w="20" h="49">
                  <a:moveTo>
                    <a:pt x="16" y="48"/>
                  </a:moveTo>
                  <a:lnTo>
                    <a:pt x="0" y="0"/>
                  </a:lnTo>
                  <a:lnTo>
                    <a:pt x="19" y="1"/>
                  </a:lnTo>
                  <a:lnTo>
                    <a:pt x="16" y="48"/>
                  </a:lnTo>
                </a:path>
              </a:pathLst>
            </a:custGeom>
            <a:grpFill/>
            <a:ln w="12700" cap="rnd">
              <a:solidFill>
                <a:srgbClr val="FF0033"/>
              </a:solidFill>
              <a:round/>
              <a:headEnd/>
              <a:tailEnd/>
            </a:ln>
          </p:spPr>
          <p:txBody>
            <a:bodyPr/>
            <a:lstStyle/>
            <a:p>
              <a:pPr>
                <a:defRPr/>
              </a:pPr>
              <a:endParaRPr lang="en-US" sz="1800">
                <a:ea typeface="+mn-ea"/>
              </a:endParaRPr>
            </a:p>
          </p:txBody>
        </p:sp>
        <p:sp>
          <p:nvSpPr>
            <p:cNvPr id="25657" name="Freeform 36"/>
            <p:cNvSpPr>
              <a:spLocks/>
            </p:cNvSpPr>
            <p:nvPr/>
          </p:nvSpPr>
          <p:spPr bwMode="auto">
            <a:xfrm>
              <a:off x="1576" y="2788"/>
              <a:ext cx="26" cy="49"/>
            </a:xfrm>
            <a:custGeom>
              <a:avLst/>
              <a:gdLst>
                <a:gd name="T0" fmla="*/ 0 w 26"/>
                <a:gd name="T1" fmla="*/ 46 h 49"/>
                <a:gd name="T2" fmla="*/ 21 w 26"/>
                <a:gd name="T3" fmla="*/ 48 h 49"/>
                <a:gd name="T4" fmla="*/ 25 w 26"/>
                <a:gd name="T5" fmla="*/ 1 h 49"/>
                <a:gd name="T6" fmla="*/ 4 w 26"/>
                <a:gd name="T7" fmla="*/ 0 h 49"/>
                <a:gd name="T8" fmla="*/ 0 w 26"/>
                <a:gd name="T9" fmla="*/ 46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0" y="46"/>
                  </a:moveTo>
                  <a:lnTo>
                    <a:pt x="21" y="48"/>
                  </a:lnTo>
                  <a:lnTo>
                    <a:pt x="25" y="1"/>
                  </a:lnTo>
                  <a:lnTo>
                    <a:pt x="4" y="0"/>
                  </a:lnTo>
                  <a:lnTo>
                    <a:pt x="0" y="46"/>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58" name="Freeform 37"/>
            <p:cNvSpPr>
              <a:spLocks/>
            </p:cNvSpPr>
            <p:nvPr/>
          </p:nvSpPr>
          <p:spPr bwMode="auto">
            <a:xfrm>
              <a:off x="1582" y="2745"/>
              <a:ext cx="20" cy="46"/>
            </a:xfrm>
            <a:custGeom>
              <a:avLst/>
              <a:gdLst>
                <a:gd name="T0" fmla="*/ 0 w 20"/>
                <a:gd name="T1" fmla="*/ 43 h 46"/>
                <a:gd name="T2" fmla="*/ 19 w 20"/>
                <a:gd name="T3" fmla="*/ 45 h 46"/>
                <a:gd name="T4" fmla="*/ 2 w 20"/>
                <a:gd name="T5" fmla="*/ 0 h 46"/>
                <a:gd name="T6" fmla="*/ 0 w 20"/>
                <a:gd name="T7" fmla="*/ 43 h 46"/>
                <a:gd name="T8" fmla="*/ 0 60000 65536"/>
                <a:gd name="T9" fmla="*/ 0 60000 65536"/>
                <a:gd name="T10" fmla="*/ 0 60000 65536"/>
                <a:gd name="T11" fmla="*/ 0 60000 65536"/>
                <a:gd name="T12" fmla="*/ 0 w 20"/>
                <a:gd name="T13" fmla="*/ 0 h 46"/>
                <a:gd name="T14" fmla="*/ 20 w 20"/>
                <a:gd name="T15" fmla="*/ 46 h 46"/>
              </a:gdLst>
              <a:ahLst/>
              <a:cxnLst>
                <a:cxn ang="T8">
                  <a:pos x="T0" y="T1"/>
                </a:cxn>
                <a:cxn ang="T9">
                  <a:pos x="T2" y="T3"/>
                </a:cxn>
                <a:cxn ang="T10">
                  <a:pos x="T4" y="T5"/>
                </a:cxn>
                <a:cxn ang="T11">
                  <a:pos x="T6" y="T7"/>
                </a:cxn>
              </a:cxnLst>
              <a:rect l="T12" t="T13" r="T14" b="T15"/>
              <a:pathLst>
                <a:path w="20" h="46">
                  <a:moveTo>
                    <a:pt x="0" y="43"/>
                  </a:moveTo>
                  <a:lnTo>
                    <a:pt x="19" y="45"/>
                  </a:lnTo>
                  <a:lnTo>
                    <a:pt x="2" y="0"/>
                  </a:lnTo>
                  <a:lnTo>
                    <a:pt x="0" y="43"/>
                  </a:lnTo>
                </a:path>
              </a:pathLst>
            </a:custGeom>
            <a:grpFill/>
            <a:ln w="12700" cap="rnd">
              <a:solidFill>
                <a:srgbClr val="FF0033"/>
              </a:solidFill>
              <a:round/>
              <a:headEnd/>
              <a:tailEnd/>
            </a:ln>
          </p:spPr>
          <p:txBody>
            <a:bodyPr/>
            <a:lstStyle/>
            <a:p>
              <a:pPr>
                <a:defRPr/>
              </a:pPr>
              <a:endParaRPr lang="en-US" sz="1800">
                <a:ea typeface="+mn-ea"/>
              </a:endParaRPr>
            </a:p>
          </p:txBody>
        </p:sp>
        <p:sp>
          <p:nvSpPr>
            <p:cNvPr id="25659" name="Freeform 38"/>
            <p:cNvSpPr>
              <a:spLocks/>
            </p:cNvSpPr>
            <p:nvPr/>
          </p:nvSpPr>
          <p:spPr bwMode="auto">
            <a:xfrm>
              <a:off x="1584" y="2745"/>
              <a:ext cx="21" cy="46"/>
            </a:xfrm>
            <a:custGeom>
              <a:avLst/>
              <a:gdLst>
                <a:gd name="T0" fmla="*/ 16 w 21"/>
                <a:gd name="T1" fmla="*/ 45 h 46"/>
                <a:gd name="T2" fmla="*/ 0 w 21"/>
                <a:gd name="T3" fmla="*/ 0 h 46"/>
                <a:gd name="T4" fmla="*/ 20 w 21"/>
                <a:gd name="T5" fmla="*/ 1 h 46"/>
                <a:gd name="T6" fmla="*/ 16 w 21"/>
                <a:gd name="T7" fmla="*/ 45 h 46"/>
                <a:gd name="T8" fmla="*/ 0 60000 65536"/>
                <a:gd name="T9" fmla="*/ 0 60000 65536"/>
                <a:gd name="T10" fmla="*/ 0 60000 65536"/>
                <a:gd name="T11" fmla="*/ 0 60000 65536"/>
                <a:gd name="T12" fmla="*/ 0 w 21"/>
                <a:gd name="T13" fmla="*/ 0 h 46"/>
                <a:gd name="T14" fmla="*/ 21 w 21"/>
                <a:gd name="T15" fmla="*/ 46 h 46"/>
              </a:gdLst>
              <a:ahLst/>
              <a:cxnLst>
                <a:cxn ang="T8">
                  <a:pos x="T0" y="T1"/>
                </a:cxn>
                <a:cxn ang="T9">
                  <a:pos x="T2" y="T3"/>
                </a:cxn>
                <a:cxn ang="T10">
                  <a:pos x="T4" y="T5"/>
                </a:cxn>
                <a:cxn ang="T11">
                  <a:pos x="T6" y="T7"/>
                </a:cxn>
              </a:cxnLst>
              <a:rect l="T12" t="T13" r="T14" b="T15"/>
              <a:pathLst>
                <a:path w="21" h="46">
                  <a:moveTo>
                    <a:pt x="16" y="45"/>
                  </a:moveTo>
                  <a:lnTo>
                    <a:pt x="0" y="0"/>
                  </a:lnTo>
                  <a:lnTo>
                    <a:pt x="20" y="1"/>
                  </a:lnTo>
                  <a:lnTo>
                    <a:pt x="16" y="45"/>
                  </a:lnTo>
                </a:path>
              </a:pathLst>
            </a:custGeom>
            <a:grpFill/>
            <a:ln w="12700" cap="rnd">
              <a:solidFill>
                <a:srgbClr val="FF0033"/>
              </a:solidFill>
              <a:round/>
              <a:headEnd/>
              <a:tailEnd/>
            </a:ln>
          </p:spPr>
          <p:txBody>
            <a:bodyPr/>
            <a:lstStyle/>
            <a:p>
              <a:pPr>
                <a:defRPr/>
              </a:pPr>
              <a:endParaRPr lang="en-US" sz="1800">
                <a:ea typeface="+mn-ea"/>
              </a:endParaRPr>
            </a:p>
          </p:txBody>
        </p:sp>
        <p:sp>
          <p:nvSpPr>
            <p:cNvPr id="25660" name="Freeform 39"/>
            <p:cNvSpPr>
              <a:spLocks/>
            </p:cNvSpPr>
            <p:nvPr/>
          </p:nvSpPr>
          <p:spPr bwMode="auto">
            <a:xfrm>
              <a:off x="1582" y="2745"/>
              <a:ext cx="23" cy="46"/>
            </a:xfrm>
            <a:custGeom>
              <a:avLst/>
              <a:gdLst>
                <a:gd name="T0" fmla="*/ 0 w 23"/>
                <a:gd name="T1" fmla="*/ 43 h 46"/>
                <a:gd name="T2" fmla="*/ 18 w 23"/>
                <a:gd name="T3" fmla="*/ 45 h 46"/>
                <a:gd name="T4" fmla="*/ 22 w 23"/>
                <a:gd name="T5" fmla="*/ 1 h 46"/>
                <a:gd name="T6" fmla="*/ 2 w 23"/>
                <a:gd name="T7" fmla="*/ 0 h 46"/>
                <a:gd name="T8" fmla="*/ 0 w 23"/>
                <a:gd name="T9" fmla="*/ 43 h 46"/>
                <a:gd name="T10" fmla="*/ 0 60000 65536"/>
                <a:gd name="T11" fmla="*/ 0 60000 65536"/>
                <a:gd name="T12" fmla="*/ 0 60000 65536"/>
                <a:gd name="T13" fmla="*/ 0 60000 65536"/>
                <a:gd name="T14" fmla="*/ 0 60000 65536"/>
                <a:gd name="T15" fmla="*/ 0 w 23"/>
                <a:gd name="T16" fmla="*/ 0 h 46"/>
                <a:gd name="T17" fmla="*/ 23 w 23"/>
                <a:gd name="T18" fmla="*/ 46 h 46"/>
              </a:gdLst>
              <a:ahLst/>
              <a:cxnLst>
                <a:cxn ang="T10">
                  <a:pos x="T0" y="T1"/>
                </a:cxn>
                <a:cxn ang="T11">
                  <a:pos x="T2" y="T3"/>
                </a:cxn>
                <a:cxn ang="T12">
                  <a:pos x="T4" y="T5"/>
                </a:cxn>
                <a:cxn ang="T13">
                  <a:pos x="T6" y="T7"/>
                </a:cxn>
                <a:cxn ang="T14">
                  <a:pos x="T8" y="T9"/>
                </a:cxn>
              </a:cxnLst>
              <a:rect l="T15" t="T16" r="T17" b="T18"/>
              <a:pathLst>
                <a:path w="23" h="46">
                  <a:moveTo>
                    <a:pt x="0" y="43"/>
                  </a:moveTo>
                  <a:lnTo>
                    <a:pt x="18" y="45"/>
                  </a:lnTo>
                  <a:lnTo>
                    <a:pt x="22" y="1"/>
                  </a:lnTo>
                  <a:lnTo>
                    <a:pt x="2" y="0"/>
                  </a:lnTo>
                  <a:lnTo>
                    <a:pt x="0" y="43"/>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61" name="Freeform 40"/>
            <p:cNvSpPr>
              <a:spLocks/>
            </p:cNvSpPr>
            <p:nvPr/>
          </p:nvSpPr>
          <p:spPr bwMode="auto">
            <a:xfrm>
              <a:off x="1584" y="2708"/>
              <a:ext cx="21" cy="41"/>
            </a:xfrm>
            <a:custGeom>
              <a:avLst/>
              <a:gdLst>
                <a:gd name="T0" fmla="*/ 0 w 21"/>
                <a:gd name="T1" fmla="*/ 38 h 41"/>
                <a:gd name="T2" fmla="*/ 20 w 21"/>
                <a:gd name="T3" fmla="*/ 40 h 41"/>
                <a:gd name="T4" fmla="*/ 2 w 21"/>
                <a:gd name="T5" fmla="*/ 0 h 41"/>
                <a:gd name="T6" fmla="*/ 0 w 21"/>
                <a:gd name="T7" fmla="*/ 38 h 41"/>
                <a:gd name="T8" fmla="*/ 0 60000 65536"/>
                <a:gd name="T9" fmla="*/ 0 60000 65536"/>
                <a:gd name="T10" fmla="*/ 0 60000 65536"/>
                <a:gd name="T11" fmla="*/ 0 60000 65536"/>
                <a:gd name="T12" fmla="*/ 0 w 21"/>
                <a:gd name="T13" fmla="*/ 0 h 41"/>
                <a:gd name="T14" fmla="*/ 21 w 21"/>
                <a:gd name="T15" fmla="*/ 41 h 41"/>
              </a:gdLst>
              <a:ahLst/>
              <a:cxnLst>
                <a:cxn ang="T8">
                  <a:pos x="T0" y="T1"/>
                </a:cxn>
                <a:cxn ang="T9">
                  <a:pos x="T2" y="T3"/>
                </a:cxn>
                <a:cxn ang="T10">
                  <a:pos x="T4" y="T5"/>
                </a:cxn>
                <a:cxn ang="T11">
                  <a:pos x="T6" y="T7"/>
                </a:cxn>
              </a:cxnLst>
              <a:rect l="T12" t="T13" r="T14" b="T15"/>
              <a:pathLst>
                <a:path w="21" h="41">
                  <a:moveTo>
                    <a:pt x="0" y="38"/>
                  </a:moveTo>
                  <a:lnTo>
                    <a:pt x="20" y="40"/>
                  </a:lnTo>
                  <a:lnTo>
                    <a:pt x="2" y="0"/>
                  </a:lnTo>
                  <a:lnTo>
                    <a:pt x="0" y="38"/>
                  </a:lnTo>
                </a:path>
              </a:pathLst>
            </a:custGeom>
            <a:grpFill/>
            <a:ln w="12700" cap="rnd">
              <a:solidFill>
                <a:srgbClr val="FF0033"/>
              </a:solidFill>
              <a:round/>
              <a:headEnd/>
              <a:tailEnd/>
            </a:ln>
          </p:spPr>
          <p:txBody>
            <a:bodyPr/>
            <a:lstStyle/>
            <a:p>
              <a:pPr>
                <a:defRPr/>
              </a:pPr>
              <a:endParaRPr lang="en-US" sz="1800">
                <a:ea typeface="+mn-ea"/>
              </a:endParaRPr>
            </a:p>
          </p:txBody>
        </p:sp>
        <p:sp>
          <p:nvSpPr>
            <p:cNvPr id="25662" name="Freeform 41"/>
            <p:cNvSpPr>
              <a:spLocks/>
            </p:cNvSpPr>
            <p:nvPr/>
          </p:nvSpPr>
          <p:spPr bwMode="auto">
            <a:xfrm>
              <a:off x="1586" y="2708"/>
              <a:ext cx="22" cy="41"/>
            </a:xfrm>
            <a:custGeom>
              <a:avLst/>
              <a:gdLst>
                <a:gd name="T0" fmla="*/ 18 w 22"/>
                <a:gd name="T1" fmla="*/ 40 h 41"/>
                <a:gd name="T2" fmla="*/ 0 w 22"/>
                <a:gd name="T3" fmla="*/ 0 h 41"/>
                <a:gd name="T4" fmla="*/ 21 w 22"/>
                <a:gd name="T5" fmla="*/ 1 h 41"/>
                <a:gd name="T6" fmla="*/ 18 w 22"/>
                <a:gd name="T7" fmla="*/ 40 h 41"/>
                <a:gd name="T8" fmla="*/ 0 60000 65536"/>
                <a:gd name="T9" fmla="*/ 0 60000 65536"/>
                <a:gd name="T10" fmla="*/ 0 60000 65536"/>
                <a:gd name="T11" fmla="*/ 0 60000 65536"/>
                <a:gd name="T12" fmla="*/ 0 w 22"/>
                <a:gd name="T13" fmla="*/ 0 h 41"/>
                <a:gd name="T14" fmla="*/ 22 w 22"/>
                <a:gd name="T15" fmla="*/ 41 h 41"/>
              </a:gdLst>
              <a:ahLst/>
              <a:cxnLst>
                <a:cxn ang="T8">
                  <a:pos x="T0" y="T1"/>
                </a:cxn>
                <a:cxn ang="T9">
                  <a:pos x="T2" y="T3"/>
                </a:cxn>
                <a:cxn ang="T10">
                  <a:pos x="T4" y="T5"/>
                </a:cxn>
                <a:cxn ang="T11">
                  <a:pos x="T6" y="T7"/>
                </a:cxn>
              </a:cxnLst>
              <a:rect l="T12" t="T13" r="T14" b="T15"/>
              <a:pathLst>
                <a:path w="22" h="41">
                  <a:moveTo>
                    <a:pt x="18" y="40"/>
                  </a:moveTo>
                  <a:lnTo>
                    <a:pt x="0" y="0"/>
                  </a:lnTo>
                  <a:lnTo>
                    <a:pt x="21" y="1"/>
                  </a:lnTo>
                  <a:lnTo>
                    <a:pt x="18" y="40"/>
                  </a:lnTo>
                </a:path>
              </a:pathLst>
            </a:custGeom>
            <a:grpFill/>
            <a:ln w="12700" cap="rnd">
              <a:solidFill>
                <a:srgbClr val="FF0033"/>
              </a:solidFill>
              <a:round/>
              <a:headEnd/>
              <a:tailEnd/>
            </a:ln>
          </p:spPr>
          <p:txBody>
            <a:bodyPr/>
            <a:lstStyle/>
            <a:p>
              <a:pPr>
                <a:defRPr/>
              </a:pPr>
              <a:endParaRPr lang="en-US" sz="1800">
                <a:ea typeface="+mn-ea"/>
              </a:endParaRPr>
            </a:p>
          </p:txBody>
        </p:sp>
        <p:sp>
          <p:nvSpPr>
            <p:cNvPr id="25663" name="Freeform 42"/>
            <p:cNvSpPr>
              <a:spLocks/>
            </p:cNvSpPr>
            <p:nvPr/>
          </p:nvSpPr>
          <p:spPr bwMode="auto">
            <a:xfrm>
              <a:off x="1584" y="2708"/>
              <a:ext cx="24" cy="41"/>
            </a:xfrm>
            <a:custGeom>
              <a:avLst/>
              <a:gdLst>
                <a:gd name="T0" fmla="*/ 0 w 24"/>
                <a:gd name="T1" fmla="*/ 38 h 41"/>
                <a:gd name="T2" fmla="*/ 20 w 24"/>
                <a:gd name="T3" fmla="*/ 40 h 41"/>
                <a:gd name="T4" fmla="*/ 23 w 24"/>
                <a:gd name="T5" fmla="*/ 1 h 41"/>
                <a:gd name="T6" fmla="*/ 2 w 24"/>
                <a:gd name="T7" fmla="*/ 0 h 41"/>
                <a:gd name="T8" fmla="*/ 0 w 24"/>
                <a:gd name="T9" fmla="*/ 38 h 41"/>
                <a:gd name="T10" fmla="*/ 0 60000 65536"/>
                <a:gd name="T11" fmla="*/ 0 60000 65536"/>
                <a:gd name="T12" fmla="*/ 0 60000 65536"/>
                <a:gd name="T13" fmla="*/ 0 60000 65536"/>
                <a:gd name="T14" fmla="*/ 0 60000 65536"/>
                <a:gd name="T15" fmla="*/ 0 w 24"/>
                <a:gd name="T16" fmla="*/ 0 h 41"/>
                <a:gd name="T17" fmla="*/ 24 w 24"/>
                <a:gd name="T18" fmla="*/ 41 h 41"/>
              </a:gdLst>
              <a:ahLst/>
              <a:cxnLst>
                <a:cxn ang="T10">
                  <a:pos x="T0" y="T1"/>
                </a:cxn>
                <a:cxn ang="T11">
                  <a:pos x="T2" y="T3"/>
                </a:cxn>
                <a:cxn ang="T12">
                  <a:pos x="T4" y="T5"/>
                </a:cxn>
                <a:cxn ang="T13">
                  <a:pos x="T6" y="T7"/>
                </a:cxn>
                <a:cxn ang="T14">
                  <a:pos x="T8" y="T9"/>
                </a:cxn>
              </a:cxnLst>
              <a:rect l="T15" t="T16" r="T17" b="T18"/>
              <a:pathLst>
                <a:path w="24" h="41">
                  <a:moveTo>
                    <a:pt x="0" y="38"/>
                  </a:moveTo>
                  <a:lnTo>
                    <a:pt x="20" y="40"/>
                  </a:lnTo>
                  <a:lnTo>
                    <a:pt x="23" y="1"/>
                  </a:lnTo>
                  <a:lnTo>
                    <a:pt x="2" y="0"/>
                  </a:lnTo>
                  <a:lnTo>
                    <a:pt x="0" y="38"/>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64" name="Freeform 43"/>
            <p:cNvSpPr>
              <a:spLocks/>
            </p:cNvSpPr>
            <p:nvPr/>
          </p:nvSpPr>
          <p:spPr bwMode="auto">
            <a:xfrm>
              <a:off x="1586" y="2672"/>
              <a:ext cx="22" cy="37"/>
            </a:xfrm>
            <a:custGeom>
              <a:avLst/>
              <a:gdLst>
                <a:gd name="T0" fmla="*/ 0 w 22"/>
                <a:gd name="T1" fmla="*/ 34 h 37"/>
                <a:gd name="T2" fmla="*/ 21 w 22"/>
                <a:gd name="T3" fmla="*/ 36 h 37"/>
                <a:gd name="T4" fmla="*/ 3 w 22"/>
                <a:gd name="T5" fmla="*/ 0 h 37"/>
                <a:gd name="T6" fmla="*/ 0 w 22"/>
                <a:gd name="T7" fmla="*/ 34 h 37"/>
                <a:gd name="T8" fmla="*/ 0 60000 65536"/>
                <a:gd name="T9" fmla="*/ 0 60000 65536"/>
                <a:gd name="T10" fmla="*/ 0 60000 65536"/>
                <a:gd name="T11" fmla="*/ 0 60000 65536"/>
                <a:gd name="T12" fmla="*/ 0 w 22"/>
                <a:gd name="T13" fmla="*/ 0 h 37"/>
                <a:gd name="T14" fmla="*/ 22 w 22"/>
                <a:gd name="T15" fmla="*/ 37 h 37"/>
              </a:gdLst>
              <a:ahLst/>
              <a:cxnLst>
                <a:cxn ang="T8">
                  <a:pos x="T0" y="T1"/>
                </a:cxn>
                <a:cxn ang="T9">
                  <a:pos x="T2" y="T3"/>
                </a:cxn>
                <a:cxn ang="T10">
                  <a:pos x="T4" y="T5"/>
                </a:cxn>
                <a:cxn ang="T11">
                  <a:pos x="T6" y="T7"/>
                </a:cxn>
              </a:cxnLst>
              <a:rect l="T12" t="T13" r="T14" b="T15"/>
              <a:pathLst>
                <a:path w="22" h="37">
                  <a:moveTo>
                    <a:pt x="0" y="34"/>
                  </a:moveTo>
                  <a:lnTo>
                    <a:pt x="21" y="36"/>
                  </a:lnTo>
                  <a:lnTo>
                    <a:pt x="3" y="0"/>
                  </a:lnTo>
                  <a:lnTo>
                    <a:pt x="0" y="34"/>
                  </a:lnTo>
                </a:path>
              </a:pathLst>
            </a:custGeom>
            <a:grpFill/>
            <a:ln w="12700" cap="rnd">
              <a:solidFill>
                <a:srgbClr val="FF0033"/>
              </a:solidFill>
              <a:round/>
              <a:headEnd/>
              <a:tailEnd/>
            </a:ln>
          </p:spPr>
          <p:txBody>
            <a:bodyPr/>
            <a:lstStyle/>
            <a:p>
              <a:pPr>
                <a:defRPr/>
              </a:pPr>
              <a:endParaRPr lang="en-US" sz="1800">
                <a:ea typeface="+mn-ea"/>
              </a:endParaRPr>
            </a:p>
          </p:txBody>
        </p:sp>
        <p:sp>
          <p:nvSpPr>
            <p:cNvPr id="25665" name="Freeform 44"/>
            <p:cNvSpPr>
              <a:spLocks/>
            </p:cNvSpPr>
            <p:nvPr/>
          </p:nvSpPr>
          <p:spPr bwMode="auto">
            <a:xfrm>
              <a:off x="1590" y="2672"/>
              <a:ext cx="21" cy="37"/>
            </a:xfrm>
            <a:custGeom>
              <a:avLst/>
              <a:gdLst>
                <a:gd name="T0" fmla="*/ 17 w 21"/>
                <a:gd name="T1" fmla="*/ 36 h 37"/>
                <a:gd name="T2" fmla="*/ 0 w 21"/>
                <a:gd name="T3" fmla="*/ 0 h 37"/>
                <a:gd name="T4" fmla="*/ 20 w 21"/>
                <a:gd name="T5" fmla="*/ 1 h 37"/>
                <a:gd name="T6" fmla="*/ 17 w 21"/>
                <a:gd name="T7" fmla="*/ 36 h 37"/>
                <a:gd name="T8" fmla="*/ 0 60000 65536"/>
                <a:gd name="T9" fmla="*/ 0 60000 65536"/>
                <a:gd name="T10" fmla="*/ 0 60000 65536"/>
                <a:gd name="T11" fmla="*/ 0 60000 65536"/>
                <a:gd name="T12" fmla="*/ 0 w 21"/>
                <a:gd name="T13" fmla="*/ 0 h 37"/>
                <a:gd name="T14" fmla="*/ 21 w 21"/>
                <a:gd name="T15" fmla="*/ 37 h 37"/>
              </a:gdLst>
              <a:ahLst/>
              <a:cxnLst>
                <a:cxn ang="T8">
                  <a:pos x="T0" y="T1"/>
                </a:cxn>
                <a:cxn ang="T9">
                  <a:pos x="T2" y="T3"/>
                </a:cxn>
                <a:cxn ang="T10">
                  <a:pos x="T4" y="T5"/>
                </a:cxn>
                <a:cxn ang="T11">
                  <a:pos x="T6" y="T7"/>
                </a:cxn>
              </a:cxnLst>
              <a:rect l="T12" t="T13" r="T14" b="T15"/>
              <a:pathLst>
                <a:path w="21" h="37">
                  <a:moveTo>
                    <a:pt x="17" y="36"/>
                  </a:moveTo>
                  <a:lnTo>
                    <a:pt x="0" y="0"/>
                  </a:lnTo>
                  <a:lnTo>
                    <a:pt x="20" y="1"/>
                  </a:lnTo>
                  <a:lnTo>
                    <a:pt x="17" y="36"/>
                  </a:lnTo>
                </a:path>
              </a:pathLst>
            </a:custGeom>
            <a:grpFill/>
            <a:ln w="12700" cap="rnd">
              <a:solidFill>
                <a:srgbClr val="FF0033"/>
              </a:solidFill>
              <a:round/>
              <a:headEnd/>
              <a:tailEnd/>
            </a:ln>
          </p:spPr>
          <p:txBody>
            <a:bodyPr/>
            <a:lstStyle/>
            <a:p>
              <a:pPr>
                <a:defRPr/>
              </a:pPr>
              <a:endParaRPr lang="en-US" sz="1800">
                <a:ea typeface="+mn-ea"/>
              </a:endParaRPr>
            </a:p>
          </p:txBody>
        </p:sp>
        <p:sp>
          <p:nvSpPr>
            <p:cNvPr id="25666" name="Freeform 45"/>
            <p:cNvSpPr>
              <a:spLocks/>
            </p:cNvSpPr>
            <p:nvPr/>
          </p:nvSpPr>
          <p:spPr bwMode="auto">
            <a:xfrm>
              <a:off x="1586" y="2672"/>
              <a:ext cx="25" cy="37"/>
            </a:xfrm>
            <a:custGeom>
              <a:avLst/>
              <a:gdLst>
                <a:gd name="T0" fmla="*/ 0 w 25"/>
                <a:gd name="T1" fmla="*/ 34 h 37"/>
                <a:gd name="T2" fmla="*/ 21 w 25"/>
                <a:gd name="T3" fmla="*/ 36 h 37"/>
                <a:gd name="T4" fmla="*/ 24 w 25"/>
                <a:gd name="T5" fmla="*/ 1 h 37"/>
                <a:gd name="T6" fmla="*/ 3 w 25"/>
                <a:gd name="T7" fmla="*/ 0 h 37"/>
                <a:gd name="T8" fmla="*/ 0 w 25"/>
                <a:gd name="T9" fmla="*/ 34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0" y="34"/>
                  </a:moveTo>
                  <a:lnTo>
                    <a:pt x="21" y="36"/>
                  </a:lnTo>
                  <a:lnTo>
                    <a:pt x="24" y="1"/>
                  </a:lnTo>
                  <a:lnTo>
                    <a:pt x="3" y="0"/>
                  </a:lnTo>
                  <a:lnTo>
                    <a:pt x="0" y="34"/>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67" name="Freeform 46"/>
            <p:cNvSpPr>
              <a:spLocks/>
            </p:cNvSpPr>
            <p:nvPr/>
          </p:nvSpPr>
          <p:spPr bwMode="auto">
            <a:xfrm>
              <a:off x="1590" y="2640"/>
              <a:ext cx="21" cy="33"/>
            </a:xfrm>
            <a:custGeom>
              <a:avLst/>
              <a:gdLst>
                <a:gd name="T0" fmla="*/ 0 w 21"/>
                <a:gd name="T1" fmla="*/ 30 h 33"/>
                <a:gd name="T2" fmla="*/ 20 w 21"/>
                <a:gd name="T3" fmla="*/ 32 h 33"/>
                <a:gd name="T4" fmla="*/ 2 w 21"/>
                <a:gd name="T5" fmla="*/ 0 h 33"/>
                <a:gd name="T6" fmla="*/ 0 w 21"/>
                <a:gd name="T7" fmla="*/ 30 h 33"/>
                <a:gd name="T8" fmla="*/ 0 60000 65536"/>
                <a:gd name="T9" fmla="*/ 0 60000 65536"/>
                <a:gd name="T10" fmla="*/ 0 60000 65536"/>
                <a:gd name="T11" fmla="*/ 0 60000 65536"/>
                <a:gd name="T12" fmla="*/ 0 w 21"/>
                <a:gd name="T13" fmla="*/ 0 h 33"/>
                <a:gd name="T14" fmla="*/ 21 w 21"/>
                <a:gd name="T15" fmla="*/ 33 h 33"/>
              </a:gdLst>
              <a:ahLst/>
              <a:cxnLst>
                <a:cxn ang="T8">
                  <a:pos x="T0" y="T1"/>
                </a:cxn>
                <a:cxn ang="T9">
                  <a:pos x="T2" y="T3"/>
                </a:cxn>
                <a:cxn ang="T10">
                  <a:pos x="T4" y="T5"/>
                </a:cxn>
                <a:cxn ang="T11">
                  <a:pos x="T6" y="T7"/>
                </a:cxn>
              </a:cxnLst>
              <a:rect l="T12" t="T13" r="T14" b="T15"/>
              <a:pathLst>
                <a:path w="21" h="33">
                  <a:moveTo>
                    <a:pt x="0" y="30"/>
                  </a:moveTo>
                  <a:lnTo>
                    <a:pt x="20" y="32"/>
                  </a:lnTo>
                  <a:lnTo>
                    <a:pt x="2" y="0"/>
                  </a:lnTo>
                  <a:lnTo>
                    <a:pt x="0" y="30"/>
                  </a:lnTo>
                </a:path>
              </a:pathLst>
            </a:custGeom>
            <a:grpFill/>
            <a:ln w="12700" cap="rnd">
              <a:solidFill>
                <a:srgbClr val="FF0033"/>
              </a:solidFill>
              <a:round/>
              <a:headEnd/>
              <a:tailEnd/>
            </a:ln>
          </p:spPr>
          <p:txBody>
            <a:bodyPr/>
            <a:lstStyle/>
            <a:p>
              <a:pPr>
                <a:defRPr/>
              </a:pPr>
              <a:endParaRPr lang="en-US" sz="1800">
                <a:ea typeface="+mn-ea"/>
              </a:endParaRPr>
            </a:p>
          </p:txBody>
        </p:sp>
        <p:sp>
          <p:nvSpPr>
            <p:cNvPr id="25668" name="Freeform 47"/>
            <p:cNvSpPr>
              <a:spLocks/>
            </p:cNvSpPr>
            <p:nvPr/>
          </p:nvSpPr>
          <p:spPr bwMode="auto">
            <a:xfrm>
              <a:off x="1593" y="2640"/>
              <a:ext cx="19" cy="33"/>
            </a:xfrm>
            <a:custGeom>
              <a:avLst/>
              <a:gdLst>
                <a:gd name="T0" fmla="*/ 16 w 19"/>
                <a:gd name="T1" fmla="*/ 32 h 33"/>
                <a:gd name="T2" fmla="*/ 0 w 19"/>
                <a:gd name="T3" fmla="*/ 0 h 33"/>
                <a:gd name="T4" fmla="*/ 18 w 19"/>
                <a:gd name="T5" fmla="*/ 0 h 33"/>
                <a:gd name="T6" fmla="*/ 16 w 19"/>
                <a:gd name="T7" fmla="*/ 32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16" y="32"/>
                  </a:moveTo>
                  <a:lnTo>
                    <a:pt x="0" y="0"/>
                  </a:lnTo>
                  <a:lnTo>
                    <a:pt x="18" y="0"/>
                  </a:lnTo>
                  <a:lnTo>
                    <a:pt x="16" y="32"/>
                  </a:lnTo>
                </a:path>
              </a:pathLst>
            </a:custGeom>
            <a:grpFill/>
            <a:ln w="12700" cap="rnd">
              <a:solidFill>
                <a:srgbClr val="FF0033"/>
              </a:solidFill>
              <a:round/>
              <a:headEnd/>
              <a:tailEnd/>
            </a:ln>
          </p:spPr>
          <p:txBody>
            <a:bodyPr/>
            <a:lstStyle/>
            <a:p>
              <a:pPr>
                <a:defRPr/>
              </a:pPr>
              <a:endParaRPr lang="en-US" sz="1800">
                <a:ea typeface="+mn-ea"/>
              </a:endParaRPr>
            </a:p>
          </p:txBody>
        </p:sp>
        <p:sp>
          <p:nvSpPr>
            <p:cNvPr id="25669" name="Freeform 48"/>
            <p:cNvSpPr>
              <a:spLocks/>
            </p:cNvSpPr>
            <p:nvPr/>
          </p:nvSpPr>
          <p:spPr bwMode="auto">
            <a:xfrm>
              <a:off x="1590" y="2640"/>
              <a:ext cx="22" cy="33"/>
            </a:xfrm>
            <a:custGeom>
              <a:avLst/>
              <a:gdLst>
                <a:gd name="T0" fmla="*/ 0 w 22"/>
                <a:gd name="T1" fmla="*/ 30 h 33"/>
                <a:gd name="T2" fmla="*/ 19 w 22"/>
                <a:gd name="T3" fmla="*/ 32 h 33"/>
                <a:gd name="T4" fmla="*/ 21 w 22"/>
                <a:gd name="T5" fmla="*/ 0 h 33"/>
                <a:gd name="T6" fmla="*/ 2 w 22"/>
                <a:gd name="T7" fmla="*/ 0 h 33"/>
                <a:gd name="T8" fmla="*/ 0 w 22"/>
                <a:gd name="T9" fmla="*/ 30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0"/>
                  </a:moveTo>
                  <a:lnTo>
                    <a:pt x="19" y="32"/>
                  </a:lnTo>
                  <a:lnTo>
                    <a:pt x="21" y="0"/>
                  </a:lnTo>
                  <a:lnTo>
                    <a:pt x="2" y="0"/>
                  </a:lnTo>
                  <a:lnTo>
                    <a:pt x="0" y="3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70" name="Freeform 49"/>
            <p:cNvSpPr>
              <a:spLocks/>
            </p:cNvSpPr>
            <p:nvPr/>
          </p:nvSpPr>
          <p:spPr bwMode="auto">
            <a:xfrm>
              <a:off x="1593" y="2608"/>
              <a:ext cx="19" cy="33"/>
            </a:xfrm>
            <a:custGeom>
              <a:avLst/>
              <a:gdLst>
                <a:gd name="T0" fmla="*/ 0 w 19"/>
                <a:gd name="T1" fmla="*/ 31 h 33"/>
                <a:gd name="T2" fmla="*/ 18 w 19"/>
                <a:gd name="T3" fmla="*/ 32 h 33"/>
                <a:gd name="T4" fmla="*/ 1 w 19"/>
                <a:gd name="T5" fmla="*/ 0 h 33"/>
                <a:gd name="T6" fmla="*/ 0 w 19"/>
                <a:gd name="T7" fmla="*/ 3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1"/>
                  </a:moveTo>
                  <a:lnTo>
                    <a:pt x="18" y="32"/>
                  </a:lnTo>
                  <a:lnTo>
                    <a:pt x="1" y="0"/>
                  </a:lnTo>
                  <a:lnTo>
                    <a:pt x="0" y="31"/>
                  </a:lnTo>
                </a:path>
              </a:pathLst>
            </a:custGeom>
            <a:grpFill/>
            <a:ln w="12700" cap="rnd">
              <a:solidFill>
                <a:srgbClr val="FF0033"/>
              </a:solidFill>
              <a:round/>
              <a:headEnd/>
              <a:tailEnd/>
            </a:ln>
          </p:spPr>
          <p:txBody>
            <a:bodyPr/>
            <a:lstStyle/>
            <a:p>
              <a:pPr>
                <a:defRPr/>
              </a:pPr>
              <a:endParaRPr lang="en-US" sz="1800">
                <a:ea typeface="+mn-ea"/>
              </a:endParaRPr>
            </a:p>
          </p:txBody>
        </p:sp>
        <p:sp>
          <p:nvSpPr>
            <p:cNvPr id="25671" name="Freeform 50"/>
            <p:cNvSpPr>
              <a:spLocks/>
            </p:cNvSpPr>
            <p:nvPr/>
          </p:nvSpPr>
          <p:spPr bwMode="auto">
            <a:xfrm>
              <a:off x="1596" y="2608"/>
              <a:ext cx="19" cy="33"/>
            </a:xfrm>
            <a:custGeom>
              <a:avLst/>
              <a:gdLst>
                <a:gd name="T0" fmla="*/ 15 w 19"/>
                <a:gd name="T1" fmla="*/ 32 h 33"/>
                <a:gd name="T2" fmla="*/ 0 w 19"/>
                <a:gd name="T3" fmla="*/ 0 h 33"/>
                <a:gd name="T4" fmla="*/ 18 w 19"/>
                <a:gd name="T5" fmla="*/ 1 h 33"/>
                <a:gd name="T6" fmla="*/ 15 w 19"/>
                <a:gd name="T7" fmla="*/ 32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15" y="32"/>
                  </a:moveTo>
                  <a:lnTo>
                    <a:pt x="0" y="0"/>
                  </a:lnTo>
                  <a:lnTo>
                    <a:pt x="18" y="1"/>
                  </a:lnTo>
                  <a:lnTo>
                    <a:pt x="15" y="32"/>
                  </a:lnTo>
                </a:path>
              </a:pathLst>
            </a:custGeom>
            <a:grpFill/>
            <a:ln w="12700" cap="rnd">
              <a:solidFill>
                <a:srgbClr val="FF0033"/>
              </a:solidFill>
              <a:round/>
              <a:headEnd/>
              <a:tailEnd/>
            </a:ln>
          </p:spPr>
          <p:txBody>
            <a:bodyPr/>
            <a:lstStyle/>
            <a:p>
              <a:pPr>
                <a:defRPr/>
              </a:pPr>
              <a:endParaRPr lang="en-US" sz="1800">
                <a:ea typeface="+mn-ea"/>
              </a:endParaRPr>
            </a:p>
          </p:txBody>
        </p:sp>
        <p:sp>
          <p:nvSpPr>
            <p:cNvPr id="25672" name="Freeform 51"/>
            <p:cNvSpPr>
              <a:spLocks/>
            </p:cNvSpPr>
            <p:nvPr/>
          </p:nvSpPr>
          <p:spPr bwMode="auto">
            <a:xfrm>
              <a:off x="1593" y="2608"/>
              <a:ext cx="22" cy="33"/>
            </a:xfrm>
            <a:custGeom>
              <a:avLst/>
              <a:gdLst>
                <a:gd name="T0" fmla="*/ 0 w 22"/>
                <a:gd name="T1" fmla="*/ 31 h 33"/>
                <a:gd name="T2" fmla="*/ 18 w 22"/>
                <a:gd name="T3" fmla="*/ 32 h 33"/>
                <a:gd name="T4" fmla="*/ 21 w 22"/>
                <a:gd name="T5" fmla="*/ 1 h 33"/>
                <a:gd name="T6" fmla="*/ 1 w 22"/>
                <a:gd name="T7" fmla="*/ 0 h 33"/>
                <a:gd name="T8" fmla="*/ 0 w 22"/>
                <a:gd name="T9" fmla="*/ 31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1"/>
                  </a:moveTo>
                  <a:lnTo>
                    <a:pt x="18" y="32"/>
                  </a:lnTo>
                  <a:lnTo>
                    <a:pt x="21" y="1"/>
                  </a:lnTo>
                  <a:lnTo>
                    <a:pt x="1" y="0"/>
                  </a:lnTo>
                  <a:lnTo>
                    <a:pt x="0" y="3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73" name="Freeform 52"/>
            <p:cNvSpPr>
              <a:spLocks/>
            </p:cNvSpPr>
            <p:nvPr/>
          </p:nvSpPr>
          <p:spPr bwMode="auto">
            <a:xfrm>
              <a:off x="1596" y="2579"/>
              <a:ext cx="19" cy="32"/>
            </a:xfrm>
            <a:custGeom>
              <a:avLst/>
              <a:gdLst>
                <a:gd name="T0" fmla="*/ 0 w 19"/>
                <a:gd name="T1" fmla="*/ 29 h 32"/>
                <a:gd name="T2" fmla="*/ 18 w 19"/>
                <a:gd name="T3" fmla="*/ 31 h 32"/>
                <a:gd name="T4" fmla="*/ 2 w 19"/>
                <a:gd name="T5" fmla="*/ 0 h 32"/>
                <a:gd name="T6" fmla="*/ 0 w 19"/>
                <a:gd name="T7" fmla="*/ 29 h 32"/>
                <a:gd name="T8" fmla="*/ 0 60000 65536"/>
                <a:gd name="T9" fmla="*/ 0 60000 65536"/>
                <a:gd name="T10" fmla="*/ 0 60000 65536"/>
                <a:gd name="T11" fmla="*/ 0 60000 65536"/>
                <a:gd name="T12" fmla="*/ 0 w 19"/>
                <a:gd name="T13" fmla="*/ 0 h 32"/>
                <a:gd name="T14" fmla="*/ 19 w 19"/>
                <a:gd name="T15" fmla="*/ 32 h 32"/>
              </a:gdLst>
              <a:ahLst/>
              <a:cxnLst>
                <a:cxn ang="T8">
                  <a:pos x="T0" y="T1"/>
                </a:cxn>
                <a:cxn ang="T9">
                  <a:pos x="T2" y="T3"/>
                </a:cxn>
                <a:cxn ang="T10">
                  <a:pos x="T4" y="T5"/>
                </a:cxn>
                <a:cxn ang="T11">
                  <a:pos x="T6" y="T7"/>
                </a:cxn>
              </a:cxnLst>
              <a:rect l="T12" t="T13" r="T14" b="T15"/>
              <a:pathLst>
                <a:path w="19" h="32">
                  <a:moveTo>
                    <a:pt x="0" y="29"/>
                  </a:moveTo>
                  <a:lnTo>
                    <a:pt x="18" y="31"/>
                  </a:lnTo>
                  <a:lnTo>
                    <a:pt x="2" y="0"/>
                  </a:lnTo>
                  <a:lnTo>
                    <a:pt x="0" y="29"/>
                  </a:lnTo>
                </a:path>
              </a:pathLst>
            </a:custGeom>
            <a:grpFill/>
            <a:ln w="12700" cap="rnd">
              <a:solidFill>
                <a:srgbClr val="FF0033"/>
              </a:solidFill>
              <a:round/>
              <a:headEnd/>
              <a:tailEnd/>
            </a:ln>
          </p:spPr>
          <p:txBody>
            <a:bodyPr/>
            <a:lstStyle/>
            <a:p>
              <a:pPr>
                <a:defRPr/>
              </a:pPr>
              <a:endParaRPr lang="en-US" sz="1800">
                <a:ea typeface="+mn-ea"/>
              </a:endParaRPr>
            </a:p>
          </p:txBody>
        </p:sp>
        <p:sp>
          <p:nvSpPr>
            <p:cNvPr id="25674" name="Freeform 53"/>
            <p:cNvSpPr>
              <a:spLocks/>
            </p:cNvSpPr>
            <p:nvPr/>
          </p:nvSpPr>
          <p:spPr bwMode="auto">
            <a:xfrm>
              <a:off x="1597" y="2579"/>
              <a:ext cx="23" cy="32"/>
            </a:xfrm>
            <a:custGeom>
              <a:avLst/>
              <a:gdLst>
                <a:gd name="T0" fmla="*/ 18 w 23"/>
                <a:gd name="T1" fmla="*/ 31 h 32"/>
                <a:gd name="T2" fmla="*/ 0 w 23"/>
                <a:gd name="T3" fmla="*/ 0 h 32"/>
                <a:gd name="T4" fmla="*/ 22 w 23"/>
                <a:gd name="T5" fmla="*/ 1 h 32"/>
                <a:gd name="T6" fmla="*/ 18 w 23"/>
                <a:gd name="T7" fmla="*/ 31 h 32"/>
                <a:gd name="T8" fmla="*/ 0 60000 65536"/>
                <a:gd name="T9" fmla="*/ 0 60000 65536"/>
                <a:gd name="T10" fmla="*/ 0 60000 65536"/>
                <a:gd name="T11" fmla="*/ 0 60000 65536"/>
                <a:gd name="T12" fmla="*/ 0 w 23"/>
                <a:gd name="T13" fmla="*/ 0 h 32"/>
                <a:gd name="T14" fmla="*/ 23 w 23"/>
                <a:gd name="T15" fmla="*/ 32 h 32"/>
              </a:gdLst>
              <a:ahLst/>
              <a:cxnLst>
                <a:cxn ang="T8">
                  <a:pos x="T0" y="T1"/>
                </a:cxn>
                <a:cxn ang="T9">
                  <a:pos x="T2" y="T3"/>
                </a:cxn>
                <a:cxn ang="T10">
                  <a:pos x="T4" y="T5"/>
                </a:cxn>
                <a:cxn ang="T11">
                  <a:pos x="T6" y="T7"/>
                </a:cxn>
              </a:cxnLst>
              <a:rect l="T12" t="T13" r="T14" b="T15"/>
              <a:pathLst>
                <a:path w="23" h="32">
                  <a:moveTo>
                    <a:pt x="18" y="31"/>
                  </a:moveTo>
                  <a:lnTo>
                    <a:pt x="0" y="0"/>
                  </a:lnTo>
                  <a:lnTo>
                    <a:pt x="22" y="1"/>
                  </a:lnTo>
                  <a:lnTo>
                    <a:pt x="18" y="31"/>
                  </a:lnTo>
                </a:path>
              </a:pathLst>
            </a:custGeom>
            <a:grpFill/>
            <a:ln w="12700" cap="rnd">
              <a:solidFill>
                <a:srgbClr val="FF0033"/>
              </a:solidFill>
              <a:round/>
              <a:headEnd/>
              <a:tailEnd/>
            </a:ln>
          </p:spPr>
          <p:txBody>
            <a:bodyPr/>
            <a:lstStyle/>
            <a:p>
              <a:pPr>
                <a:defRPr/>
              </a:pPr>
              <a:endParaRPr lang="en-US" sz="1800">
                <a:ea typeface="+mn-ea"/>
              </a:endParaRPr>
            </a:p>
          </p:txBody>
        </p:sp>
        <p:sp>
          <p:nvSpPr>
            <p:cNvPr id="25675" name="Freeform 54"/>
            <p:cNvSpPr>
              <a:spLocks/>
            </p:cNvSpPr>
            <p:nvPr/>
          </p:nvSpPr>
          <p:spPr bwMode="auto">
            <a:xfrm>
              <a:off x="1596" y="2579"/>
              <a:ext cx="24" cy="32"/>
            </a:xfrm>
            <a:custGeom>
              <a:avLst/>
              <a:gdLst>
                <a:gd name="T0" fmla="*/ 0 w 24"/>
                <a:gd name="T1" fmla="*/ 29 h 32"/>
                <a:gd name="T2" fmla="*/ 20 w 24"/>
                <a:gd name="T3" fmla="*/ 31 h 32"/>
                <a:gd name="T4" fmla="*/ 23 w 24"/>
                <a:gd name="T5" fmla="*/ 1 h 32"/>
                <a:gd name="T6" fmla="*/ 2 w 24"/>
                <a:gd name="T7" fmla="*/ 0 h 32"/>
                <a:gd name="T8" fmla="*/ 0 w 24"/>
                <a:gd name="T9" fmla="*/ 29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29"/>
                  </a:moveTo>
                  <a:lnTo>
                    <a:pt x="20" y="31"/>
                  </a:lnTo>
                  <a:lnTo>
                    <a:pt x="23" y="1"/>
                  </a:lnTo>
                  <a:lnTo>
                    <a:pt x="2" y="0"/>
                  </a:lnTo>
                  <a:lnTo>
                    <a:pt x="0" y="29"/>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76" name="Freeform 55"/>
            <p:cNvSpPr>
              <a:spLocks/>
            </p:cNvSpPr>
            <p:nvPr/>
          </p:nvSpPr>
          <p:spPr bwMode="auto">
            <a:xfrm>
              <a:off x="1597" y="2551"/>
              <a:ext cx="23" cy="31"/>
            </a:xfrm>
            <a:custGeom>
              <a:avLst/>
              <a:gdLst>
                <a:gd name="T0" fmla="*/ 0 w 23"/>
                <a:gd name="T1" fmla="*/ 28 h 31"/>
                <a:gd name="T2" fmla="*/ 22 w 23"/>
                <a:gd name="T3" fmla="*/ 30 h 31"/>
                <a:gd name="T4" fmla="*/ 3 w 23"/>
                <a:gd name="T5" fmla="*/ 0 h 31"/>
                <a:gd name="T6" fmla="*/ 0 w 23"/>
                <a:gd name="T7" fmla="*/ 28 h 31"/>
                <a:gd name="T8" fmla="*/ 0 60000 65536"/>
                <a:gd name="T9" fmla="*/ 0 60000 65536"/>
                <a:gd name="T10" fmla="*/ 0 60000 65536"/>
                <a:gd name="T11" fmla="*/ 0 60000 65536"/>
                <a:gd name="T12" fmla="*/ 0 w 23"/>
                <a:gd name="T13" fmla="*/ 0 h 31"/>
                <a:gd name="T14" fmla="*/ 23 w 23"/>
                <a:gd name="T15" fmla="*/ 31 h 31"/>
              </a:gdLst>
              <a:ahLst/>
              <a:cxnLst>
                <a:cxn ang="T8">
                  <a:pos x="T0" y="T1"/>
                </a:cxn>
                <a:cxn ang="T9">
                  <a:pos x="T2" y="T3"/>
                </a:cxn>
                <a:cxn ang="T10">
                  <a:pos x="T4" y="T5"/>
                </a:cxn>
                <a:cxn ang="T11">
                  <a:pos x="T6" y="T7"/>
                </a:cxn>
              </a:cxnLst>
              <a:rect l="T12" t="T13" r="T14" b="T15"/>
              <a:pathLst>
                <a:path w="23" h="31">
                  <a:moveTo>
                    <a:pt x="0" y="28"/>
                  </a:moveTo>
                  <a:lnTo>
                    <a:pt x="22" y="30"/>
                  </a:lnTo>
                  <a:lnTo>
                    <a:pt x="3" y="0"/>
                  </a:lnTo>
                  <a:lnTo>
                    <a:pt x="0" y="28"/>
                  </a:lnTo>
                </a:path>
              </a:pathLst>
            </a:custGeom>
            <a:grpFill/>
            <a:ln w="12700" cap="rnd">
              <a:solidFill>
                <a:srgbClr val="FF0033"/>
              </a:solidFill>
              <a:round/>
              <a:headEnd/>
              <a:tailEnd/>
            </a:ln>
          </p:spPr>
          <p:txBody>
            <a:bodyPr/>
            <a:lstStyle/>
            <a:p>
              <a:pPr>
                <a:defRPr/>
              </a:pPr>
              <a:endParaRPr lang="en-US" sz="1800">
                <a:ea typeface="+mn-ea"/>
              </a:endParaRPr>
            </a:p>
          </p:txBody>
        </p:sp>
        <p:sp>
          <p:nvSpPr>
            <p:cNvPr id="25677" name="Freeform 56"/>
            <p:cNvSpPr>
              <a:spLocks/>
            </p:cNvSpPr>
            <p:nvPr/>
          </p:nvSpPr>
          <p:spPr bwMode="auto">
            <a:xfrm>
              <a:off x="1601" y="2551"/>
              <a:ext cx="19" cy="31"/>
            </a:xfrm>
            <a:custGeom>
              <a:avLst/>
              <a:gdLst>
                <a:gd name="T0" fmla="*/ 16 w 19"/>
                <a:gd name="T1" fmla="*/ 30 h 31"/>
                <a:gd name="T2" fmla="*/ 0 w 19"/>
                <a:gd name="T3" fmla="*/ 0 h 31"/>
                <a:gd name="T4" fmla="*/ 18 w 19"/>
                <a:gd name="T5" fmla="*/ 1 h 31"/>
                <a:gd name="T6" fmla="*/ 16 w 19"/>
                <a:gd name="T7" fmla="*/ 30 h 31"/>
                <a:gd name="T8" fmla="*/ 0 60000 65536"/>
                <a:gd name="T9" fmla="*/ 0 60000 65536"/>
                <a:gd name="T10" fmla="*/ 0 60000 65536"/>
                <a:gd name="T11" fmla="*/ 0 60000 65536"/>
                <a:gd name="T12" fmla="*/ 0 w 19"/>
                <a:gd name="T13" fmla="*/ 0 h 31"/>
                <a:gd name="T14" fmla="*/ 19 w 19"/>
                <a:gd name="T15" fmla="*/ 31 h 31"/>
              </a:gdLst>
              <a:ahLst/>
              <a:cxnLst>
                <a:cxn ang="T8">
                  <a:pos x="T0" y="T1"/>
                </a:cxn>
                <a:cxn ang="T9">
                  <a:pos x="T2" y="T3"/>
                </a:cxn>
                <a:cxn ang="T10">
                  <a:pos x="T4" y="T5"/>
                </a:cxn>
                <a:cxn ang="T11">
                  <a:pos x="T6" y="T7"/>
                </a:cxn>
              </a:cxnLst>
              <a:rect l="T12" t="T13" r="T14" b="T15"/>
              <a:pathLst>
                <a:path w="19" h="31">
                  <a:moveTo>
                    <a:pt x="16" y="30"/>
                  </a:moveTo>
                  <a:lnTo>
                    <a:pt x="0" y="0"/>
                  </a:lnTo>
                  <a:lnTo>
                    <a:pt x="18" y="1"/>
                  </a:lnTo>
                  <a:lnTo>
                    <a:pt x="16" y="30"/>
                  </a:lnTo>
                </a:path>
              </a:pathLst>
            </a:custGeom>
            <a:grpFill/>
            <a:ln w="12700" cap="rnd">
              <a:solidFill>
                <a:srgbClr val="FF0033"/>
              </a:solidFill>
              <a:round/>
              <a:headEnd/>
              <a:tailEnd/>
            </a:ln>
          </p:spPr>
          <p:txBody>
            <a:bodyPr/>
            <a:lstStyle/>
            <a:p>
              <a:pPr>
                <a:defRPr/>
              </a:pPr>
              <a:endParaRPr lang="en-US" sz="1800">
                <a:ea typeface="+mn-ea"/>
              </a:endParaRPr>
            </a:p>
          </p:txBody>
        </p:sp>
        <p:sp>
          <p:nvSpPr>
            <p:cNvPr id="25678" name="Freeform 57"/>
            <p:cNvSpPr>
              <a:spLocks/>
            </p:cNvSpPr>
            <p:nvPr/>
          </p:nvSpPr>
          <p:spPr bwMode="auto">
            <a:xfrm>
              <a:off x="1597" y="2551"/>
              <a:ext cx="23" cy="31"/>
            </a:xfrm>
            <a:custGeom>
              <a:avLst/>
              <a:gdLst>
                <a:gd name="T0" fmla="*/ 0 w 23"/>
                <a:gd name="T1" fmla="*/ 28 h 31"/>
                <a:gd name="T2" fmla="*/ 20 w 23"/>
                <a:gd name="T3" fmla="*/ 30 h 31"/>
                <a:gd name="T4" fmla="*/ 22 w 23"/>
                <a:gd name="T5" fmla="*/ 1 h 31"/>
                <a:gd name="T6" fmla="*/ 2 w 23"/>
                <a:gd name="T7" fmla="*/ 0 h 31"/>
                <a:gd name="T8" fmla="*/ 0 w 23"/>
                <a:gd name="T9" fmla="*/ 28 h 31"/>
                <a:gd name="T10" fmla="*/ 0 60000 65536"/>
                <a:gd name="T11" fmla="*/ 0 60000 65536"/>
                <a:gd name="T12" fmla="*/ 0 60000 65536"/>
                <a:gd name="T13" fmla="*/ 0 60000 65536"/>
                <a:gd name="T14" fmla="*/ 0 60000 65536"/>
                <a:gd name="T15" fmla="*/ 0 w 23"/>
                <a:gd name="T16" fmla="*/ 0 h 31"/>
                <a:gd name="T17" fmla="*/ 23 w 23"/>
                <a:gd name="T18" fmla="*/ 31 h 31"/>
              </a:gdLst>
              <a:ahLst/>
              <a:cxnLst>
                <a:cxn ang="T10">
                  <a:pos x="T0" y="T1"/>
                </a:cxn>
                <a:cxn ang="T11">
                  <a:pos x="T2" y="T3"/>
                </a:cxn>
                <a:cxn ang="T12">
                  <a:pos x="T4" y="T5"/>
                </a:cxn>
                <a:cxn ang="T13">
                  <a:pos x="T6" y="T7"/>
                </a:cxn>
                <a:cxn ang="T14">
                  <a:pos x="T8" y="T9"/>
                </a:cxn>
              </a:cxnLst>
              <a:rect l="T15" t="T16" r="T17" b="T18"/>
              <a:pathLst>
                <a:path w="23" h="31">
                  <a:moveTo>
                    <a:pt x="0" y="28"/>
                  </a:moveTo>
                  <a:lnTo>
                    <a:pt x="20" y="30"/>
                  </a:lnTo>
                  <a:lnTo>
                    <a:pt x="22" y="1"/>
                  </a:lnTo>
                  <a:lnTo>
                    <a:pt x="2" y="0"/>
                  </a:lnTo>
                  <a:lnTo>
                    <a:pt x="0" y="28"/>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79" name="Freeform 58"/>
            <p:cNvSpPr>
              <a:spLocks/>
            </p:cNvSpPr>
            <p:nvPr/>
          </p:nvSpPr>
          <p:spPr bwMode="auto">
            <a:xfrm>
              <a:off x="1601" y="2525"/>
              <a:ext cx="19" cy="30"/>
            </a:xfrm>
            <a:custGeom>
              <a:avLst/>
              <a:gdLst>
                <a:gd name="T0" fmla="*/ 0 w 19"/>
                <a:gd name="T1" fmla="*/ 27 h 30"/>
                <a:gd name="T2" fmla="*/ 18 w 19"/>
                <a:gd name="T3" fmla="*/ 29 h 30"/>
                <a:gd name="T4" fmla="*/ 1 w 19"/>
                <a:gd name="T5" fmla="*/ 0 h 30"/>
                <a:gd name="T6" fmla="*/ 0 w 19"/>
                <a:gd name="T7" fmla="*/ 27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0" y="27"/>
                  </a:moveTo>
                  <a:lnTo>
                    <a:pt x="18" y="29"/>
                  </a:lnTo>
                  <a:lnTo>
                    <a:pt x="1" y="0"/>
                  </a:lnTo>
                  <a:lnTo>
                    <a:pt x="0" y="27"/>
                  </a:lnTo>
                </a:path>
              </a:pathLst>
            </a:custGeom>
            <a:grpFill/>
            <a:ln w="12700" cap="rnd">
              <a:solidFill>
                <a:srgbClr val="FF0033"/>
              </a:solidFill>
              <a:round/>
              <a:headEnd/>
              <a:tailEnd/>
            </a:ln>
          </p:spPr>
          <p:txBody>
            <a:bodyPr/>
            <a:lstStyle/>
            <a:p>
              <a:pPr>
                <a:defRPr/>
              </a:pPr>
              <a:endParaRPr lang="en-US" sz="1800">
                <a:ea typeface="+mn-ea"/>
              </a:endParaRPr>
            </a:p>
          </p:txBody>
        </p:sp>
        <p:sp>
          <p:nvSpPr>
            <p:cNvPr id="25680" name="Freeform 59"/>
            <p:cNvSpPr>
              <a:spLocks/>
            </p:cNvSpPr>
            <p:nvPr/>
          </p:nvSpPr>
          <p:spPr bwMode="auto">
            <a:xfrm>
              <a:off x="1603" y="2525"/>
              <a:ext cx="21" cy="30"/>
            </a:xfrm>
            <a:custGeom>
              <a:avLst/>
              <a:gdLst>
                <a:gd name="T0" fmla="*/ 17 w 21"/>
                <a:gd name="T1" fmla="*/ 29 h 30"/>
                <a:gd name="T2" fmla="*/ 0 w 21"/>
                <a:gd name="T3" fmla="*/ 0 h 30"/>
                <a:gd name="T4" fmla="*/ 20 w 21"/>
                <a:gd name="T5" fmla="*/ 0 h 30"/>
                <a:gd name="T6" fmla="*/ 17 w 21"/>
                <a:gd name="T7" fmla="*/ 29 h 30"/>
                <a:gd name="T8" fmla="*/ 0 60000 65536"/>
                <a:gd name="T9" fmla="*/ 0 60000 65536"/>
                <a:gd name="T10" fmla="*/ 0 60000 65536"/>
                <a:gd name="T11" fmla="*/ 0 60000 65536"/>
                <a:gd name="T12" fmla="*/ 0 w 21"/>
                <a:gd name="T13" fmla="*/ 0 h 30"/>
                <a:gd name="T14" fmla="*/ 21 w 21"/>
                <a:gd name="T15" fmla="*/ 30 h 30"/>
              </a:gdLst>
              <a:ahLst/>
              <a:cxnLst>
                <a:cxn ang="T8">
                  <a:pos x="T0" y="T1"/>
                </a:cxn>
                <a:cxn ang="T9">
                  <a:pos x="T2" y="T3"/>
                </a:cxn>
                <a:cxn ang="T10">
                  <a:pos x="T4" y="T5"/>
                </a:cxn>
                <a:cxn ang="T11">
                  <a:pos x="T6" y="T7"/>
                </a:cxn>
              </a:cxnLst>
              <a:rect l="T12" t="T13" r="T14" b="T15"/>
              <a:pathLst>
                <a:path w="21" h="30">
                  <a:moveTo>
                    <a:pt x="17" y="29"/>
                  </a:moveTo>
                  <a:lnTo>
                    <a:pt x="0" y="0"/>
                  </a:lnTo>
                  <a:lnTo>
                    <a:pt x="20" y="0"/>
                  </a:lnTo>
                  <a:lnTo>
                    <a:pt x="17" y="29"/>
                  </a:lnTo>
                </a:path>
              </a:pathLst>
            </a:custGeom>
            <a:grpFill/>
            <a:ln w="12700" cap="rnd">
              <a:solidFill>
                <a:srgbClr val="FF0033"/>
              </a:solidFill>
              <a:round/>
              <a:headEnd/>
              <a:tailEnd/>
            </a:ln>
          </p:spPr>
          <p:txBody>
            <a:bodyPr/>
            <a:lstStyle/>
            <a:p>
              <a:pPr>
                <a:defRPr/>
              </a:pPr>
              <a:endParaRPr lang="en-US" sz="1800">
                <a:ea typeface="+mn-ea"/>
              </a:endParaRPr>
            </a:p>
          </p:txBody>
        </p:sp>
        <p:sp>
          <p:nvSpPr>
            <p:cNvPr id="25681" name="Freeform 60"/>
            <p:cNvSpPr>
              <a:spLocks/>
            </p:cNvSpPr>
            <p:nvPr/>
          </p:nvSpPr>
          <p:spPr bwMode="auto">
            <a:xfrm>
              <a:off x="1601" y="2525"/>
              <a:ext cx="23" cy="30"/>
            </a:xfrm>
            <a:custGeom>
              <a:avLst/>
              <a:gdLst>
                <a:gd name="T0" fmla="*/ 0 w 23"/>
                <a:gd name="T1" fmla="*/ 27 h 30"/>
                <a:gd name="T2" fmla="*/ 19 w 23"/>
                <a:gd name="T3" fmla="*/ 29 h 30"/>
                <a:gd name="T4" fmla="*/ 22 w 23"/>
                <a:gd name="T5" fmla="*/ 0 h 30"/>
                <a:gd name="T6" fmla="*/ 1 w 23"/>
                <a:gd name="T7" fmla="*/ 0 h 30"/>
                <a:gd name="T8" fmla="*/ 0 w 23"/>
                <a:gd name="T9" fmla="*/ 27 h 30"/>
                <a:gd name="T10" fmla="*/ 0 60000 65536"/>
                <a:gd name="T11" fmla="*/ 0 60000 65536"/>
                <a:gd name="T12" fmla="*/ 0 60000 65536"/>
                <a:gd name="T13" fmla="*/ 0 60000 65536"/>
                <a:gd name="T14" fmla="*/ 0 60000 65536"/>
                <a:gd name="T15" fmla="*/ 0 w 23"/>
                <a:gd name="T16" fmla="*/ 0 h 30"/>
                <a:gd name="T17" fmla="*/ 23 w 23"/>
                <a:gd name="T18" fmla="*/ 30 h 30"/>
              </a:gdLst>
              <a:ahLst/>
              <a:cxnLst>
                <a:cxn ang="T10">
                  <a:pos x="T0" y="T1"/>
                </a:cxn>
                <a:cxn ang="T11">
                  <a:pos x="T2" y="T3"/>
                </a:cxn>
                <a:cxn ang="T12">
                  <a:pos x="T4" y="T5"/>
                </a:cxn>
                <a:cxn ang="T13">
                  <a:pos x="T6" y="T7"/>
                </a:cxn>
                <a:cxn ang="T14">
                  <a:pos x="T8" y="T9"/>
                </a:cxn>
              </a:cxnLst>
              <a:rect l="T15" t="T16" r="T17" b="T18"/>
              <a:pathLst>
                <a:path w="23" h="30">
                  <a:moveTo>
                    <a:pt x="0" y="27"/>
                  </a:moveTo>
                  <a:lnTo>
                    <a:pt x="19" y="29"/>
                  </a:lnTo>
                  <a:lnTo>
                    <a:pt x="22" y="0"/>
                  </a:lnTo>
                  <a:lnTo>
                    <a:pt x="1" y="0"/>
                  </a:lnTo>
                  <a:lnTo>
                    <a:pt x="0" y="27"/>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82" name="Freeform 61"/>
            <p:cNvSpPr>
              <a:spLocks/>
            </p:cNvSpPr>
            <p:nvPr/>
          </p:nvSpPr>
          <p:spPr bwMode="auto">
            <a:xfrm>
              <a:off x="1603" y="2498"/>
              <a:ext cx="21" cy="28"/>
            </a:xfrm>
            <a:custGeom>
              <a:avLst/>
              <a:gdLst>
                <a:gd name="T0" fmla="*/ 0 w 21"/>
                <a:gd name="T1" fmla="*/ 26 h 28"/>
                <a:gd name="T2" fmla="*/ 20 w 21"/>
                <a:gd name="T3" fmla="*/ 27 h 28"/>
                <a:gd name="T4" fmla="*/ 2 w 21"/>
                <a:gd name="T5" fmla="*/ 0 h 28"/>
                <a:gd name="T6" fmla="*/ 0 w 21"/>
                <a:gd name="T7" fmla="*/ 26 h 28"/>
                <a:gd name="T8" fmla="*/ 0 60000 65536"/>
                <a:gd name="T9" fmla="*/ 0 60000 65536"/>
                <a:gd name="T10" fmla="*/ 0 60000 65536"/>
                <a:gd name="T11" fmla="*/ 0 60000 65536"/>
                <a:gd name="T12" fmla="*/ 0 w 21"/>
                <a:gd name="T13" fmla="*/ 0 h 28"/>
                <a:gd name="T14" fmla="*/ 21 w 21"/>
                <a:gd name="T15" fmla="*/ 28 h 28"/>
              </a:gdLst>
              <a:ahLst/>
              <a:cxnLst>
                <a:cxn ang="T8">
                  <a:pos x="T0" y="T1"/>
                </a:cxn>
                <a:cxn ang="T9">
                  <a:pos x="T2" y="T3"/>
                </a:cxn>
                <a:cxn ang="T10">
                  <a:pos x="T4" y="T5"/>
                </a:cxn>
                <a:cxn ang="T11">
                  <a:pos x="T6" y="T7"/>
                </a:cxn>
              </a:cxnLst>
              <a:rect l="T12" t="T13" r="T14" b="T15"/>
              <a:pathLst>
                <a:path w="21" h="28">
                  <a:moveTo>
                    <a:pt x="0" y="26"/>
                  </a:moveTo>
                  <a:lnTo>
                    <a:pt x="20" y="27"/>
                  </a:lnTo>
                  <a:lnTo>
                    <a:pt x="2" y="0"/>
                  </a:lnTo>
                  <a:lnTo>
                    <a:pt x="0" y="26"/>
                  </a:lnTo>
                </a:path>
              </a:pathLst>
            </a:custGeom>
            <a:grpFill/>
            <a:ln w="12700" cap="rnd">
              <a:solidFill>
                <a:srgbClr val="FF0033"/>
              </a:solidFill>
              <a:round/>
              <a:headEnd/>
              <a:tailEnd/>
            </a:ln>
          </p:spPr>
          <p:txBody>
            <a:bodyPr/>
            <a:lstStyle/>
            <a:p>
              <a:pPr>
                <a:defRPr/>
              </a:pPr>
              <a:endParaRPr lang="en-US" sz="1800">
                <a:ea typeface="+mn-ea"/>
              </a:endParaRPr>
            </a:p>
          </p:txBody>
        </p:sp>
        <p:sp>
          <p:nvSpPr>
            <p:cNvPr id="25683" name="Freeform 62"/>
            <p:cNvSpPr>
              <a:spLocks/>
            </p:cNvSpPr>
            <p:nvPr/>
          </p:nvSpPr>
          <p:spPr bwMode="auto">
            <a:xfrm>
              <a:off x="1605" y="2498"/>
              <a:ext cx="19" cy="28"/>
            </a:xfrm>
            <a:custGeom>
              <a:avLst/>
              <a:gdLst>
                <a:gd name="T0" fmla="*/ 16 w 19"/>
                <a:gd name="T1" fmla="*/ 27 h 28"/>
                <a:gd name="T2" fmla="*/ 0 w 19"/>
                <a:gd name="T3" fmla="*/ 0 h 28"/>
                <a:gd name="T4" fmla="*/ 18 w 19"/>
                <a:gd name="T5" fmla="*/ 1 h 28"/>
                <a:gd name="T6" fmla="*/ 16 w 19"/>
                <a:gd name="T7" fmla="*/ 27 h 28"/>
                <a:gd name="T8" fmla="*/ 0 60000 65536"/>
                <a:gd name="T9" fmla="*/ 0 60000 65536"/>
                <a:gd name="T10" fmla="*/ 0 60000 65536"/>
                <a:gd name="T11" fmla="*/ 0 60000 65536"/>
                <a:gd name="T12" fmla="*/ 0 w 19"/>
                <a:gd name="T13" fmla="*/ 0 h 28"/>
                <a:gd name="T14" fmla="*/ 19 w 19"/>
                <a:gd name="T15" fmla="*/ 28 h 28"/>
              </a:gdLst>
              <a:ahLst/>
              <a:cxnLst>
                <a:cxn ang="T8">
                  <a:pos x="T0" y="T1"/>
                </a:cxn>
                <a:cxn ang="T9">
                  <a:pos x="T2" y="T3"/>
                </a:cxn>
                <a:cxn ang="T10">
                  <a:pos x="T4" y="T5"/>
                </a:cxn>
                <a:cxn ang="T11">
                  <a:pos x="T6" y="T7"/>
                </a:cxn>
              </a:cxnLst>
              <a:rect l="T12" t="T13" r="T14" b="T15"/>
              <a:pathLst>
                <a:path w="19" h="28">
                  <a:moveTo>
                    <a:pt x="16" y="27"/>
                  </a:moveTo>
                  <a:lnTo>
                    <a:pt x="0" y="0"/>
                  </a:lnTo>
                  <a:lnTo>
                    <a:pt x="18" y="1"/>
                  </a:lnTo>
                  <a:lnTo>
                    <a:pt x="16" y="27"/>
                  </a:lnTo>
                </a:path>
              </a:pathLst>
            </a:custGeom>
            <a:grpFill/>
            <a:ln w="12700" cap="rnd">
              <a:solidFill>
                <a:srgbClr val="FF0033"/>
              </a:solidFill>
              <a:round/>
              <a:headEnd/>
              <a:tailEnd/>
            </a:ln>
          </p:spPr>
          <p:txBody>
            <a:bodyPr/>
            <a:lstStyle/>
            <a:p>
              <a:pPr>
                <a:defRPr/>
              </a:pPr>
              <a:endParaRPr lang="en-US" sz="1800">
                <a:ea typeface="+mn-ea"/>
              </a:endParaRPr>
            </a:p>
          </p:txBody>
        </p:sp>
        <p:sp>
          <p:nvSpPr>
            <p:cNvPr id="25684" name="Freeform 63"/>
            <p:cNvSpPr>
              <a:spLocks/>
            </p:cNvSpPr>
            <p:nvPr/>
          </p:nvSpPr>
          <p:spPr bwMode="auto">
            <a:xfrm>
              <a:off x="1603" y="2498"/>
              <a:ext cx="21" cy="28"/>
            </a:xfrm>
            <a:custGeom>
              <a:avLst/>
              <a:gdLst>
                <a:gd name="T0" fmla="*/ 0 w 21"/>
                <a:gd name="T1" fmla="*/ 26 h 28"/>
                <a:gd name="T2" fmla="*/ 18 w 21"/>
                <a:gd name="T3" fmla="*/ 27 h 28"/>
                <a:gd name="T4" fmla="*/ 20 w 21"/>
                <a:gd name="T5" fmla="*/ 1 h 28"/>
                <a:gd name="T6" fmla="*/ 2 w 21"/>
                <a:gd name="T7" fmla="*/ 0 h 28"/>
                <a:gd name="T8" fmla="*/ 0 w 21"/>
                <a:gd name="T9" fmla="*/ 26 h 28"/>
                <a:gd name="T10" fmla="*/ 0 60000 65536"/>
                <a:gd name="T11" fmla="*/ 0 60000 65536"/>
                <a:gd name="T12" fmla="*/ 0 60000 65536"/>
                <a:gd name="T13" fmla="*/ 0 60000 65536"/>
                <a:gd name="T14" fmla="*/ 0 60000 65536"/>
                <a:gd name="T15" fmla="*/ 0 w 21"/>
                <a:gd name="T16" fmla="*/ 0 h 28"/>
                <a:gd name="T17" fmla="*/ 21 w 21"/>
                <a:gd name="T18" fmla="*/ 28 h 28"/>
              </a:gdLst>
              <a:ahLst/>
              <a:cxnLst>
                <a:cxn ang="T10">
                  <a:pos x="T0" y="T1"/>
                </a:cxn>
                <a:cxn ang="T11">
                  <a:pos x="T2" y="T3"/>
                </a:cxn>
                <a:cxn ang="T12">
                  <a:pos x="T4" y="T5"/>
                </a:cxn>
                <a:cxn ang="T13">
                  <a:pos x="T6" y="T7"/>
                </a:cxn>
                <a:cxn ang="T14">
                  <a:pos x="T8" y="T9"/>
                </a:cxn>
              </a:cxnLst>
              <a:rect l="T15" t="T16" r="T17" b="T18"/>
              <a:pathLst>
                <a:path w="21" h="28">
                  <a:moveTo>
                    <a:pt x="0" y="26"/>
                  </a:moveTo>
                  <a:lnTo>
                    <a:pt x="18" y="27"/>
                  </a:lnTo>
                  <a:lnTo>
                    <a:pt x="20" y="1"/>
                  </a:lnTo>
                  <a:lnTo>
                    <a:pt x="2" y="0"/>
                  </a:lnTo>
                  <a:lnTo>
                    <a:pt x="0" y="26"/>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85" name="Freeform 64"/>
            <p:cNvSpPr>
              <a:spLocks/>
            </p:cNvSpPr>
            <p:nvPr/>
          </p:nvSpPr>
          <p:spPr bwMode="auto">
            <a:xfrm>
              <a:off x="1605" y="2471"/>
              <a:ext cx="19" cy="31"/>
            </a:xfrm>
            <a:custGeom>
              <a:avLst/>
              <a:gdLst>
                <a:gd name="T0" fmla="*/ 0 w 19"/>
                <a:gd name="T1" fmla="*/ 28 h 31"/>
                <a:gd name="T2" fmla="*/ 18 w 19"/>
                <a:gd name="T3" fmla="*/ 30 h 31"/>
                <a:gd name="T4" fmla="*/ 1 w 19"/>
                <a:gd name="T5" fmla="*/ 0 h 31"/>
                <a:gd name="T6" fmla="*/ 0 w 19"/>
                <a:gd name="T7" fmla="*/ 28 h 31"/>
                <a:gd name="T8" fmla="*/ 0 60000 65536"/>
                <a:gd name="T9" fmla="*/ 0 60000 65536"/>
                <a:gd name="T10" fmla="*/ 0 60000 65536"/>
                <a:gd name="T11" fmla="*/ 0 60000 65536"/>
                <a:gd name="T12" fmla="*/ 0 w 19"/>
                <a:gd name="T13" fmla="*/ 0 h 31"/>
                <a:gd name="T14" fmla="*/ 19 w 19"/>
                <a:gd name="T15" fmla="*/ 31 h 31"/>
              </a:gdLst>
              <a:ahLst/>
              <a:cxnLst>
                <a:cxn ang="T8">
                  <a:pos x="T0" y="T1"/>
                </a:cxn>
                <a:cxn ang="T9">
                  <a:pos x="T2" y="T3"/>
                </a:cxn>
                <a:cxn ang="T10">
                  <a:pos x="T4" y="T5"/>
                </a:cxn>
                <a:cxn ang="T11">
                  <a:pos x="T6" y="T7"/>
                </a:cxn>
              </a:cxnLst>
              <a:rect l="T12" t="T13" r="T14" b="T15"/>
              <a:pathLst>
                <a:path w="19" h="31">
                  <a:moveTo>
                    <a:pt x="0" y="28"/>
                  </a:moveTo>
                  <a:lnTo>
                    <a:pt x="18" y="30"/>
                  </a:lnTo>
                  <a:lnTo>
                    <a:pt x="1" y="0"/>
                  </a:lnTo>
                  <a:lnTo>
                    <a:pt x="0" y="28"/>
                  </a:lnTo>
                </a:path>
              </a:pathLst>
            </a:custGeom>
            <a:grpFill/>
            <a:ln w="12700" cap="rnd">
              <a:solidFill>
                <a:srgbClr val="FF0033"/>
              </a:solidFill>
              <a:round/>
              <a:headEnd/>
              <a:tailEnd/>
            </a:ln>
          </p:spPr>
          <p:txBody>
            <a:bodyPr/>
            <a:lstStyle/>
            <a:p>
              <a:pPr>
                <a:defRPr/>
              </a:pPr>
              <a:endParaRPr lang="en-US" sz="1800">
                <a:ea typeface="+mn-ea"/>
              </a:endParaRPr>
            </a:p>
          </p:txBody>
        </p:sp>
        <p:sp>
          <p:nvSpPr>
            <p:cNvPr id="25686" name="Freeform 65"/>
            <p:cNvSpPr>
              <a:spLocks/>
            </p:cNvSpPr>
            <p:nvPr/>
          </p:nvSpPr>
          <p:spPr bwMode="auto">
            <a:xfrm>
              <a:off x="1607" y="2471"/>
              <a:ext cx="22" cy="31"/>
            </a:xfrm>
            <a:custGeom>
              <a:avLst/>
              <a:gdLst>
                <a:gd name="T0" fmla="*/ 18 w 22"/>
                <a:gd name="T1" fmla="*/ 30 h 31"/>
                <a:gd name="T2" fmla="*/ 0 w 22"/>
                <a:gd name="T3" fmla="*/ 0 h 31"/>
                <a:gd name="T4" fmla="*/ 21 w 22"/>
                <a:gd name="T5" fmla="*/ 1 h 31"/>
                <a:gd name="T6" fmla="*/ 18 w 22"/>
                <a:gd name="T7" fmla="*/ 30 h 31"/>
                <a:gd name="T8" fmla="*/ 0 60000 65536"/>
                <a:gd name="T9" fmla="*/ 0 60000 65536"/>
                <a:gd name="T10" fmla="*/ 0 60000 65536"/>
                <a:gd name="T11" fmla="*/ 0 60000 65536"/>
                <a:gd name="T12" fmla="*/ 0 w 22"/>
                <a:gd name="T13" fmla="*/ 0 h 31"/>
                <a:gd name="T14" fmla="*/ 22 w 22"/>
                <a:gd name="T15" fmla="*/ 31 h 31"/>
              </a:gdLst>
              <a:ahLst/>
              <a:cxnLst>
                <a:cxn ang="T8">
                  <a:pos x="T0" y="T1"/>
                </a:cxn>
                <a:cxn ang="T9">
                  <a:pos x="T2" y="T3"/>
                </a:cxn>
                <a:cxn ang="T10">
                  <a:pos x="T4" y="T5"/>
                </a:cxn>
                <a:cxn ang="T11">
                  <a:pos x="T6" y="T7"/>
                </a:cxn>
              </a:cxnLst>
              <a:rect l="T12" t="T13" r="T14" b="T15"/>
              <a:pathLst>
                <a:path w="22" h="31">
                  <a:moveTo>
                    <a:pt x="18" y="30"/>
                  </a:moveTo>
                  <a:lnTo>
                    <a:pt x="0" y="0"/>
                  </a:lnTo>
                  <a:lnTo>
                    <a:pt x="21" y="1"/>
                  </a:lnTo>
                  <a:lnTo>
                    <a:pt x="18" y="30"/>
                  </a:lnTo>
                </a:path>
              </a:pathLst>
            </a:custGeom>
            <a:grpFill/>
            <a:ln w="12700" cap="rnd">
              <a:solidFill>
                <a:srgbClr val="FF0033"/>
              </a:solidFill>
              <a:round/>
              <a:headEnd/>
              <a:tailEnd/>
            </a:ln>
          </p:spPr>
          <p:txBody>
            <a:bodyPr/>
            <a:lstStyle/>
            <a:p>
              <a:pPr>
                <a:defRPr/>
              </a:pPr>
              <a:endParaRPr lang="en-US" sz="1800">
                <a:ea typeface="+mn-ea"/>
              </a:endParaRPr>
            </a:p>
          </p:txBody>
        </p:sp>
        <p:sp>
          <p:nvSpPr>
            <p:cNvPr id="25687" name="Freeform 66"/>
            <p:cNvSpPr>
              <a:spLocks/>
            </p:cNvSpPr>
            <p:nvPr/>
          </p:nvSpPr>
          <p:spPr bwMode="auto">
            <a:xfrm>
              <a:off x="1605" y="2471"/>
              <a:ext cx="24" cy="31"/>
            </a:xfrm>
            <a:custGeom>
              <a:avLst/>
              <a:gdLst>
                <a:gd name="T0" fmla="*/ 0 w 24"/>
                <a:gd name="T1" fmla="*/ 28 h 31"/>
                <a:gd name="T2" fmla="*/ 20 w 24"/>
                <a:gd name="T3" fmla="*/ 30 h 31"/>
                <a:gd name="T4" fmla="*/ 23 w 24"/>
                <a:gd name="T5" fmla="*/ 1 h 31"/>
                <a:gd name="T6" fmla="*/ 2 w 24"/>
                <a:gd name="T7" fmla="*/ 0 h 31"/>
                <a:gd name="T8" fmla="*/ 0 w 24"/>
                <a:gd name="T9" fmla="*/ 28 h 31"/>
                <a:gd name="T10" fmla="*/ 0 60000 65536"/>
                <a:gd name="T11" fmla="*/ 0 60000 65536"/>
                <a:gd name="T12" fmla="*/ 0 60000 65536"/>
                <a:gd name="T13" fmla="*/ 0 60000 65536"/>
                <a:gd name="T14" fmla="*/ 0 60000 65536"/>
                <a:gd name="T15" fmla="*/ 0 w 24"/>
                <a:gd name="T16" fmla="*/ 0 h 31"/>
                <a:gd name="T17" fmla="*/ 24 w 24"/>
                <a:gd name="T18" fmla="*/ 31 h 31"/>
              </a:gdLst>
              <a:ahLst/>
              <a:cxnLst>
                <a:cxn ang="T10">
                  <a:pos x="T0" y="T1"/>
                </a:cxn>
                <a:cxn ang="T11">
                  <a:pos x="T2" y="T3"/>
                </a:cxn>
                <a:cxn ang="T12">
                  <a:pos x="T4" y="T5"/>
                </a:cxn>
                <a:cxn ang="T13">
                  <a:pos x="T6" y="T7"/>
                </a:cxn>
                <a:cxn ang="T14">
                  <a:pos x="T8" y="T9"/>
                </a:cxn>
              </a:cxnLst>
              <a:rect l="T15" t="T16" r="T17" b="T18"/>
              <a:pathLst>
                <a:path w="24" h="31">
                  <a:moveTo>
                    <a:pt x="0" y="28"/>
                  </a:moveTo>
                  <a:lnTo>
                    <a:pt x="20" y="30"/>
                  </a:lnTo>
                  <a:lnTo>
                    <a:pt x="23" y="1"/>
                  </a:lnTo>
                  <a:lnTo>
                    <a:pt x="2" y="0"/>
                  </a:lnTo>
                  <a:lnTo>
                    <a:pt x="0" y="28"/>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88" name="Freeform 67"/>
            <p:cNvSpPr>
              <a:spLocks/>
            </p:cNvSpPr>
            <p:nvPr/>
          </p:nvSpPr>
          <p:spPr bwMode="auto">
            <a:xfrm>
              <a:off x="1607" y="2447"/>
              <a:ext cx="22" cy="27"/>
            </a:xfrm>
            <a:custGeom>
              <a:avLst/>
              <a:gdLst>
                <a:gd name="T0" fmla="*/ 0 w 22"/>
                <a:gd name="T1" fmla="*/ 24 h 27"/>
                <a:gd name="T2" fmla="*/ 21 w 22"/>
                <a:gd name="T3" fmla="*/ 26 h 27"/>
                <a:gd name="T4" fmla="*/ 3 w 22"/>
                <a:gd name="T5" fmla="*/ 0 h 27"/>
                <a:gd name="T6" fmla="*/ 0 w 22"/>
                <a:gd name="T7" fmla="*/ 24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0" y="24"/>
                  </a:moveTo>
                  <a:lnTo>
                    <a:pt x="21" y="26"/>
                  </a:lnTo>
                  <a:lnTo>
                    <a:pt x="3" y="0"/>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689" name="Freeform 68"/>
            <p:cNvSpPr>
              <a:spLocks/>
            </p:cNvSpPr>
            <p:nvPr/>
          </p:nvSpPr>
          <p:spPr bwMode="auto">
            <a:xfrm>
              <a:off x="1610" y="2447"/>
              <a:ext cx="21" cy="27"/>
            </a:xfrm>
            <a:custGeom>
              <a:avLst/>
              <a:gdLst>
                <a:gd name="T0" fmla="*/ 17 w 21"/>
                <a:gd name="T1" fmla="*/ 26 h 27"/>
                <a:gd name="T2" fmla="*/ 0 w 21"/>
                <a:gd name="T3" fmla="*/ 0 h 27"/>
                <a:gd name="T4" fmla="*/ 20 w 21"/>
                <a:gd name="T5" fmla="*/ 1 h 27"/>
                <a:gd name="T6" fmla="*/ 17 w 21"/>
                <a:gd name="T7" fmla="*/ 26 h 27"/>
                <a:gd name="T8" fmla="*/ 0 60000 65536"/>
                <a:gd name="T9" fmla="*/ 0 60000 65536"/>
                <a:gd name="T10" fmla="*/ 0 60000 65536"/>
                <a:gd name="T11" fmla="*/ 0 60000 65536"/>
                <a:gd name="T12" fmla="*/ 0 w 21"/>
                <a:gd name="T13" fmla="*/ 0 h 27"/>
                <a:gd name="T14" fmla="*/ 21 w 21"/>
                <a:gd name="T15" fmla="*/ 27 h 27"/>
              </a:gdLst>
              <a:ahLst/>
              <a:cxnLst>
                <a:cxn ang="T8">
                  <a:pos x="T0" y="T1"/>
                </a:cxn>
                <a:cxn ang="T9">
                  <a:pos x="T2" y="T3"/>
                </a:cxn>
                <a:cxn ang="T10">
                  <a:pos x="T4" y="T5"/>
                </a:cxn>
                <a:cxn ang="T11">
                  <a:pos x="T6" y="T7"/>
                </a:cxn>
              </a:cxnLst>
              <a:rect l="T12" t="T13" r="T14" b="T15"/>
              <a:pathLst>
                <a:path w="21" h="27">
                  <a:moveTo>
                    <a:pt x="17" y="26"/>
                  </a:moveTo>
                  <a:lnTo>
                    <a:pt x="0" y="0"/>
                  </a:lnTo>
                  <a:lnTo>
                    <a:pt x="20" y="1"/>
                  </a:lnTo>
                  <a:lnTo>
                    <a:pt x="17" y="26"/>
                  </a:lnTo>
                </a:path>
              </a:pathLst>
            </a:custGeom>
            <a:grpFill/>
            <a:ln w="12700" cap="rnd">
              <a:solidFill>
                <a:srgbClr val="FF0033"/>
              </a:solidFill>
              <a:round/>
              <a:headEnd/>
              <a:tailEnd/>
            </a:ln>
          </p:spPr>
          <p:txBody>
            <a:bodyPr/>
            <a:lstStyle/>
            <a:p>
              <a:pPr>
                <a:defRPr/>
              </a:pPr>
              <a:endParaRPr lang="en-US" sz="1800">
                <a:ea typeface="+mn-ea"/>
              </a:endParaRPr>
            </a:p>
          </p:txBody>
        </p:sp>
        <p:sp>
          <p:nvSpPr>
            <p:cNvPr id="25690" name="Freeform 69"/>
            <p:cNvSpPr>
              <a:spLocks/>
            </p:cNvSpPr>
            <p:nvPr/>
          </p:nvSpPr>
          <p:spPr bwMode="auto">
            <a:xfrm>
              <a:off x="1607" y="2447"/>
              <a:ext cx="24" cy="27"/>
            </a:xfrm>
            <a:custGeom>
              <a:avLst/>
              <a:gdLst>
                <a:gd name="T0" fmla="*/ 0 w 24"/>
                <a:gd name="T1" fmla="*/ 24 h 27"/>
                <a:gd name="T2" fmla="*/ 20 w 24"/>
                <a:gd name="T3" fmla="*/ 26 h 27"/>
                <a:gd name="T4" fmla="*/ 23 w 24"/>
                <a:gd name="T5" fmla="*/ 1 h 27"/>
                <a:gd name="T6" fmla="*/ 2 w 24"/>
                <a:gd name="T7" fmla="*/ 0 h 27"/>
                <a:gd name="T8" fmla="*/ 0 w 24"/>
                <a:gd name="T9" fmla="*/ 24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24"/>
                  </a:moveTo>
                  <a:lnTo>
                    <a:pt x="20" y="26"/>
                  </a:lnTo>
                  <a:lnTo>
                    <a:pt x="23" y="1"/>
                  </a:lnTo>
                  <a:lnTo>
                    <a:pt x="2" y="0"/>
                  </a:lnTo>
                  <a:lnTo>
                    <a:pt x="0" y="24"/>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91" name="Freeform 70"/>
            <p:cNvSpPr>
              <a:spLocks/>
            </p:cNvSpPr>
            <p:nvPr/>
          </p:nvSpPr>
          <p:spPr bwMode="auto">
            <a:xfrm>
              <a:off x="1610" y="2421"/>
              <a:ext cx="21" cy="27"/>
            </a:xfrm>
            <a:custGeom>
              <a:avLst/>
              <a:gdLst>
                <a:gd name="T0" fmla="*/ 0 w 21"/>
                <a:gd name="T1" fmla="*/ 24 h 27"/>
                <a:gd name="T2" fmla="*/ 20 w 21"/>
                <a:gd name="T3" fmla="*/ 26 h 27"/>
                <a:gd name="T4" fmla="*/ 2 w 21"/>
                <a:gd name="T5" fmla="*/ 0 h 27"/>
                <a:gd name="T6" fmla="*/ 0 w 21"/>
                <a:gd name="T7" fmla="*/ 24 h 27"/>
                <a:gd name="T8" fmla="*/ 0 60000 65536"/>
                <a:gd name="T9" fmla="*/ 0 60000 65536"/>
                <a:gd name="T10" fmla="*/ 0 60000 65536"/>
                <a:gd name="T11" fmla="*/ 0 60000 65536"/>
                <a:gd name="T12" fmla="*/ 0 w 21"/>
                <a:gd name="T13" fmla="*/ 0 h 27"/>
                <a:gd name="T14" fmla="*/ 21 w 21"/>
                <a:gd name="T15" fmla="*/ 27 h 27"/>
              </a:gdLst>
              <a:ahLst/>
              <a:cxnLst>
                <a:cxn ang="T8">
                  <a:pos x="T0" y="T1"/>
                </a:cxn>
                <a:cxn ang="T9">
                  <a:pos x="T2" y="T3"/>
                </a:cxn>
                <a:cxn ang="T10">
                  <a:pos x="T4" y="T5"/>
                </a:cxn>
                <a:cxn ang="T11">
                  <a:pos x="T6" y="T7"/>
                </a:cxn>
              </a:cxnLst>
              <a:rect l="T12" t="T13" r="T14" b="T15"/>
              <a:pathLst>
                <a:path w="21" h="27">
                  <a:moveTo>
                    <a:pt x="0" y="24"/>
                  </a:moveTo>
                  <a:lnTo>
                    <a:pt x="20" y="26"/>
                  </a:lnTo>
                  <a:lnTo>
                    <a:pt x="2" y="0"/>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692" name="Freeform 71"/>
            <p:cNvSpPr>
              <a:spLocks/>
            </p:cNvSpPr>
            <p:nvPr/>
          </p:nvSpPr>
          <p:spPr bwMode="auto">
            <a:xfrm>
              <a:off x="1613" y="2421"/>
              <a:ext cx="22" cy="27"/>
            </a:xfrm>
            <a:custGeom>
              <a:avLst/>
              <a:gdLst>
                <a:gd name="T0" fmla="*/ 18 w 22"/>
                <a:gd name="T1" fmla="*/ 26 h 27"/>
                <a:gd name="T2" fmla="*/ 0 w 22"/>
                <a:gd name="T3" fmla="*/ 0 h 27"/>
                <a:gd name="T4" fmla="*/ 21 w 22"/>
                <a:gd name="T5" fmla="*/ 1 h 27"/>
                <a:gd name="T6" fmla="*/ 18 w 22"/>
                <a:gd name="T7" fmla="*/ 26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18" y="26"/>
                  </a:moveTo>
                  <a:lnTo>
                    <a:pt x="0" y="0"/>
                  </a:lnTo>
                  <a:lnTo>
                    <a:pt x="21" y="1"/>
                  </a:lnTo>
                  <a:lnTo>
                    <a:pt x="18" y="26"/>
                  </a:lnTo>
                </a:path>
              </a:pathLst>
            </a:custGeom>
            <a:grpFill/>
            <a:ln w="12700" cap="rnd">
              <a:solidFill>
                <a:srgbClr val="FF0033"/>
              </a:solidFill>
              <a:round/>
              <a:headEnd/>
              <a:tailEnd/>
            </a:ln>
          </p:spPr>
          <p:txBody>
            <a:bodyPr/>
            <a:lstStyle/>
            <a:p>
              <a:pPr>
                <a:defRPr/>
              </a:pPr>
              <a:endParaRPr lang="en-US" sz="1800">
                <a:ea typeface="+mn-ea"/>
              </a:endParaRPr>
            </a:p>
          </p:txBody>
        </p:sp>
        <p:sp>
          <p:nvSpPr>
            <p:cNvPr id="25693" name="Freeform 72"/>
            <p:cNvSpPr>
              <a:spLocks/>
            </p:cNvSpPr>
            <p:nvPr/>
          </p:nvSpPr>
          <p:spPr bwMode="auto">
            <a:xfrm>
              <a:off x="1610" y="2421"/>
              <a:ext cx="25" cy="27"/>
            </a:xfrm>
            <a:custGeom>
              <a:avLst/>
              <a:gdLst>
                <a:gd name="T0" fmla="*/ 0 w 25"/>
                <a:gd name="T1" fmla="*/ 24 h 27"/>
                <a:gd name="T2" fmla="*/ 21 w 25"/>
                <a:gd name="T3" fmla="*/ 26 h 27"/>
                <a:gd name="T4" fmla="*/ 24 w 25"/>
                <a:gd name="T5" fmla="*/ 1 h 27"/>
                <a:gd name="T6" fmla="*/ 3 w 25"/>
                <a:gd name="T7" fmla="*/ 0 h 27"/>
                <a:gd name="T8" fmla="*/ 0 w 25"/>
                <a:gd name="T9" fmla="*/ 24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24"/>
                  </a:moveTo>
                  <a:lnTo>
                    <a:pt x="21" y="26"/>
                  </a:lnTo>
                  <a:lnTo>
                    <a:pt x="24" y="1"/>
                  </a:lnTo>
                  <a:lnTo>
                    <a:pt x="3" y="0"/>
                  </a:lnTo>
                  <a:lnTo>
                    <a:pt x="0" y="24"/>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94" name="Freeform 73"/>
            <p:cNvSpPr>
              <a:spLocks/>
            </p:cNvSpPr>
            <p:nvPr/>
          </p:nvSpPr>
          <p:spPr bwMode="auto">
            <a:xfrm>
              <a:off x="1613" y="2396"/>
              <a:ext cx="22" cy="27"/>
            </a:xfrm>
            <a:custGeom>
              <a:avLst/>
              <a:gdLst>
                <a:gd name="T0" fmla="*/ 0 w 22"/>
                <a:gd name="T1" fmla="*/ 23 h 27"/>
                <a:gd name="T2" fmla="*/ 21 w 22"/>
                <a:gd name="T3" fmla="*/ 26 h 27"/>
                <a:gd name="T4" fmla="*/ 3 w 22"/>
                <a:gd name="T5" fmla="*/ 0 h 27"/>
                <a:gd name="T6" fmla="*/ 0 w 22"/>
                <a:gd name="T7" fmla="*/ 23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0" y="23"/>
                  </a:moveTo>
                  <a:lnTo>
                    <a:pt x="21" y="26"/>
                  </a:lnTo>
                  <a:lnTo>
                    <a:pt x="3" y="0"/>
                  </a:lnTo>
                  <a:lnTo>
                    <a:pt x="0"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695" name="Freeform 74"/>
            <p:cNvSpPr>
              <a:spLocks/>
            </p:cNvSpPr>
            <p:nvPr/>
          </p:nvSpPr>
          <p:spPr bwMode="auto">
            <a:xfrm>
              <a:off x="1615" y="2396"/>
              <a:ext cx="22" cy="27"/>
            </a:xfrm>
            <a:custGeom>
              <a:avLst/>
              <a:gdLst>
                <a:gd name="T0" fmla="*/ 18 w 22"/>
                <a:gd name="T1" fmla="*/ 26 h 27"/>
                <a:gd name="T2" fmla="*/ 0 w 22"/>
                <a:gd name="T3" fmla="*/ 0 h 27"/>
                <a:gd name="T4" fmla="*/ 21 w 22"/>
                <a:gd name="T5" fmla="*/ 1 h 27"/>
                <a:gd name="T6" fmla="*/ 18 w 22"/>
                <a:gd name="T7" fmla="*/ 26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18" y="26"/>
                  </a:moveTo>
                  <a:lnTo>
                    <a:pt x="0" y="0"/>
                  </a:lnTo>
                  <a:lnTo>
                    <a:pt x="21" y="1"/>
                  </a:lnTo>
                  <a:lnTo>
                    <a:pt x="18" y="26"/>
                  </a:lnTo>
                </a:path>
              </a:pathLst>
            </a:custGeom>
            <a:grpFill/>
            <a:ln w="12700" cap="rnd">
              <a:solidFill>
                <a:srgbClr val="FF0033"/>
              </a:solidFill>
              <a:round/>
              <a:headEnd/>
              <a:tailEnd/>
            </a:ln>
          </p:spPr>
          <p:txBody>
            <a:bodyPr/>
            <a:lstStyle/>
            <a:p>
              <a:pPr>
                <a:defRPr/>
              </a:pPr>
              <a:endParaRPr lang="en-US" sz="1800">
                <a:ea typeface="+mn-ea"/>
              </a:endParaRPr>
            </a:p>
          </p:txBody>
        </p:sp>
        <p:sp>
          <p:nvSpPr>
            <p:cNvPr id="25696" name="Freeform 75"/>
            <p:cNvSpPr>
              <a:spLocks/>
            </p:cNvSpPr>
            <p:nvPr/>
          </p:nvSpPr>
          <p:spPr bwMode="auto">
            <a:xfrm>
              <a:off x="1613" y="2396"/>
              <a:ext cx="24" cy="27"/>
            </a:xfrm>
            <a:custGeom>
              <a:avLst/>
              <a:gdLst>
                <a:gd name="T0" fmla="*/ 0 w 24"/>
                <a:gd name="T1" fmla="*/ 23 h 27"/>
                <a:gd name="T2" fmla="*/ 20 w 24"/>
                <a:gd name="T3" fmla="*/ 26 h 27"/>
                <a:gd name="T4" fmla="*/ 23 w 24"/>
                <a:gd name="T5" fmla="*/ 1 h 27"/>
                <a:gd name="T6" fmla="*/ 2 w 24"/>
                <a:gd name="T7" fmla="*/ 0 h 27"/>
                <a:gd name="T8" fmla="*/ 0 w 24"/>
                <a:gd name="T9" fmla="*/ 23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23"/>
                  </a:moveTo>
                  <a:lnTo>
                    <a:pt x="20" y="26"/>
                  </a:lnTo>
                  <a:lnTo>
                    <a:pt x="23" y="1"/>
                  </a:lnTo>
                  <a:lnTo>
                    <a:pt x="2" y="0"/>
                  </a:lnTo>
                  <a:lnTo>
                    <a:pt x="0" y="23"/>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697" name="Freeform 76"/>
            <p:cNvSpPr>
              <a:spLocks/>
            </p:cNvSpPr>
            <p:nvPr/>
          </p:nvSpPr>
          <p:spPr bwMode="auto">
            <a:xfrm>
              <a:off x="1615" y="2372"/>
              <a:ext cx="22" cy="27"/>
            </a:xfrm>
            <a:custGeom>
              <a:avLst/>
              <a:gdLst>
                <a:gd name="T0" fmla="*/ 0 w 22"/>
                <a:gd name="T1" fmla="*/ 24 h 27"/>
                <a:gd name="T2" fmla="*/ 21 w 22"/>
                <a:gd name="T3" fmla="*/ 26 h 27"/>
                <a:gd name="T4" fmla="*/ 3 w 22"/>
                <a:gd name="T5" fmla="*/ 0 h 27"/>
                <a:gd name="T6" fmla="*/ 0 w 22"/>
                <a:gd name="T7" fmla="*/ 24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0" y="24"/>
                  </a:moveTo>
                  <a:lnTo>
                    <a:pt x="21" y="26"/>
                  </a:lnTo>
                  <a:lnTo>
                    <a:pt x="3" y="0"/>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698" name="Freeform 77"/>
            <p:cNvSpPr>
              <a:spLocks/>
            </p:cNvSpPr>
            <p:nvPr/>
          </p:nvSpPr>
          <p:spPr bwMode="auto">
            <a:xfrm>
              <a:off x="1619" y="2372"/>
              <a:ext cx="19" cy="27"/>
            </a:xfrm>
            <a:custGeom>
              <a:avLst/>
              <a:gdLst>
                <a:gd name="T0" fmla="*/ 15 w 19"/>
                <a:gd name="T1" fmla="*/ 26 h 27"/>
                <a:gd name="T2" fmla="*/ 0 w 19"/>
                <a:gd name="T3" fmla="*/ 0 h 27"/>
                <a:gd name="T4" fmla="*/ 18 w 19"/>
                <a:gd name="T5" fmla="*/ 1 h 27"/>
                <a:gd name="T6" fmla="*/ 15 w 19"/>
                <a:gd name="T7" fmla="*/ 26 h 27"/>
                <a:gd name="T8" fmla="*/ 0 60000 65536"/>
                <a:gd name="T9" fmla="*/ 0 60000 65536"/>
                <a:gd name="T10" fmla="*/ 0 60000 65536"/>
                <a:gd name="T11" fmla="*/ 0 60000 65536"/>
                <a:gd name="T12" fmla="*/ 0 w 19"/>
                <a:gd name="T13" fmla="*/ 0 h 27"/>
                <a:gd name="T14" fmla="*/ 19 w 19"/>
                <a:gd name="T15" fmla="*/ 27 h 27"/>
              </a:gdLst>
              <a:ahLst/>
              <a:cxnLst>
                <a:cxn ang="T8">
                  <a:pos x="T0" y="T1"/>
                </a:cxn>
                <a:cxn ang="T9">
                  <a:pos x="T2" y="T3"/>
                </a:cxn>
                <a:cxn ang="T10">
                  <a:pos x="T4" y="T5"/>
                </a:cxn>
                <a:cxn ang="T11">
                  <a:pos x="T6" y="T7"/>
                </a:cxn>
              </a:cxnLst>
              <a:rect l="T12" t="T13" r="T14" b="T15"/>
              <a:pathLst>
                <a:path w="19" h="27">
                  <a:moveTo>
                    <a:pt x="15" y="26"/>
                  </a:moveTo>
                  <a:lnTo>
                    <a:pt x="0" y="0"/>
                  </a:lnTo>
                  <a:lnTo>
                    <a:pt x="18" y="1"/>
                  </a:lnTo>
                  <a:lnTo>
                    <a:pt x="15" y="26"/>
                  </a:lnTo>
                </a:path>
              </a:pathLst>
            </a:custGeom>
            <a:grpFill/>
            <a:ln w="12700" cap="rnd">
              <a:solidFill>
                <a:srgbClr val="FF0033"/>
              </a:solidFill>
              <a:round/>
              <a:headEnd/>
              <a:tailEnd/>
            </a:ln>
          </p:spPr>
          <p:txBody>
            <a:bodyPr/>
            <a:lstStyle/>
            <a:p>
              <a:pPr>
                <a:defRPr/>
              </a:pPr>
              <a:endParaRPr lang="en-US" sz="1800">
                <a:ea typeface="+mn-ea"/>
              </a:endParaRPr>
            </a:p>
          </p:txBody>
        </p:sp>
        <p:sp>
          <p:nvSpPr>
            <p:cNvPr id="25699" name="Freeform 78"/>
            <p:cNvSpPr>
              <a:spLocks/>
            </p:cNvSpPr>
            <p:nvPr/>
          </p:nvSpPr>
          <p:spPr bwMode="auto">
            <a:xfrm>
              <a:off x="1615" y="2372"/>
              <a:ext cx="23" cy="27"/>
            </a:xfrm>
            <a:custGeom>
              <a:avLst/>
              <a:gdLst>
                <a:gd name="T0" fmla="*/ 0 w 23"/>
                <a:gd name="T1" fmla="*/ 24 h 27"/>
                <a:gd name="T2" fmla="*/ 19 w 23"/>
                <a:gd name="T3" fmla="*/ 26 h 27"/>
                <a:gd name="T4" fmla="*/ 22 w 23"/>
                <a:gd name="T5" fmla="*/ 1 h 27"/>
                <a:gd name="T6" fmla="*/ 2 w 23"/>
                <a:gd name="T7" fmla="*/ 0 h 27"/>
                <a:gd name="T8" fmla="*/ 0 w 23"/>
                <a:gd name="T9" fmla="*/ 24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24"/>
                  </a:moveTo>
                  <a:lnTo>
                    <a:pt x="19" y="26"/>
                  </a:lnTo>
                  <a:lnTo>
                    <a:pt x="22" y="1"/>
                  </a:lnTo>
                  <a:lnTo>
                    <a:pt x="2" y="0"/>
                  </a:lnTo>
                  <a:lnTo>
                    <a:pt x="0" y="24"/>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00" name="Freeform 79"/>
            <p:cNvSpPr>
              <a:spLocks/>
            </p:cNvSpPr>
            <p:nvPr/>
          </p:nvSpPr>
          <p:spPr bwMode="auto">
            <a:xfrm>
              <a:off x="1619" y="2349"/>
              <a:ext cx="19" cy="26"/>
            </a:xfrm>
            <a:custGeom>
              <a:avLst/>
              <a:gdLst>
                <a:gd name="T0" fmla="*/ 0 w 19"/>
                <a:gd name="T1" fmla="*/ 23 h 26"/>
                <a:gd name="T2" fmla="*/ 18 w 19"/>
                <a:gd name="T3" fmla="*/ 25 h 26"/>
                <a:gd name="T4" fmla="*/ 3 w 19"/>
                <a:gd name="T5" fmla="*/ 0 h 26"/>
                <a:gd name="T6" fmla="*/ 0 w 19"/>
                <a:gd name="T7" fmla="*/ 23 h 26"/>
                <a:gd name="T8" fmla="*/ 0 60000 65536"/>
                <a:gd name="T9" fmla="*/ 0 60000 65536"/>
                <a:gd name="T10" fmla="*/ 0 60000 65536"/>
                <a:gd name="T11" fmla="*/ 0 60000 65536"/>
                <a:gd name="T12" fmla="*/ 0 w 19"/>
                <a:gd name="T13" fmla="*/ 0 h 26"/>
                <a:gd name="T14" fmla="*/ 19 w 19"/>
                <a:gd name="T15" fmla="*/ 26 h 26"/>
              </a:gdLst>
              <a:ahLst/>
              <a:cxnLst>
                <a:cxn ang="T8">
                  <a:pos x="T0" y="T1"/>
                </a:cxn>
                <a:cxn ang="T9">
                  <a:pos x="T2" y="T3"/>
                </a:cxn>
                <a:cxn ang="T10">
                  <a:pos x="T4" y="T5"/>
                </a:cxn>
                <a:cxn ang="T11">
                  <a:pos x="T6" y="T7"/>
                </a:cxn>
              </a:cxnLst>
              <a:rect l="T12" t="T13" r="T14" b="T15"/>
              <a:pathLst>
                <a:path w="19" h="26">
                  <a:moveTo>
                    <a:pt x="0" y="23"/>
                  </a:moveTo>
                  <a:lnTo>
                    <a:pt x="18" y="25"/>
                  </a:lnTo>
                  <a:lnTo>
                    <a:pt x="3" y="0"/>
                  </a:lnTo>
                  <a:lnTo>
                    <a:pt x="0"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01" name="Freeform 80"/>
            <p:cNvSpPr>
              <a:spLocks/>
            </p:cNvSpPr>
            <p:nvPr/>
          </p:nvSpPr>
          <p:spPr bwMode="auto">
            <a:xfrm>
              <a:off x="1623" y="2349"/>
              <a:ext cx="20" cy="26"/>
            </a:xfrm>
            <a:custGeom>
              <a:avLst/>
              <a:gdLst>
                <a:gd name="T0" fmla="*/ 16 w 20"/>
                <a:gd name="T1" fmla="*/ 25 h 26"/>
                <a:gd name="T2" fmla="*/ 0 w 20"/>
                <a:gd name="T3" fmla="*/ 0 h 26"/>
                <a:gd name="T4" fmla="*/ 19 w 20"/>
                <a:gd name="T5" fmla="*/ 2 h 26"/>
                <a:gd name="T6" fmla="*/ 16 w 20"/>
                <a:gd name="T7" fmla="*/ 25 h 26"/>
                <a:gd name="T8" fmla="*/ 0 60000 65536"/>
                <a:gd name="T9" fmla="*/ 0 60000 65536"/>
                <a:gd name="T10" fmla="*/ 0 60000 65536"/>
                <a:gd name="T11" fmla="*/ 0 60000 65536"/>
                <a:gd name="T12" fmla="*/ 0 w 20"/>
                <a:gd name="T13" fmla="*/ 0 h 26"/>
                <a:gd name="T14" fmla="*/ 20 w 20"/>
                <a:gd name="T15" fmla="*/ 26 h 26"/>
              </a:gdLst>
              <a:ahLst/>
              <a:cxnLst>
                <a:cxn ang="T8">
                  <a:pos x="T0" y="T1"/>
                </a:cxn>
                <a:cxn ang="T9">
                  <a:pos x="T2" y="T3"/>
                </a:cxn>
                <a:cxn ang="T10">
                  <a:pos x="T4" y="T5"/>
                </a:cxn>
                <a:cxn ang="T11">
                  <a:pos x="T6" y="T7"/>
                </a:cxn>
              </a:cxnLst>
              <a:rect l="T12" t="T13" r="T14" b="T15"/>
              <a:pathLst>
                <a:path w="20" h="26">
                  <a:moveTo>
                    <a:pt x="16" y="25"/>
                  </a:moveTo>
                  <a:lnTo>
                    <a:pt x="0" y="0"/>
                  </a:lnTo>
                  <a:lnTo>
                    <a:pt x="19" y="2"/>
                  </a:lnTo>
                  <a:lnTo>
                    <a:pt x="16" y="25"/>
                  </a:lnTo>
                </a:path>
              </a:pathLst>
            </a:custGeom>
            <a:grpFill/>
            <a:ln w="12700" cap="rnd">
              <a:solidFill>
                <a:srgbClr val="FF0033"/>
              </a:solidFill>
              <a:round/>
              <a:headEnd/>
              <a:tailEnd/>
            </a:ln>
          </p:spPr>
          <p:txBody>
            <a:bodyPr/>
            <a:lstStyle/>
            <a:p>
              <a:pPr>
                <a:defRPr/>
              </a:pPr>
              <a:endParaRPr lang="en-US" sz="1800">
                <a:ea typeface="+mn-ea"/>
              </a:endParaRPr>
            </a:p>
          </p:txBody>
        </p:sp>
        <p:sp>
          <p:nvSpPr>
            <p:cNvPr id="25702" name="Freeform 81"/>
            <p:cNvSpPr>
              <a:spLocks/>
            </p:cNvSpPr>
            <p:nvPr/>
          </p:nvSpPr>
          <p:spPr bwMode="auto">
            <a:xfrm>
              <a:off x="1619" y="2349"/>
              <a:ext cx="24" cy="26"/>
            </a:xfrm>
            <a:custGeom>
              <a:avLst/>
              <a:gdLst>
                <a:gd name="T0" fmla="*/ 0 w 24"/>
                <a:gd name="T1" fmla="*/ 23 h 26"/>
                <a:gd name="T2" fmla="*/ 20 w 24"/>
                <a:gd name="T3" fmla="*/ 25 h 26"/>
                <a:gd name="T4" fmla="*/ 23 w 24"/>
                <a:gd name="T5" fmla="*/ 2 h 26"/>
                <a:gd name="T6" fmla="*/ 3 w 24"/>
                <a:gd name="T7" fmla="*/ 0 h 26"/>
                <a:gd name="T8" fmla="*/ 0 w 24"/>
                <a:gd name="T9" fmla="*/ 23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0" y="23"/>
                  </a:moveTo>
                  <a:lnTo>
                    <a:pt x="20" y="25"/>
                  </a:lnTo>
                  <a:lnTo>
                    <a:pt x="23" y="2"/>
                  </a:lnTo>
                  <a:lnTo>
                    <a:pt x="3" y="0"/>
                  </a:lnTo>
                  <a:lnTo>
                    <a:pt x="0" y="23"/>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03" name="Freeform 82"/>
            <p:cNvSpPr>
              <a:spLocks/>
            </p:cNvSpPr>
            <p:nvPr/>
          </p:nvSpPr>
          <p:spPr bwMode="auto">
            <a:xfrm>
              <a:off x="1623" y="2325"/>
              <a:ext cx="20" cy="27"/>
            </a:xfrm>
            <a:custGeom>
              <a:avLst/>
              <a:gdLst>
                <a:gd name="T0" fmla="*/ 0 w 20"/>
                <a:gd name="T1" fmla="*/ 23 h 27"/>
                <a:gd name="T2" fmla="*/ 19 w 20"/>
                <a:gd name="T3" fmla="*/ 26 h 27"/>
                <a:gd name="T4" fmla="*/ 3 w 20"/>
                <a:gd name="T5" fmla="*/ 0 h 27"/>
                <a:gd name="T6" fmla="*/ 0 w 20"/>
                <a:gd name="T7" fmla="*/ 23 h 27"/>
                <a:gd name="T8" fmla="*/ 0 60000 65536"/>
                <a:gd name="T9" fmla="*/ 0 60000 65536"/>
                <a:gd name="T10" fmla="*/ 0 60000 65536"/>
                <a:gd name="T11" fmla="*/ 0 60000 65536"/>
                <a:gd name="T12" fmla="*/ 0 w 20"/>
                <a:gd name="T13" fmla="*/ 0 h 27"/>
                <a:gd name="T14" fmla="*/ 20 w 20"/>
                <a:gd name="T15" fmla="*/ 27 h 27"/>
              </a:gdLst>
              <a:ahLst/>
              <a:cxnLst>
                <a:cxn ang="T8">
                  <a:pos x="T0" y="T1"/>
                </a:cxn>
                <a:cxn ang="T9">
                  <a:pos x="T2" y="T3"/>
                </a:cxn>
                <a:cxn ang="T10">
                  <a:pos x="T4" y="T5"/>
                </a:cxn>
                <a:cxn ang="T11">
                  <a:pos x="T6" y="T7"/>
                </a:cxn>
              </a:cxnLst>
              <a:rect l="T12" t="T13" r="T14" b="T15"/>
              <a:pathLst>
                <a:path w="20" h="27">
                  <a:moveTo>
                    <a:pt x="0" y="23"/>
                  </a:moveTo>
                  <a:lnTo>
                    <a:pt x="19" y="26"/>
                  </a:lnTo>
                  <a:lnTo>
                    <a:pt x="3" y="0"/>
                  </a:lnTo>
                  <a:lnTo>
                    <a:pt x="0"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04" name="Freeform 83"/>
            <p:cNvSpPr>
              <a:spLocks/>
            </p:cNvSpPr>
            <p:nvPr/>
          </p:nvSpPr>
          <p:spPr bwMode="auto">
            <a:xfrm>
              <a:off x="1628" y="2325"/>
              <a:ext cx="19" cy="27"/>
            </a:xfrm>
            <a:custGeom>
              <a:avLst/>
              <a:gdLst>
                <a:gd name="T0" fmla="*/ 14 w 19"/>
                <a:gd name="T1" fmla="*/ 26 h 27"/>
                <a:gd name="T2" fmla="*/ 0 w 19"/>
                <a:gd name="T3" fmla="*/ 0 h 27"/>
                <a:gd name="T4" fmla="*/ 18 w 19"/>
                <a:gd name="T5" fmla="*/ 2 h 27"/>
                <a:gd name="T6" fmla="*/ 14 w 19"/>
                <a:gd name="T7" fmla="*/ 26 h 27"/>
                <a:gd name="T8" fmla="*/ 0 60000 65536"/>
                <a:gd name="T9" fmla="*/ 0 60000 65536"/>
                <a:gd name="T10" fmla="*/ 0 60000 65536"/>
                <a:gd name="T11" fmla="*/ 0 60000 65536"/>
                <a:gd name="T12" fmla="*/ 0 w 19"/>
                <a:gd name="T13" fmla="*/ 0 h 27"/>
                <a:gd name="T14" fmla="*/ 19 w 19"/>
                <a:gd name="T15" fmla="*/ 27 h 27"/>
              </a:gdLst>
              <a:ahLst/>
              <a:cxnLst>
                <a:cxn ang="T8">
                  <a:pos x="T0" y="T1"/>
                </a:cxn>
                <a:cxn ang="T9">
                  <a:pos x="T2" y="T3"/>
                </a:cxn>
                <a:cxn ang="T10">
                  <a:pos x="T4" y="T5"/>
                </a:cxn>
                <a:cxn ang="T11">
                  <a:pos x="T6" y="T7"/>
                </a:cxn>
              </a:cxnLst>
              <a:rect l="T12" t="T13" r="T14" b="T15"/>
              <a:pathLst>
                <a:path w="19" h="27">
                  <a:moveTo>
                    <a:pt x="14" y="26"/>
                  </a:moveTo>
                  <a:lnTo>
                    <a:pt x="0" y="0"/>
                  </a:lnTo>
                  <a:lnTo>
                    <a:pt x="18" y="2"/>
                  </a:lnTo>
                  <a:lnTo>
                    <a:pt x="14" y="26"/>
                  </a:lnTo>
                </a:path>
              </a:pathLst>
            </a:custGeom>
            <a:grpFill/>
            <a:ln w="12700" cap="rnd">
              <a:solidFill>
                <a:srgbClr val="FF0033"/>
              </a:solidFill>
              <a:round/>
              <a:headEnd/>
              <a:tailEnd/>
            </a:ln>
          </p:spPr>
          <p:txBody>
            <a:bodyPr/>
            <a:lstStyle/>
            <a:p>
              <a:pPr>
                <a:defRPr/>
              </a:pPr>
              <a:endParaRPr lang="en-US" sz="1800">
                <a:ea typeface="+mn-ea"/>
              </a:endParaRPr>
            </a:p>
          </p:txBody>
        </p:sp>
        <p:sp>
          <p:nvSpPr>
            <p:cNvPr id="25705" name="Freeform 84"/>
            <p:cNvSpPr>
              <a:spLocks/>
            </p:cNvSpPr>
            <p:nvPr/>
          </p:nvSpPr>
          <p:spPr bwMode="auto">
            <a:xfrm>
              <a:off x="1623" y="2325"/>
              <a:ext cx="24" cy="27"/>
            </a:xfrm>
            <a:custGeom>
              <a:avLst/>
              <a:gdLst>
                <a:gd name="T0" fmla="*/ 0 w 24"/>
                <a:gd name="T1" fmla="*/ 23 h 27"/>
                <a:gd name="T2" fmla="*/ 19 w 24"/>
                <a:gd name="T3" fmla="*/ 26 h 27"/>
                <a:gd name="T4" fmla="*/ 23 w 24"/>
                <a:gd name="T5" fmla="*/ 2 h 27"/>
                <a:gd name="T6" fmla="*/ 3 w 24"/>
                <a:gd name="T7" fmla="*/ 0 h 27"/>
                <a:gd name="T8" fmla="*/ 0 w 24"/>
                <a:gd name="T9" fmla="*/ 23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23"/>
                  </a:moveTo>
                  <a:lnTo>
                    <a:pt x="19" y="26"/>
                  </a:lnTo>
                  <a:lnTo>
                    <a:pt x="23" y="2"/>
                  </a:lnTo>
                  <a:lnTo>
                    <a:pt x="3" y="0"/>
                  </a:lnTo>
                  <a:lnTo>
                    <a:pt x="0" y="23"/>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06" name="Freeform 85"/>
            <p:cNvSpPr>
              <a:spLocks/>
            </p:cNvSpPr>
            <p:nvPr/>
          </p:nvSpPr>
          <p:spPr bwMode="auto">
            <a:xfrm>
              <a:off x="1628" y="2305"/>
              <a:ext cx="19" cy="25"/>
            </a:xfrm>
            <a:custGeom>
              <a:avLst/>
              <a:gdLst>
                <a:gd name="T0" fmla="*/ 0 w 19"/>
                <a:gd name="T1" fmla="*/ 21 h 25"/>
                <a:gd name="T2" fmla="*/ 18 w 19"/>
                <a:gd name="T3" fmla="*/ 24 h 25"/>
                <a:gd name="T4" fmla="*/ 3 w 19"/>
                <a:gd name="T5" fmla="*/ 0 h 25"/>
                <a:gd name="T6" fmla="*/ 0 w 19"/>
                <a:gd name="T7" fmla="*/ 21 h 25"/>
                <a:gd name="T8" fmla="*/ 0 60000 65536"/>
                <a:gd name="T9" fmla="*/ 0 60000 65536"/>
                <a:gd name="T10" fmla="*/ 0 60000 65536"/>
                <a:gd name="T11" fmla="*/ 0 60000 65536"/>
                <a:gd name="T12" fmla="*/ 0 w 19"/>
                <a:gd name="T13" fmla="*/ 0 h 25"/>
                <a:gd name="T14" fmla="*/ 19 w 19"/>
                <a:gd name="T15" fmla="*/ 25 h 25"/>
              </a:gdLst>
              <a:ahLst/>
              <a:cxnLst>
                <a:cxn ang="T8">
                  <a:pos x="T0" y="T1"/>
                </a:cxn>
                <a:cxn ang="T9">
                  <a:pos x="T2" y="T3"/>
                </a:cxn>
                <a:cxn ang="T10">
                  <a:pos x="T4" y="T5"/>
                </a:cxn>
                <a:cxn ang="T11">
                  <a:pos x="T6" y="T7"/>
                </a:cxn>
              </a:cxnLst>
              <a:rect l="T12" t="T13" r="T14" b="T15"/>
              <a:pathLst>
                <a:path w="19" h="25">
                  <a:moveTo>
                    <a:pt x="0" y="21"/>
                  </a:moveTo>
                  <a:lnTo>
                    <a:pt x="18" y="24"/>
                  </a:lnTo>
                  <a:lnTo>
                    <a:pt x="3" y="0"/>
                  </a:lnTo>
                  <a:lnTo>
                    <a:pt x="0"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707" name="Freeform 86"/>
            <p:cNvSpPr>
              <a:spLocks/>
            </p:cNvSpPr>
            <p:nvPr/>
          </p:nvSpPr>
          <p:spPr bwMode="auto">
            <a:xfrm>
              <a:off x="1630" y="2305"/>
              <a:ext cx="21" cy="25"/>
            </a:xfrm>
            <a:custGeom>
              <a:avLst/>
              <a:gdLst>
                <a:gd name="T0" fmla="*/ 16 w 21"/>
                <a:gd name="T1" fmla="*/ 24 h 25"/>
                <a:gd name="T2" fmla="*/ 0 w 21"/>
                <a:gd name="T3" fmla="*/ 0 h 25"/>
                <a:gd name="T4" fmla="*/ 20 w 21"/>
                <a:gd name="T5" fmla="*/ 2 h 25"/>
                <a:gd name="T6" fmla="*/ 16 w 21"/>
                <a:gd name="T7" fmla="*/ 24 h 25"/>
                <a:gd name="T8" fmla="*/ 0 60000 65536"/>
                <a:gd name="T9" fmla="*/ 0 60000 65536"/>
                <a:gd name="T10" fmla="*/ 0 60000 65536"/>
                <a:gd name="T11" fmla="*/ 0 60000 65536"/>
                <a:gd name="T12" fmla="*/ 0 w 21"/>
                <a:gd name="T13" fmla="*/ 0 h 25"/>
                <a:gd name="T14" fmla="*/ 21 w 21"/>
                <a:gd name="T15" fmla="*/ 25 h 25"/>
              </a:gdLst>
              <a:ahLst/>
              <a:cxnLst>
                <a:cxn ang="T8">
                  <a:pos x="T0" y="T1"/>
                </a:cxn>
                <a:cxn ang="T9">
                  <a:pos x="T2" y="T3"/>
                </a:cxn>
                <a:cxn ang="T10">
                  <a:pos x="T4" y="T5"/>
                </a:cxn>
                <a:cxn ang="T11">
                  <a:pos x="T6" y="T7"/>
                </a:cxn>
              </a:cxnLst>
              <a:rect l="T12" t="T13" r="T14" b="T15"/>
              <a:pathLst>
                <a:path w="21" h="25">
                  <a:moveTo>
                    <a:pt x="16" y="24"/>
                  </a:moveTo>
                  <a:lnTo>
                    <a:pt x="0" y="0"/>
                  </a:lnTo>
                  <a:lnTo>
                    <a:pt x="20" y="2"/>
                  </a:lnTo>
                  <a:lnTo>
                    <a:pt x="16"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708" name="Freeform 87"/>
            <p:cNvSpPr>
              <a:spLocks/>
            </p:cNvSpPr>
            <p:nvPr/>
          </p:nvSpPr>
          <p:spPr bwMode="auto">
            <a:xfrm>
              <a:off x="1628" y="2305"/>
              <a:ext cx="23" cy="25"/>
            </a:xfrm>
            <a:custGeom>
              <a:avLst/>
              <a:gdLst>
                <a:gd name="T0" fmla="*/ 0 w 23"/>
                <a:gd name="T1" fmla="*/ 21 h 25"/>
                <a:gd name="T2" fmla="*/ 18 w 23"/>
                <a:gd name="T3" fmla="*/ 24 h 25"/>
                <a:gd name="T4" fmla="*/ 22 w 23"/>
                <a:gd name="T5" fmla="*/ 2 h 25"/>
                <a:gd name="T6" fmla="*/ 3 w 23"/>
                <a:gd name="T7" fmla="*/ 0 h 25"/>
                <a:gd name="T8" fmla="*/ 0 w 23"/>
                <a:gd name="T9" fmla="*/ 21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21"/>
                  </a:moveTo>
                  <a:lnTo>
                    <a:pt x="18" y="24"/>
                  </a:lnTo>
                  <a:lnTo>
                    <a:pt x="22" y="2"/>
                  </a:lnTo>
                  <a:lnTo>
                    <a:pt x="3" y="0"/>
                  </a:lnTo>
                  <a:lnTo>
                    <a:pt x="0" y="2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09" name="Freeform 88"/>
            <p:cNvSpPr>
              <a:spLocks/>
            </p:cNvSpPr>
            <p:nvPr/>
          </p:nvSpPr>
          <p:spPr bwMode="auto">
            <a:xfrm>
              <a:off x="1630" y="2284"/>
              <a:ext cx="21" cy="24"/>
            </a:xfrm>
            <a:custGeom>
              <a:avLst/>
              <a:gdLst>
                <a:gd name="T0" fmla="*/ 0 w 21"/>
                <a:gd name="T1" fmla="*/ 20 h 24"/>
                <a:gd name="T2" fmla="*/ 20 w 21"/>
                <a:gd name="T3" fmla="*/ 23 h 24"/>
                <a:gd name="T4" fmla="*/ 4 w 21"/>
                <a:gd name="T5" fmla="*/ 0 h 24"/>
                <a:gd name="T6" fmla="*/ 0 w 21"/>
                <a:gd name="T7" fmla="*/ 20 h 24"/>
                <a:gd name="T8" fmla="*/ 0 60000 65536"/>
                <a:gd name="T9" fmla="*/ 0 60000 65536"/>
                <a:gd name="T10" fmla="*/ 0 60000 65536"/>
                <a:gd name="T11" fmla="*/ 0 60000 65536"/>
                <a:gd name="T12" fmla="*/ 0 w 21"/>
                <a:gd name="T13" fmla="*/ 0 h 24"/>
                <a:gd name="T14" fmla="*/ 21 w 21"/>
                <a:gd name="T15" fmla="*/ 24 h 24"/>
              </a:gdLst>
              <a:ahLst/>
              <a:cxnLst>
                <a:cxn ang="T8">
                  <a:pos x="T0" y="T1"/>
                </a:cxn>
                <a:cxn ang="T9">
                  <a:pos x="T2" y="T3"/>
                </a:cxn>
                <a:cxn ang="T10">
                  <a:pos x="T4" y="T5"/>
                </a:cxn>
                <a:cxn ang="T11">
                  <a:pos x="T6" y="T7"/>
                </a:cxn>
              </a:cxnLst>
              <a:rect l="T12" t="T13" r="T14" b="T15"/>
              <a:pathLst>
                <a:path w="21" h="24">
                  <a:moveTo>
                    <a:pt x="0" y="20"/>
                  </a:moveTo>
                  <a:lnTo>
                    <a:pt x="20" y="23"/>
                  </a:lnTo>
                  <a:lnTo>
                    <a:pt x="4" y="0"/>
                  </a:lnTo>
                  <a:lnTo>
                    <a:pt x="0"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710" name="Freeform 89"/>
            <p:cNvSpPr>
              <a:spLocks/>
            </p:cNvSpPr>
            <p:nvPr/>
          </p:nvSpPr>
          <p:spPr bwMode="auto">
            <a:xfrm>
              <a:off x="1635" y="2284"/>
              <a:ext cx="22" cy="24"/>
            </a:xfrm>
            <a:custGeom>
              <a:avLst/>
              <a:gdLst>
                <a:gd name="T0" fmla="*/ 16 w 22"/>
                <a:gd name="T1" fmla="*/ 23 h 24"/>
                <a:gd name="T2" fmla="*/ 0 w 22"/>
                <a:gd name="T3" fmla="*/ 0 h 24"/>
                <a:gd name="T4" fmla="*/ 21 w 22"/>
                <a:gd name="T5" fmla="*/ 3 h 24"/>
                <a:gd name="T6" fmla="*/ 16 w 22"/>
                <a:gd name="T7" fmla="*/ 23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16" y="23"/>
                  </a:moveTo>
                  <a:lnTo>
                    <a:pt x="0" y="0"/>
                  </a:lnTo>
                  <a:lnTo>
                    <a:pt x="21" y="3"/>
                  </a:lnTo>
                  <a:lnTo>
                    <a:pt x="16"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11" name="Freeform 90"/>
            <p:cNvSpPr>
              <a:spLocks/>
            </p:cNvSpPr>
            <p:nvPr/>
          </p:nvSpPr>
          <p:spPr bwMode="auto">
            <a:xfrm>
              <a:off x="1630" y="2284"/>
              <a:ext cx="27" cy="24"/>
            </a:xfrm>
            <a:custGeom>
              <a:avLst/>
              <a:gdLst>
                <a:gd name="T0" fmla="*/ 0 w 27"/>
                <a:gd name="T1" fmla="*/ 20 h 24"/>
                <a:gd name="T2" fmla="*/ 20 w 27"/>
                <a:gd name="T3" fmla="*/ 23 h 24"/>
                <a:gd name="T4" fmla="*/ 26 w 27"/>
                <a:gd name="T5" fmla="*/ 3 h 24"/>
                <a:gd name="T6" fmla="*/ 4 w 27"/>
                <a:gd name="T7" fmla="*/ 0 h 24"/>
                <a:gd name="T8" fmla="*/ 0 w 27"/>
                <a:gd name="T9" fmla="*/ 20 h 24"/>
                <a:gd name="T10" fmla="*/ 0 60000 65536"/>
                <a:gd name="T11" fmla="*/ 0 60000 65536"/>
                <a:gd name="T12" fmla="*/ 0 60000 65536"/>
                <a:gd name="T13" fmla="*/ 0 60000 65536"/>
                <a:gd name="T14" fmla="*/ 0 60000 65536"/>
                <a:gd name="T15" fmla="*/ 0 w 27"/>
                <a:gd name="T16" fmla="*/ 0 h 24"/>
                <a:gd name="T17" fmla="*/ 27 w 27"/>
                <a:gd name="T18" fmla="*/ 24 h 24"/>
              </a:gdLst>
              <a:ahLst/>
              <a:cxnLst>
                <a:cxn ang="T10">
                  <a:pos x="T0" y="T1"/>
                </a:cxn>
                <a:cxn ang="T11">
                  <a:pos x="T2" y="T3"/>
                </a:cxn>
                <a:cxn ang="T12">
                  <a:pos x="T4" y="T5"/>
                </a:cxn>
                <a:cxn ang="T13">
                  <a:pos x="T6" y="T7"/>
                </a:cxn>
                <a:cxn ang="T14">
                  <a:pos x="T8" y="T9"/>
                </a:cxn>
              </a:cxnLst>
              <a:rect l="T15" t="T16" r="T17" b="T18"/>
              <a:pathLst>
                <a:path w="27" h="24">
                  <a:moveTo>
                    <a:pt x="0" y="20"/>
                  </a:moveTo>
                  <a:lnTo>
                    <a:pt x="20" y="23"/>
                  </a:lnTo>
                  <a:lnTo>
                    <a:pt x="26" y="3"/>
                  </a:lnTo>
                  <a:lnTo>
                    <a:pt x="4" y="0"/>
                  </a:lnTo>
                  <a:lnTo>
                    <a:pt x="0" y="2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12" name="Freeform 91"/>
            <p:cNvSpPr>
              <a:spLocks/>
            </p:cNvSpPr>
            <p:nvPr/>
          </p:nvSpPr>
          <p:spPr bwMode="auto">
            <a:xfrm>
              <a:off x="1635" y="2265"/>
              <a:ext cx="22" cy="23"/>
            </a:xfrm>
            <a:custGeom>
              <a:avLst/>
              <a:gdLst>
                <a:gd name="T0" fmla="*/ 0 w 22"/>
                <a:gd name="T1" fmla="*/ 18 h 23"/>
                <a:gd name="T2" fmla="*/ 21 w 22"/>
                <a:gd name="T3" fmla="*/ 22 h 23"/>
                <a:gd name="T4" fmla="*/ 5 w 22"/>
                <a:gd name="T5" fmla="*/ 0 h 23"/>
                <a:gd name="T6" fmla="*/ 0 w 22"/>
                <a:gd name="T7" fmla="*/ 18 h 23"/>
                <a:gd name="T8" fmla="*/ 0 60000 65536"/>
                <a:gd name="T9" fmla="*/ 0 60000 65536"/>
                <a:gd name="T10" fmla="*/ 0 60000 65536"/>
                <a:gd name="T11" fmla="*/ 0 60000 65536"/>
                <a:gd name="T12" fmla="*/ 0 w 22"/>
                <a:gd name="T13" fmla="*/ 0 h 23"/>
                <a:gd name="T14" fmla="*/ 22 w 22"/>
                <a:gd name="T15" fmla="*/ 23 h 23"/>
              </a:gdLst>
              <a:ahLst/>
              <a:cxnLst>
                <a:cxn ang="T8">
                  <a:pos x="T0" y="T1"/>
                </a:cxn>
                <a:cxn ang="T9">
                  <a:pos x="T2" y="T3"/>
                </a:cxn>
                <a:cxn ang="T10">
                  <a:pos x="T4" y="T5"/>
                </a:cxn>
                <a:cxn ang="T11">
                  <a:pos x="T6" y="T7"/>
                </a:cxn>
              </a:cxnLst>
              <a:rect l="T12" t="T13" r="T14" b="T15"/>
              <a:pathLst>
                <a:path w="22" h="23">
                  <a:moveTo>
                    <a:pt x="0" y="18"/>
                  </a:moveTo>
                  <a:lnTo>
                    <a:pt x="21" y="22"/>
                  </a:lnTo>
                  <a:lnTo>
                    <a:pt x="5" y="0"/>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713" name="Freeform 92"/>
            <p:cNvSpPr>
              <a:spLocks/>
            </p:cNvSpPr>
            <p:nvPr/>
          </p:nvSpPr>
          <p:spPr bwMode="auto">
            <a:xfrm>
              <a:off x="1637" y="2265"/>
              <a:ext cx="22" cy="23"/>
            </a:xfrm>
            <a:custGeom>
              <a:avLst/>
              <a:gdLst>
                <a:gd name="T0" fmla="*/ 16 w 22"/>
                <a:gd name="T1" fmla="*/ 22 h 23"/>
                <a:gd name="T2" fmla="*/ 0 w 22"/>
                <a:gd name="T3" fmla="*/ 0 h 23"/>
                <a:gd name="T4" fmla="*/ 21 w 22"/>
                <a:gd name="T5" fmla="*/ 3 h 23"/>
                <a:gd name="T6" fmla="*/ 16 w 22"/>
                <a:gd name="T7" fmla="*/ 22 h 23"/>
                <a:gd name="T8" fmla="*/ 0 60000 65536"/>
                <a:gd name="T9" fmla="*/ 0 60000 65536"/>
                <a:gd name="T10" fmla="*/ 0 60000 65536"/>
                <a:gd name="T11" fmla="*/ 0 60000 65536"/>
                <a:gd name="T12" fmla="*/ 0 w 22"/>
                <a:gd name="T13" fmla="*/ 0 h 23"/>
                <a:gd name="T14" fmla="*/ 22 w 22"/>
                <a:gd name="T15" fmla="*/ 23 h 23"/>
              </a:gdLst>
              <a:ahLst/>
              <a:cxnLst>
                <a:cxn ang="T8">
                  <a:pos x="T0" y="T1"/>
                </a:cxn>
                <a:cxn ang="T9">
                  <a:pos x="T2" y="T3"/>
                </a:cxn>
                <a:cxn ang="T10">
                  <a:pos x="T4" y="T5"/>
                </a:cxn>
                <a:cxn ang="T11">
                  <a:pos x="T6" y="T7"/>
                </a:cxn>
              </a:cxnLst>
              <a:rect l="T12" t="T13" r="T14" b="T15"/>
              <a:pathLst>
                <a:path w="22" h="23">
                  <a:moveTo>
                    <a:pt x="16" y="22"/>
                  </a:moveTo>
                  <a:lnTo>
                    <a:pt x="0" y="0"/>
                  </a:lnTo>
                  <a:lnTo>
                    <a:pt x="21" y="3"/>
                  </a:lnTo>
                  <a:lnTo>
                    <a:pt x="16"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14" name="Freeform 93"/>
            <p:cNvSpPr>
              <a:spLocks/>
            </p:cNvSpPr>
            <p:nvPr/>
          </p:nvSpPr>
          <p:spPr bwMode="auto">
            <a:xfrm>
              <a:off x="1635" y="2265"/>
              <a:ext cx="24" cy="23"/>
            </a:xfrm>
            <a:custGeom>
              <a:avLst/>
              <a:gdLst>
                <a:gd name="T0" fmla="*/ 0 w 24"/>
                <a:gd name="T1" fmla="*/ 18 h 23"/>
                <a:gd name="T2" fmla="*/ 19 w 24"/>
                <a:gd name="T3" fmla="*/ 22 h 23"/>
                <a:gd name="T4" fmla="*/ 23 w 24"/>
                <a:gd name="T5" fmla="*/ 3 h 23"/>
                <a:gd name="T6" fmla="*/ 4 w 24"/>
                <a:gd name="T7" fmla="*/ 0 h 23"/>
                <a:gd name="T8" fmla="*/ 0 w 24"/>
                <a:gd name="T9" fmla="*/ 18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18"/>
                  </a:moveTo>
                  <a:lnTo>
                    <a:pt x="19" y="22"/>
                  </a:lnTo>
                  <a:lnTo>
                    <a:pt x="23" y="3"/>
                  </a:lnTo>
                  <a:lnTo>
                    <a:pt x="4" y="0"/>
                  </a:lnTo>
                  <a:lnTo>
                    <a:pt x="0" y="18"/>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15" name="Freeform 94"/>
            <p:cNvSpPr>
              <a:spLocks/>
            </p:cNvSpPr>
            <p:nvPr/>
          </p:nvSpPr>
          <p:spPr bwMode="auto">
            <a:xfrm>
              <a:off x="1637" y="2247"/>
              <a:ext cx="22" cy="21"/>
            </a:xfrm>
            <a:custGeom>
              <a:avLst/>
              <a:gdLst>
                <a:gd name="T0" fmla="*/ 0 w 22"/>
                <a:gd name="T1" fmla="*/ 16 h 21"/>
                <a:gd name="T2" fmla="*/ 21 w 22"/>
                <a:gd name="T3" fmla="*/ 20 h 21"/>
                <a:gd name="T4" fmla="*/ 5 w 22"/>
                <a:gd name="T5" fmla="*/ 0 h 21"/>
                <a:gd name="T6" fmla="*/ 0 w 22"/>
                <a:gd name="T7" fmla="*/ 16 h 21"/>
                <a:gd name="T8" fmla="*/ 0 60000 65536"/>
                <a:gd name="T9" fmla="*/ 0 60000 65536"/>
                <a:gd name="T10" fmla="*/ 0 60000 65536"/>
                <a:gd name="T11" fmla="*/ 0 60000 65536"/>
                <a:gd name="T12" fmla="*/ 0 w 22"/>
                <a:gd name="T13" fmla="*/ 0 h 21"/>
                <a:gd name="T14" fmla="*/ 22 w 22"/>
                <a:gd name="T15" fmla="*/ 21 h 21"/>
              </a:gdLst>
              <a:ahLst/>
              <a:cxnLst>
                <a:cxn ang="T8">
                  <a:pos x="T0" y="T1"/>
                </a:cxn>
                <a:cxn ang="T9">
                  <a:pos x="T2" y="T3"/>
                </a:cxn>
                <a:cxn ang="T10">
                  <a:pos x="T4" y="T5"/>
                </a:cxn>
                <a:cxn ang="T11">
                  <a:pos x="T6" y="T7"/>
                </a:cxn>
              </a:cxnLst>
              <a:rect l="T12" t="T13" r="T14" b="T15"/>
              <a:pathLst>
                <a:path w="22" h="21">
                  <a:moveTo>
                    <a:pt x="0" y="16"/>
                  </a:moveTo>
                  <a:lnTo>
                    <a:pt x="21" y="20"/>
                  </a:lnTo>
                  <a:lnTo>
                    <a:pt x="5" y="0"/>
                  </a:lnTo>
                  <a:lnTo>
                    <a:pt x="0" y="16"/>
                  </a:lnTo>
                </a:path>
              </a:pathLst>
            </a:custGeom>
            <a:grpFill/>
            <a:ln w="12700" cap="rnd">
              <a:solidFill>
                <a:srgbClr val="FF0033"/>
              </a:solidFill>
              <a:round/>
              <a:headEnd/>
              <a:tailEnd/>
            </a:ln>
          </p:spPr>
          <p:txBody>
            <a:bodyPr/>
            <a:lstStyle/>
            <a:p>
              <a:pPr>
                <a:defRPr/>
              </a:pPr>
              <a:endParaRPr lang="en-US" sz="1800">
                <a:ea typeface="+mn-ea"/>
              </a:endParaRPr>
            </a:p>
          </p:txBody>
        </p:sp>
        <p:sp>
          <p:nvSpPr>
            <p:cNvPr id="25716" name="Freeform 95"/>
            <p:cNvSpPr>
              <a:spLocks/>
            </p:cNvSpPr>
            <p:nvPr/>
          </p:nvSpPr>
          <p:spPr bwMode="auto">
            <a:xfrm>
              <a:off x="1644" y="2247"/>
              <a:ext cx="20" cy="21"/>
            </a:xfrm>
            <a:custGeom>
              <a:avLst/>
              <a:gdLst>
                <a:gd name="T0" fmla="*/ 14 w 20"/>
                <a:gd name="T1" fmla="*/ 20 h 21"/>
                <a:gd name="T2" fmla="*/ 0 w 20"/>
                <a:gd name="T3" fmla="*/ 0 h 21"/>
                <a:gd name="T4" fmla="*/ 19 w 20"/>
                <a:gd name="T5" fmla="*/ 3 h 21"/>
                <a:gd name="T6" fmla="*/ 14 w 20"/>
                <a:gd name="T7" fmla="*/ 20 h 21"/>
                <a:gd name="T8" fmla="*/ 0 60000 65536"/>
                <a:gd name="T9" fmla="*/ 0 60000 65536"/>
                <a:gd name="T10" fmla="*/ 0 60000 65536"/>
                <a:gd name="T11" fmla="*/ 0 60000 65536"/>
                <a:gd name="T12" fmla="*/ 0 w 20"/>
                <a:gd name="T13" fmla="*/ 0 h 21"/>
                <a:gd name="T14" fmla="*/ 20 w 20"/>
                <a:gd name="T15" fmla="*/ 21 h 21"/>
              </a:gdLst>
              <a:ahLst/>
              <a:cxnLst>
                <a:cxn ang="T8">
                  <a:pos x="T0" y="T1"/>
                </a:cxn>
                <a:cxn ang="T9">
                  <a:pos x="T2" y="T3"/>
                </a:cxn>
                <a:cxn ang="T10">
                  <a:pos x="T4" y="T5"/>
                </a:cxn>
                <a:cxn ang="T11">
                  <a:pos x="T6" y="T7"/>
                </a:cxn>
              </a:cxnLst>
              <a:rect l="T12" t="T13" r="T14" b="T15"/>
              <a:pathLst>
                <a:path w="20" h="21">
                  <a:moveTo>
                    <a:pt x="14" y="20"/>
                  </a:moveTo>
                  <a:lnTo>
                    <a:pt x="0" y="0"/>
                  </a:lnTo>
                  <a:lnTo>
                    <a:pt x="19" y="3"/>
                  </a:lnTo>
                  <a:lnTo>
                    <a:pt x="14"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717" name="Freeform 96"/>
            <p:cNvSpPr>
              <a:spLocks/>
            </p:cNvSpPr>
            <p:nvPr/>
          </p:nvSpPr>
          <p:spPr bwMode="auto">
            <a:xfrm>
              <a:off x="1637" y="2247"/>
              <a:ext cx="27" cy="21"/>
            </a:xfrm>
            <a:custGeom>
              <a:avLst/>
              <a:gdLst>
                <a:gd name="T0" fmla="*/ 0 w 27"/>
                <a:gd name="T1" fmla="*/ 16 h 21"/>
                <a:gd name="T2" fmla="*/ 20 w 27"/>
                <a:gd name="T3" fmla="*/ 20 h 21"/>
                <a:gd name="T4" fmla="*/ 26 w 27"/>
                <a:gd name="T5" fmla="*/ 3 h 21"/>
                <a:gd name="T6" fmla="*/ 5 w 27"/>
                <a:gd name="T7" fmla="*/ 0 h 21"/>
                <a:gd name="T8" fmla="*/ 0 w 27"/>
                <a:gd name="T9" fmla="*/ 16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6"/>
                  </a:moveTo>
                  <a:lnTo>
                    <a:pt x="20" y="20"/>
                  </a:lnTo>
                  <a:lnTo>
                    <a:pt x="26" y="3"/>
                  </a:lnTo>
                  <a:lnTo>
                    <a:pt x="5" y="0"/>
                  </a:lnTo>
                  <a:lnTo>
                    <a:pt x="0" y="16"/>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18" name="Freeform 97"/>
            <p:cNvSpPr>
              <a:spLocks/>
            </p:cNvSpPr>
            <p:nvPr/>
          </p:nvSpPr>
          <p:spPr bwMode="auto">
            <a:xfrm>
              <a:off x="1644" y="2227"/>
              <a:ext cx="20" cy="23"/>
            </a:xfrm>
            <a:custGeom>
              <a:avLst/>
              <a:gdLst>
                <a:gd name="T0" fmla="*/ 0 w 20"/>
                <a:gd name="T1" fmla="*/ 17 h 23"/>
                <a:gd name="T2" fmla="*/ 19 w 20"/>
                <a:gd name="T3" fmla="*/ 22 h 23"/>
                <a:gd name="T4" fmla="*/ 4 w 20"/>
                <a:gd name="T5" fmla="*/ 0 h 23"/>
                <a:gd name="T6" fmla="*/ 0 w 20"/>
                <a:gd name="T7" fmla="*/ 17 h 23"/>
                <a:gd name="T8" fmla="*/ 0 60000 65536"/>
                <a:gd name="T9" fmla="*/ 0 60000 65536"/>
                <a:gd name="T10" fmla="*/ 0 60000 65536"/>
                <a:gd name="T11" fmla="*/ 0 60000 65536"/>
                <a:gd name="T12" fmla="*/ 0 w 20"/>
                <a:gd name="T13" fmla="*/ 0 h 23"/>
                <a:gd name="T14" fmla="*/ 20 w 20"/>
                <a:gd name="T15" fmla="*/ 23 h 23"/>
              </a:gdLst>
              <a:ahLst/>
              <a:cxnLst>
                <a:cxn ang="T8">
                  <a:pos x="T0" y="T1"/>
                </a:cxn>
                <a:cxn ang="T9">
                  <a:pos x="T2" y="T3"/>
                </a:cxn>
                <a:cxn ang="T10">
                  <a:pos x="T4" y="T5"/>
                </a:cxn>
                <a:cxn ang="T11">
                  <a:pos x="T6" y="T7"/>
                </a:cxn>
              </a:cxnLst>
              <a:rect l="T12" t="T13" r="T14" b="T15"/>
              <a:pathLst>
                <a:path w="20" h="23">
                  <a:moveTo>
                    <a:pt x="0" y="17"/>
                  </a:moveTo>
                  <a:lnTo>
                    <a:pt x="19" y="22"/>
                  </a:lnTo>
                  <a:lnTo>
                    <a:pt x="4" y="0"/>
                  </a:lnTo>
                  <a:lnTo>
                    <a:pt x="0" y="17"/>
                  </a:lnTo>
                </a:path>
              </a:pathLst>
            </a:custGeom>
            <a:grpFill/>
            <a:ln w="12700" cap="rnd">
              <a:solidFill>
                <a:srgbClr val="FF0033"/>
              </a:solidFill>
              <a:round/>
              <a:headEnd/>
              <a:tailEnd/>
            </a:ln>
          </p:spPr>
          <p:txBody>
            <a:bodyPr/>
            <a:lstStyle/>
            <a:p>
              <a:pPr>
                <a:defRPr/>
              </a:pPr>
              <a:endParaRPr lang="en-US" sz="1800">
                <a:ea typeface="+mn-ea"/>
              </a:endParaRPr>
            </a:p>
          </p:txBody>
        </p:sp>
        <p:sp>
          <p:nvSpPr>
            <p:cNvPr id="25719" name="Freeform 98"/>
            <p:cNvSpPr>
              <a:spLocks/>
            </p:cNvSpPr>
            <p:nvPr/>
          </p:nvSpPr>
          <p:spPr bwMode="auto">
            <a:xfrm>
              <a:off x="1648" y="2227"/>
              <a:ext cx="20" cy="23"/>
            </a:xfrm>
            <a:custGeom>
              <a:avLst/>
              <a:gdLst>
                <a:gd name="T0" fmla="*/ 14 w 20"/>
                <a:gd name="T1" fmla="*/ 22 h 23"/>
                <a:gd name="T2" fmla="*/ 0 w 20"/>
                <a:gd name="T3" fmla="*/ 0 h 23"/>
                <a:gd name="T4" fmla="*/ 19 w 20"/>
                <a:gd name="T5" fmla="*/ 5 h 23"/>
                <a:gd name="T6" fmla="*/ 14 w 20"/>
                <a:gd name="T7" fmla="*/ 22 h 23"/>
                <a:gd name="T8" fmla="*/ 0 60000 65536"/>
                <a:gd name="T9" fmla="*/ 0 60000 65536"/>
                <a:gd name="T10" fmla="*/ 0 60000 65536"/>
                <a:gd name="T11" fmla="*/ 0 60000 65536"/>
                <a:gd name="T12" fmla="*/ 0 w 20"/>
                <a:gd name="T13" fmla="*/ 0 h 23"/>
                <a:gd name="T14" fmla="*/ 20 w 20"/>
                <a:gd name="T15" fmla="*/ 23 h 23"/>
              </a:gdLst>
              <a:ahLst/>
              <a:cxnLst>
                <a:cxn ang="T8">
                  <a:pos x="T0" y="T1"/>
                </a:cxn>
                <a:cxn ang="T9">
                  <a:pos x="T2" y="T3"/>
                </a:cxn>
                <a:cxn ang="T10">
                  <a:pos x="T4" y="T5"/>
                </a:cxn>
                <a:cxn ang="T11">
                  <a:pos x="T6" y="T7"/>
                </a:cxn>
              </a:cxnLst>
              <a:rect l="T12" t="T13" r="T14" b="T15"/>
              <a:pathLst>
                <a:path w="20" h="23">
                  <a:moveTo>
                    <a:pt x="14" y="22"/>
                  </a:moveTo>
                  <a:lnTo>
                    <a:pt x="0" y="0"/>
                  </a:lnTo>
                  <a:lnTo>
                    <a:pt x="19" y="5"/>
                  </a:lnTo>
                  <a:lnTo>
                    <a:pt x="14"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20" name="Freeform 99"/>
            <p:cNvSpPr>
              <a:spLocks/>
            </p:cNvSpPr>
            <p:nvPr/>
          </p:nvSpPr>
          <p:spPr bwMode="auto">
            <a:xfrm>
              <a:off x="1644" y="2227"/>
              <a:ext cx="24" cy="23"/>
            </a:xfrm>
            <a:custGeom>
              <a:avLst/>
              <a:gdLst>
                <a:gd name="T0" fmla="*/ 0 w 24"/>
                <a:gd name="T1" fmla="*/ 17 h 23"/>
                <a:gd name="T2" fmla="*/ 18 w 24"/>
                <a:gd name="T3" fmla="*/ 22 h 23"/>
                <a:gd name="T4" fmla="*/ 23 w 24"/>
                <a:gd name="T5" fmla="*/ 5 h 23"/>
                <a:gd name="T6" fmla="*/ 4 w 24"/>
                <a:gd name="T7" fmla="*/ 0 h 23"/>
                <a:gd name="T8" fmla="*/ 0 w 24"/>
                <a:gd name="T9" fmla="*/ 1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17"/>
                  </a:moveTo>
                  <a:lnTo>
                    <a:pt x="18" y="22"/>
                  </a:lnTo>
                  <a:lnTo>
                    <a:pt x="23" y="5"/>
                  </a:lnTo>
                  <a:lnTo>
                    <a:pt x="4" y="0"/>
                  </a:lnTo>
                  <a:lnTo>
                    <a:pt x="0" y="17"/>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21" name="Freeform 100"/>
            <p:cNvSpPr>
              <a:spLocks/>
            </p:cNvSpPr>
            <p:nvPr/>
          </p:nvSpPr>
          <p:spPr bwMode="auto">
            <a:xfrm>
              <a:off x="1648" y="2209"/>
              <a:ext cx="20" cy="24"/>
            </a:xfrm>
            <a:custGeom>
              <a:avLst/>
              <a:gdLst>
                <a:gd name="T0" fmla="*/ 0 w 20"/>
                <a:gd name="T1" fmla="*/ 17 h 24"/>
                <a:gd name="T2" fmla="*/ 19 w 20"/>
                <a:gd name="T3" fmla="*/ 23 h 24"/>
                <a:gd name="T4" fmla="*/ 5 w 20"/>
                <a:gd name="T5" fmla="*/ 0 h 24"/>
                <a:gd name="T6" fmla="*/ 0 w 20"/>
                <a:gd name="T7" fmla="*/ 17 h 24"/>
                <a:gd name="T8" fmla="*/ 0 60000 65536"/>
                <a:gd name="T9" fmla="*/ 0 60000 65536"/>
                <a:gd name="T10" fmla="*/ 0 60000 65536"/>
                <a:gd name="T11" fmla="*/ 0 60000 65536"/>
                <a:gd name="T12" fmla="*/ 0 w 20"/>
                <a:gd name="T13" fmla="*/ 0 h 24"/>
                <a:gd name="T14" fmla="*/ 20 w 20"/>
                <a:gd name="T15" fmla="*/ 24 h 24"/>
              </a:gdLst>
              <a:ahLst/>
              <a:cxnLst>
                <a:cxn ang="T8">
                  <a:pos x="T0" y="T1"/>
                </a:cxn>
                <a:cxn ang="T9">
                  <a:pos x="T2" y="T3"/>
                </a:cxn>
                <a:cxn ang="T10">
                  <a:pos x="T4" y="T5"/>
                </a:cxn>
                <a:cxn ang="T11">
                  <a:pos x="T6" y="T7"/>
                </a:cxn>
              </a:cxnLst>
              <a:rect l="T12" t="T13" r="T14" b="T15"/>
              <a:pathLst>
                <a:path w="20" h="24">
                  <a:moveTo>
                    <a:pt x="0" y="17"/>
                  </a:moveTo>
                  <a:lnTo>
                    <a:pt x="19" y="23"/>
                  </a:lnTo>
                  <a:lnTo>
                    <a:pt x="5" y="0"/>
                  </a:lnTo>
                  <a:lnTo>
                    <a:pt x="0" y="17"/>
                  </a:lnTo>
                </a:path>
              </a:pathLst>
            </a:custGeom>
            <a:grpFill/>
            <a:ln w="12700" cap="rnd">
              <a:solidFill>
                <a:srgbClr val="FF0033"/>
              </a:solidFill>
              <a:round/>
              <a:headEnd/>
              <a:tailEnd/>
            </a:ln>
          </p:spPr>
          <p:txBody>
            <a:bodyPr/>
            <a:lstStyle/>
            <a:p>
              <a:pPr>
                <a:defRPr/>
              </a:pPr>
              <a:endParaRPr lang="en-US" sz="1800">
                <a:ea typeface="+mn-ea"/>
              </a:endParaRPr>
            </a:p>
          </p:txBody>
        </p:sp>
        <p:sp>
          <p:nvSpPr>
            <p:cNvPr id="25722" name="Freeform 101"/>
            <p:cNvSpPr>
              <a:spLocks/>
            </p:cNvSpPr>
            <p:nvPr/>
          </p:nvSpPr>
          <p:spPr bwMode="auto">
            <a:xfrm>
              <a:off x="1656" y="2209"/>
              <a:ext cx="19" cy="24"/>
            </a:xfrm>
            <a:custGeom>
              <a:avLst/>
              <a:gdLst>
                <a:gd name="T0" fmla="*/ 12 w 19"/>
                <a:gd name="T1" fmla="*/ 23 h 24"/>
                <a:gd name="T2" fmla="*/ 0 w 19"/>
                <a:gd name="T3" fmla="*/ 0 h 24"/>
                <a:gd name="T4" fmla="*/ 18 w 19"/>
                <a:gd name="T5" fmla="*/ 5 h 24"/>
                <a:gd name="T6" fmla="*/ 12 w 19"/>
                <a:gd name="T7" fmla="*/ 23 h 24"/>
                <a:gd name="T8" fmla="*/ 0 60000 65536"/>
                <a:gd name="T9" fmla="*/ 0 60000 65536"/>
                <a:gd name="T10" fmla="*/ 0 60000 65536"/>
                <a:gd name="T11" fmla="*/ 0 60000 65536"/>
                <a:gd name="T12" fmla="*/ 0 w 19"/>
                <a:gd name="T13" fmla="*/ 0 h 24"/>
                <a:gd name="T14" fmla="*/ 19 w 19"/>
                <a:gd name="T15" fmla="*/ 24 h 24"/>
              </a:gdLst>
              <a:ahLst/>
              <a:cxnLst>
                <a:cxn ang="T8">
                  <a:pos x="T0" y="T1"/>
                </a:cxn>
                <a:cxn ang="T9">
                  <a:pos x="T2" y="T3"/>
                </a:cxn>
                <a:cxn ang="T10">
                  <a:pos x="T4" y="T5"/>
                </a:cxn>
                <a:cxn ang="T11">
                  <a:pos x="T6" y="T7"/>
                </a:cxn>
              </a:cxnLst>
              <a:rect l="T12" t="T13" r="T14" b="T15"/>
              <a:pathLst>
                <a:path w="19" h="24">
                  <a:moveTo>
                    <a:pt x="12" y="23"/>
                  </a:moveTo>
                  <a:lnTo>
                    <a:pt x="0" y="0"/>
                  </a:lnTo>
                  <a:lnTo>
                    <a:pt x="18" y="5"/>
                  </a:lnTo>
                  <a:lnTo>
                    <a:pt x="12"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23" name="Freeform 102"/>
            <p:cNvSpPr>
              <a:spLocks/>
            </p:cNvSpPr>
            <p:nvPr/>
          </p:nvSpPr>
          <p:spPr bwMode="auto">
            <a:xfrm>
              <a:off x="1648" y="2209"/>
              <a:ext cx="27" cy="24"/>
            </a:xfrm>
            <a:custGeom>
              <a:avLst/>
              <a:gdLst>
                <a:gd name="T0" fmla="*/ 0 w 27"/>
                <a:gd name="T1" fmla="*/ 17 h 24"/>
                <a:gd name="T2" fmla="*/ 20 w 27"/>
                <a:gd name="T3" fmla="*/ 23 h 24"/>
                <a:gd name="T4" fmla="*/ 26 w 27"/>
                <a:gd name="T5" fmla="*/ 5 h 24"/>
                <a:gd name="T6" fmla="*/ 6 w 27"/>
                <a:gd name="T7" fmla="*/ 0 h 24"/>
                <a:gd name="T8" fmla="*/ 0 w 27"/>
                <a:gd name="T9" fmla="*/ 17 h 24"/>
                <a:gd name="T10" fmla="*/ 0 60000 65536"/>
                <a:gd name="T11" fmla="*/ 0 60000 65536"/>
                <a:gd name="T12" fmla="*/ 0 60000 65536"/>
                <a:gd name="T13" fmla="*/ 0 60000 65536"/>
                <a:gd name="T14" fmla="*/ 0 60000 65536"/>
                <a:gd name="T15" fmla="*/ 0 w 27"/>
                <a:gd name="T16" fmla="*/ 0 h 24"/>
                <a:gd name="T17" fmla="*/ 27 w 27"/>
                <a:gd name="T18" fmla="*/ 24 h 24"/>
              </a:gdLst>
              <a:ahLst/>
              <a:cxnLst>
                <a:cxn ang="T10">
                  <a:pos x="T0" y="T1"/>
                </a:cxn>
                <a:cxn ang="T11">
                  <a:pos x="T2" y="T3"/>
                </a:cxn>
                <a:cxn ang="T12">
                  <a:pos x="T4" y="T5"/>
                </a:cxn>
                <a:cxn ang="T13">
                  <a:pos x="T6" y="T7"/>
                </a:cxn>
                <a:cxn ang="T14">
                  <a:pos x="T8" y="T9"/>
                </a:cxn>
              </a:cxnLst>
              <a:rect l="T15" t="T16" r="T17" b="T18"/>
              <a:pathLst>
                <a:path w="27" h="24">
                  <a:moveTo>
                    <a:pt x="0" y="17"/>
                  </a:moveTo>
                  <a:lnTo>
                    <a:pt x="20" y="23"/>
                  </a:lnTo>
                  <a:lnTo>
                    <a:pt x="26" y="5"/>
                  </a:lnTo>
                  <a:lnTo>
                    <a:pt x="6" y="0"/>
                  </a:lnTo>
                  <a:lnTo>
                    <a:pt x="0" y="17"/>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24" name="Freeform 103"/>
            <p:cNvSpPr>
              <a:spLocks/>
            </p:cNvSpPr>
            <p:nvPr/>
          </p:nvSpPr>
          <p:spPr bwMode="auto">
            <a:xfrm>
              <a:off x="1656" y="2194"/>
              <a:ext cx="19" cy="23"/>
            </a:xfrm>
            <a:custGeom>
              <a:avLst/>
              <a:gdLst>
                <a:gd name="T0" fmla="*/ 0 w 19"/>
                <a:gd name="T1" fmla="*/ 16 h 23"/>
                <a:gd name="T2" fmla="*/ 18 w 19"/>
                <a:gd name="T3" fmla="*/ 22 h 23"/>
                <a:gd name="T4" fmla="*/ 5 w 19"/>
                <a:gd name="T5" fmla="*/ 0 h 23"/>
                <a:gd name="T6" fmla="*/ 0 w 19"/>
                <a:gd name="T7" fmla="*/ 16 h 23"/>
                <a:gd name="T8" fmla="*/ 0 60000 65536"/>
                <a:gd name="T9" fmla="*/ 0 60000 65536"/>
                <a:gd name="T10" fmla="*/ 0 60000 65536"/>
                <a:gd name="T11" fmla="*/ 0 60000 65536"/>
                <a:gd name="T12" fmla="*/ 0 w 19"/>
                <a:gd name="T13" fmla="*/ 0 h 23"/>
                <a:gd name="T14" fmla="*/ 19 w 19"/>
                <a:gd name="T15" fmla="*/ 23 h 23"/>
              </a:gdLst>
              <a:ahLst/>
              <a:cxnLst>
                <a:cxn ang="T8">
                  <a:pos x="T0" y="T1"/>
                </a:cxn>
                <a:cxn ang="T9">
                  <a:pos x="T2" y="T3"/>
                </a:cxn>
                <a:cxn ang="T10">
                  <a:pos x="T4" y="T5"/>
                </a:cxn>
                <a:cxn ang="T11">
                  <a:pos x="T6" y="T7"/>
                </a:cxn>
              </a:cxnLst>
              <a:rect l="T12" t="T13" r="T14" b="T15"/>
              <a:pathLst>
                <a:path w="19" h="23">
                  <a:moveTo>
                    <a:pt x="0" y="16"/>
                  </a:moveTo>
                  <a:lnTo>
                    <a:pt x="18" y="22"/>
                  </a:lnTo>
                  <a:lnTo>
                    <a:pt x="5" y="0"/>
                  </a:lnTo>
                  <a:lnTo>
                    <a:pt x="0" y="16"/>
                  </a:lnTo>
                </a:path>
              </a:pathLst>
            </a:custGeom>
            <a:grpFill/>
            <a:ln w="12700" cap="rnd">
              <a:solidFill>
                <a:srgbClr val="FF0033"/>
              </a:solidFill>
              <a:round/>
              <a:headEnd/>
              <a:tailEnd/>
            </a:ln>
          </p:spPr>
          <p:txBody>
            <a:bodyPr/>
            <a:lstStyle/>
            <a:p>
              <a:pPr>
                <a:defRPr/>
              </a:pPr>
              <a:endParaRPr lang="en-US" sz="1800">
                <a:ea typeface="+mn-ea"/>
              </a:endParaRPr>
            </a:p>
          </p:txBody>
        </p:sp>
        <p:sp>
          <p:nvSpPr>
            <p:cNvPr id="25725" name="Freeform 104"/>
            <p:cNvSpPr>
              <a:spLocks/>
            </p:cNvSpPr>
            <p:nvPr/>
          </p:nvSpPr>
          <p:spPr bwMode="auto">
            <a:xfrm>
              <a:off x="1659" y="2194"/>
              <a:ext cx="22" cy="23"/>
            </a:xfrm>
            <a:custGeom>
              <a:avLst/>
              <a:gdLst>
                <a:gd name="T0" fmla="*/ 14 w 22"/>
                <a:gd name="T1" fmla="*/ 22 h 23"/>
                <a:gd name="T2" fmla="*/ 0 w 22"/>
                <a:gd name="T3" fmla="*/ 0 h 23"/>
                <a:gd name="T4" fmla="*/ 21 w 22"/>
                <a:gd name="T5" fmla="*/ 6 h 23"/>
                <a:gd name="T6" fmla="*/ 14 w 22"/>
                <a:gd name="T7" fmla="*/ 22 h 23"/>
                <a:gd name="T8" fmla="*/ 0 60000 65536"/>
                <a:gd name="T9" fmla="*/ 0 60000 65536"/>
                <a:gd name="T10" fmla="*/ 0 60000 65536"/>
                <a:gd name="T11" fmla="*/ 0 60000 65536"/>
                <a:gd name="T12" fmla="*/ 0 w 22"/>
                <a:gd name="T13" fmla="*/ 0 h 23"/>
                <a:gd name="T14" fmla="*/ 22 w 22"/>
                <a:gd name="T15" fmla="*/ 23 h 23"/>
              </a:gdLst>
              <a:ahLst/>
              <a:cxnLst>
                <a:cxn ang="T8">
                  <a:pos x="T0" y="T1"/>
                </a:cxn>
                <a:cxn ang="T9">
                  <a:pos x="T2" y="T3"/>
                </a:cxn>
                <a:cxn ang="T10">
                  <a:pos x="T4" y="T5"/>
                </a:cxn>
                <a:cxn ang="T11">
                  <a:pos x="T6" y="T7"/>
                </a:cxn>
              </a:cxnLst>
              <a:rect l="T12" t="T13" r="T14" b="T15"/>
              <a:pathLst>
                <a:path w="22" h="23">
                  <a:moveTo>
                    <a:pt x="14" y="22"/>
                  </a:moveTo>
                  <a:lnTo>
                    <a:pt x="0" y="0"/>
                  </a:lnTo>
                  <a:lnTo>
                    <a:pt x="21" y="6"/>
                  </a:lnTo>
                  <a:lnTo>
                    <a:pt x="14"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26" name="Freeform 105"/>
            <p:cNvSpPr>
              <a:spLocks/>
            </p:cNvSpPr>
            <p:nvPr/>
          </p:nvSpPr>
          <p:spPr bwMode="auto">
            <a:xfrm>
              <a:off x="1656" y="2194"/>
              <a:ext cx="25" cy="23"/>
            </a:xfrm>
            <a:custGeom>
              <a:avLst/>
              <a:gdLst>
                <a:gd name="T0" fmla="*/ 0 w 25"/>
                <a:gd name="T1" fmla="*/ 16 h 23"/>
                <a:gd name="T2" fmla="*/ 18 w 25"/>
                <a:gd name="T3" fmla="*/ 22 h 23"/>
                <a:gd name="T4" fmla="*/ 24 w 25"/>
                <a:gd name="T5" fmla="*/ 6 h 23"/>
                <a:gd name="T6" fmla="*/ 5 w 25"/>
                <a:gd name="T7" fmla="*/ 0 h 23"/>
                <a:gd name="T8" fmla="*/ 0 w 25"/>
                <a:gd name="T9" fmla="*/ 16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0" y="16"/>
                  </a:moveTo>
                  <a:lnTo>
                    <a:pt x="18" y="22"/>
                  </a:lnTo>
                  <a:lnTo>
                    <a:pt x="24" y="6"/>
                  </a:lnTo>
                  <a:lnTo>
                    <a:pt x="5" y="0"/>
                  </a:lnTo>
                  <a:lnTo>
                    <a:pt x="0" y="16"/>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27" name="Freeform 106"/>
            <p:cNvSpPr>
              <a:spLocks/>
            </p:cNvSpPr>
            <p:nvPr/>
          </p:nvSpPr>
          <p:spPr bwMode="auto">
            <a:xfrm>
              <a:off x="1659" y="2178"/>
              <a:ext cx="22" cy="23"/>
            </a:xfrm>
            <a:custGeom>
              <a:avLst/>
              <a:gdLst>
                <a:gd name="T0" fmla="*/ 0 w 22"/>
                <a:gd name="T1" fmla="*/ 15 h 23"/>
                <a:gd name="T2" fmla="*/ 21 w 22"/>
                <a:gd name="T3" fmla="*/ 22 h 23"/>
                <a:gd name="T4" fmla="*/ 7 w 22"/>
                <a:gd name="T5" fmla="*/ 0 h 23"/>
                <a:gd name="T6" fmla="*/ 0 w 22"/>
                <a:gd name="T7" fmla="*/ 15 h 23"/>
                <a:gd name="T8" fmla="*/ 0 60000 65536"/>
                <a:gd name="T9" fmla="*/ 0 60000 65536"/>
                <a:gd name="T10" fmla="*/ 0 60000 65536"/>
                <a:gd name="T11" fmla="*/ 0 60000 65536"/>
                <a:gd name="T12" fmla="*/ 0 w 22"/>
                <a:gd name="T13" fmla="*/ 0 h 23"/>
                <a:gd name="T14" fmla="*/ 22 w 22"/>
                <a:gd name="T15" fmla="*/ 23 h 23"/>
              </a:gdLst>
              <a:ahLst/>
              <a:cxnLst>
                <a:cxn ang="T8">
                  <a:pos x="T0" y="T1"/>
                </a:cxn>
                <a:cxn ang="T9">
                  <a:pos x="T2" y="T3"/>
                </a:cxn>
                <a:cxn ang="T10">
                  <a:pos x="T4" y="T5"/>
                </a:cxn>
                <a:cxn ang="T11">
                  <a:pos x="T6" y="T7"/>
                </a:cxn>
              </a:cxnLst>
              <a:rect l="T12" t="T13" r="T14" b="T15"/>
              <a:pathLst>
                <a:path w="22" h="23">
                  <a:moveTo>
                    <a:pt x="0" y="15"/>
                  </a:moveTo>
                  <a:lnTo>
                    <a:pt x="21" y="22"/>
                  </a:lnTo>
                  <a:lnTo>
                    <a:pt x="7" y="0"/>
                  </a:lnTo>
                  <a:lnTo>
                    <a:pt x="0" y="15"/>
                  </a:lnTo>
                </a:path>
              </a:pathLst>
            </a:custGeom>
            <a:grpFill/>
            <a:ln w="12700" cap="rnd">
              <a:solidFill>
                <a:srgbClr val="FF0033"/>
              </a:solidFill>
              <a:round/>
              <a:headEnd/>
              <a:tailEnd/>
            </a:ln>
          </p:spPr>
          <p:txBody>
            <a:bodyPr/>
            <a:lstStyle/>
            <a:p>
              <a:pPr>
                <a:defRPr/>
              </a:pPr>
              <a:endParaRPr lang="en-US" sz="1800">
                <a:ea typeface="+mn-ea"/>
              </a:endParaRPr>
            </a:p>
          </p:txBody>
        </p:sp>
        <p:sp>
          <p:nvSpPr>
            <p:cNvPr id="25728" name="Freeform 107"/>
            <p:cNvSpPr>
              <a:spLocks/>
            </p:cNvSpPr>
            <p:nvPr/>
          </p:nvSpPr>
          <p:spPr bwMode="auto">
            <a:xfrm>
              <a:off x="1667" y="2178"/>
              <a:ext cx="18" cy="23"/>
            </a:xfrm>
            <a:custGeom>
              <a:avLst/>
              <a:gdLst>
                <a:gd name="T0" fmla="*/ 11 w 18"/>
                <a:gd name="T1" fmla="*/ 22 h 23"/>
                <a:gd name="T2" fmla="*/ 0 w 18"/>
                <a:gd name="T3" fmla="*/ 0 h 23"/>
                <a:gd name="T4" fmla="*/ 17 w 18"/>
                <a:gd name="T5" fmla="*/ 6 h 23"/>
                <a:gd name="T6" fmla="*/ 11 w 18"/>
                <a:gd name="T7" fmla="*/ 22 h 23"/>
                <a:gd name="T8" fmla="*/ 0 60000 65536"/>
                <a:gd name="T9" fmla="*/ 0 60000 65536"/>
                <a:gd name="T10" fmla="*/ 0 60000 65536"/>
                <a:gd name="T11" fmla="*/ 0 60000 65536"/>
                <a:gd name="T12" fmla="*/ 0 w 18"/>
                <a:gd name="T13" fmla="*/ 0 h 23"/>
                <a:gd name="T14" fmla="*/ 18 w 18"/>
                <a:gd name="T15" fmla="*/ 23 h 23"/>
              </a:gdLst>
              <a:ahLst/>
              <a:cxnLst>
                <a:cxn ang="T8">
                  <a:pos x="T0" y="T1"/>
                </a:cxn>
                <a:cxn ang="T9">
                  <a:pos x="T2" y="T3"/>
                </a:cxn>
                <a:cxn ang="T10">
                  <a:pos x="T4" y="T5"/>
                </a:cxn>
                <a:cxn ang="T11">
                  <a:pos x="T6" y="T7"/>
                </a:cxn>
              </a:cxnLst>
              <a:rect l="T12" t="T13" r="T14" b="T15"/>
              <a:pathLst>
                <a:path w="18" h="23">
                  <a:moveTo>
                    <a:pt x="11" y="22"/>
                  </a:moveTo>
                  <a:lnTo>
                    <a:pt x="0" y="0"/>
                  </a:lnTo>
                  <a:lnTo>
                    <a:pt x="17" y="6"/>
                  </a:lnTo>
                  <a:lnTo>
                    <a:pt x="11"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29" name="Freeform 108"/>
            <p:cNvSpPr>
              <a:spLocks/>
            </p:cNvSpPr>
            <p:nvPr/>
          </p:nvSpPr>
          <p:spPr bwMode="auto">
            <a:xfrm>
              <a:off x="1659" y="2178"/>
              <a:ext cx="26" cy="23"/>
            </a:xfrm>
            <a:custGeom>
              <a:avLst/>
              <a:gdLst>
                <a:gd name="T0" fmla="*/ 0 w 26"/>
                <a:gd name="T1" fmla="*/ 15 h 23"/>
                <a:gd name="T2" fmla="*/ 19 w 26"/>
                <a:gd name="T3" fmla="*/ 22 h 23"/>
                <a:gd name="T4" fmla="*/ 25 w 26"/>
                <a:gd name="T5" fmla="*/ 6 h 23"/>
                <a:gd name="T6" fmla="*/ 6 w 26"/>
                <a:gd name="T7" fmla="*/ 0 h 23"/>
                <a:gd name="T8" fmla="*/ 0 w 26"/>
                <a:gd name="T9" fmla="*/ 15 h 23"/>
                <a:gd name="T10" fmla="*/ 0 60000 65536"/>
                <a:gd name="T11" fmla="*/ 0 60000 65536"/>
                <a:gd name="T12" fmla="*/ 0 60000 65536"/>
                <a:gd name="T13" fmla="*/ 0 60000 65536"/>
                <a:gd name="T14" fmla="*/ 0 60000 65536"/>
                <a:gd name="T15" fmla="*/ 0 w 26"/>
                <a:gd name="T16" fmla="*/ 0 h 23"/>
                <a:gd name="T17" fmla="*/ 26 w 26"/>
                <a:gd name="T18" fmla="*/ 23 h 23"/>
              </a:gdLst>
              <a:ahLst/>
              <a:cxnLst>
                <a:cxn ang="T10">
                  <a:pos x="T0" y="T1"/>
                </a:cxn>
                <a:cxn ang="T11">
                  <a:pos x="T2" y="T3"/>
                </a:cxn>
                <a:cxn ang="T12">
                  <a:pos x="T4" y="T5"/>
                </a:cxn>
                <a:cxn ang="T13">
                  <a:pos x="T6" y="T7"/>
                </a:cxn>
                <a:cxn ang="T14">
                  <a:pos x="T8" y="T9"/>
                </a:cxn>
              </a:cxnLst>
              <a:rect l="T15" t="T16" r="T17" b="T18"/>
              <a:pathLst>
                <a:path w="26" h="23">
                  <a:moveTo>
                    <a:pt x="0" y="15"/>
                  </a:moveTo>
                  <a:lnTo>
                    <a:pt x="19" y="22"/>
                  </a:lnTo>
                  <a:lnTo>
                    <a:pt x="25" y="6"/>
                  </a:lnTo>
                  <a:lnTo>
                    <a:pt x="6" y="0"/>
                  </a:lnTo>
                  <a:lnTo>
                    <a:pt x="0" y="15"/>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30" name="Freeform 109"/>
            <p:cNvSpPr>
              <a:spLocks/>
            </p:cNvSpPr>
            <p:nvPr/>
          </p:nvSpPr>
          <p:spPr bwMode="auto">
            <a:xfrm>
              <a:off x="1667" y="2163"/>
              <a:ext cx="18" cy="23"/>
            </a:xfrm>
            <a:custGeom>
              <a:avLst/>
              <a:gdLst>
                <a:gd name="T0" fmla="*/ 0 w 18"/>
                <a:gd name="T1" fmla="*/ 15 h 23"/>
                <a:gd name="T2" fmla="*/ 17 w 18"/>
                <a:gd name="T3" fmla="*/ 22 h 23"/>
                <a:gd name="T4" fmla="*/ 5 w 18"/>
                <a:gd name="T5" fmla="*/ 0 h 23"/>
                <a:gd name="T6" fmla="*/ 0 w 18"/>
                <a:gd name="T7" fmla="*/ 15 h 23"/>
                <a:gd name="T8" fmla="*/ 0 60000 65536"/>
                <a:gd name="T9" fmla="*/ 0 60000 65536"/>
                <a:gd name="T10" fmla="*/ 0 60000 65536"/>
                <a:gd name="T11" fmla="*/ 0 60000 65536"/>
                <a:gd name="T12" fmla="*/ 0 w 18"/>
                <a:gd name="T13" fmla="*/ 0 h 23"/>
                <a:gd name="T14" fmla="*/ 18 w 18"/>
                <a:gd name="T15" fmla="*/ 23 h 23"/>
              </a:gdLst>
              <a:ahLst/>
              <a:cxnLst>
                <a:cxn ang="T8">
                  <a:pos x="T0" y="T1"/>
                </a:cxn>
                <a:cxn ang="T9">
                  <a:pos x="T2" y="T3"/>
                </a:cxn>
                <a:cxn ang="T10">
                  <a:pos x="T4" y="T5"/>
                </a:cxn>
                <a:cxn ang="T11">
                  <a:pos x="T6" y="T7"/>
                </a:cxn>
              </a:cxnLst>
              <a:rect l="T12" t="T13" r="T14" b="T15"/>
              <a:pathLst>
                <a:path w="18" h="23">
                  <a:moveTo>
                    <a:pt x="0" y="15"/>
                  </a:moveTo>
                  <a:lnTo>
                    <a:pt x="17" y="22"/>
                  </a:lnTo>
                  <a:lnTo>
                    <a:pt x="5" y="0"/>
                  </a:lnTo>
                  <a:lnTo>
                    <a:pt x="0" y="15"/>
                  </a:lnTo>
                </a:path>
              </a:pathLst>
            </a:custGeom>
            <a:grpFill/>
            <a:ln w="12700" cap="rnd">
              <a:solidFill>
                <a:srgbClr val="FF0033"/>
              </a:solidFill>
              <a:round/>
              <a:headEnd/>
              <a:tailEnd/>
            </a:ln>
          </p:spPr>
          <p:txBody>
            <a:bodyPr/>
            <a:lstStyle/>
            <a:p>
              <a:pPr>
                <a:defRPr/>
              </a:pPr>
              <a:endParaRPr lang="en-US" sz="1800">
                <a:ea typeface="+mn-ea"/>
              </a:endParaRPr>
            </a:p>
          </p:txBody>
        </p:sp>
        <p:sp>
          <p:nvSpPr>
            <p:cNvPr id="25731" name="Freeform 110"/>
            <p:cNvSpPr>
              <a:spLocks/>
            </p:cNvSpPr>
            <p:nvPr/>
          </p:nvSpPr>
          <p:spPr bwMode="auto">
            <a:xfrm>
              <a:off x="1672" y="2163"/>
              <a:ext cx="19" cy="23"/>
            </a:xfrm>
            <a:custGeom>
              <a:avLst/>
              <a:gdLst>
                <a:gd name="T0" fmla="*/ 11 w 19"/>
                <a:gd name="T1" fmla="*/ 22 h 23"/>
                <a:gd name="T2" fmla="*/ 0 w 19"/>
                <a:gd name="T3" fmla="*/ 0 h 23"/>
                <a:gd name="T4" fmla="*/ 18 w 19"/>
                <a:gd name="T5" fmla="*/ 6 h 23"/>
                <a:gd name="T6" fmla="*/ 11 w 19"/>
                <a:gd name="T7" fmla="*/ 22 h 23"/>
                <a:gd name="T8" fmla="*/ 0 60000 65536"/>
                <a:gd name="T9" fmla="*/ 0 60000 65536"/>
                <a:gd name="T10" fmla="*/ 0 60000 65536"/>
                <a:gd name="T11" fmla="*/ 0 60000 65536"/>
                <a:gd name="T12" fmla="*/ 0 w 19"/>
                <a:gd name="T13" fmla="*/ 0 h 23"/>
                <a:gd name="T14" fmla="*/ 19 w 19"/>
                <a:gd name="T15" fmla="*/ 23 h 23"/>
              </a:gdLst>
              <a:ahLst/>
              <a:cxnLst>
                <a:cxn ang="T8">
                  <a:pos x="T0" y="T1"/>
                </a:cxn>
                <a:cxn ang="T9">
                  <a:pos x="T2" y="T3"/>
                </a:cxn>
                <a:cxn ang="T10">
                  <a:pos x="T4" y="T5"/>
                </a:cxn>
                <a:cxn ang="T11">
                  <a:pos x="T6" y="T7"/>
                </a:cxn>
              </a:cxnLst>
              <a:rect l="T12" t="T13" r="T14" b="T15"/>
              <a:pathLst>
                <a:path w="19" h="23">
                  <a:moveTo>
                    <a:pt x="11" y="22"/>
                  </a:moveTo>
                  <a:lnTo>
                    <a:pt x="0" y="0"/>
                  </a:lnTo>
                  <a:lnTo>
                    <a:pt x="18" y="6"/>
                  </a:lnTo>
                  <a:lnTo>
                    <a:pt x="11"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32" name="Freeform 111"/>
            <p:cNvSpPr>
              <a:spLocks/>
            </p:cNvSpPr>
            <p:nvPr/>
          </p:nvSpPr>
          <p:spPr bwMode="auto">
            <a:xfrm>
              <a:off x="1667" y="2163"/>
              <a:ext cx="24" cy="23"/>
            </a:xfrm>
            <a:custGeom>
              <a:avLst/>
              <a:gdLst>
                <a:gd name="T0" fmla="*/ 0 w 24"/>
                <a:gd name="T1" fmla="*/ 15 h 23"/>
                <a:gd name="T2" fmla="*/ 16 w 24"/>
                <a:gd name="T3" fmla="*/ 22 h 23"/>
                <a:gd name="T4" fmla="*/ 23 w 24"/>
                <a:gd name="T5" fmla="*/ 6 h 23"/>
                <a:gd name="T6" fmla="*/ 5 w 24"/>
                <a:gd name="T7" fmla="*/ 0 h 23"/>
                <a:gd name="T8" fmla="*/ 0 w 24"/>
                <a:gd name="T9" fmla="*/ 15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15"/>
                  </a:moveTo>
                  <a:lnTo>
                    <a:pt x="16" y="22"/>
                  </a:lnTo>
                  <a:lnTo>
                    <a:pt x="23" y="6"/>
                  </a:lnTo>
                  <a:lnTo>
                    <a:pt x="5" y="0"/>
                  </a:lnTo>
                  <a:lnTo>
                    <a:pt x="0" y="15"/>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33" name="Freeform 112"/>
            <p:cNvSpPr>
              <a:spLocks/>
            </p:cNvSpPr>
            <p:nvPr/>
          </p:nvSpPr>
          <p:spPr bwMode="auto">
            <a:xfrm>
              <a:off x="1672" y="2149"/>
              <a:ext cx="19" cy="23"/>
            </a:xfrm>
            <a:custGeom>
              <a:avLst/>
              <a:gdLst>
                <a:gd name="T0" fmla="*/ 0 w 19"/>
                <a:gd name="T1" fmla="*/ 15 h 23"/>
                <a:gd name="T2" fmla="*/ 18 w 19"/>
                <a:gd name="T3" fmla="*/ 22 h 23"/>
                <a:gd name="T4" fmla="*/ 6 w 19"/>
                <a:gd name="T5" fmla="*/ 0 h 23"/>
                <a:gd name="T6" fmla="*/ 0 w 19"/>
                <a:gd name="T7" fmla="*/ 15 h 23"/>
                <a:gd name="T8" fmla="*/ 0 60000 65536"/>
                <a:gd name="T9" fmla="*/ 0 60000 65536"/>
                <a:gd name="T10" fmla="*/ 0 60000 65536"/>
                <a:gd name="T11" fmla="*/ 0 60000 65536"/>
                <a:gd name="T12" fmla="*/ 0 w 19"/>
                <a:gd name="T13" fmla="*/ 0 h 23"/>
                <a:gd name="T14" fmla="*/ 19 w 19"/>
                <a:gd name="T15" fmla="*/ 23 h 23"/>
              </a:gdLst>
              <a:ahLst/>
              <a:cxnLst>
                <a:cxn ang="T8">
                  <a:pos x="T0" y="T1"/>
                </a:cxn>
                <a:cxn ang="T9">
                  <a:pos x="T2" y="T3"/>
                </a:cxn>
                <a:cxn ang="T10">
                  <a:pos x="T4" y="T5"/>
                </a:cxn>
                <a:cxn ang="T11">
                  <a:pos x="T6" y="T7"/>
                </a:cxn>
              </a:cxnLst>
              <a:rect l="T12" t="T13" r="T14" b="T15"/>
              <a:pathLst>
                <a:path w="19" h="23">
                  <a:moveTo>
                    <a:pt x="0" y="15"/>
                  </a:moveTo>
                  <a:lnTo>
                    <a:pt x="18" y="22"/>
                  </a:lnTo>
                  <a:lnTo>
                    <a:pt x="6" y="0"/>
                  </a:lnTo>
                  <a:lnTo>
                    <a:pt x="0" y="15"/>
                  </a:lnTo>
                </a:path>
              </a:pathLst>
            </a:custGeom>
            <a:grpFill/>
            <a:ln w="12700" cap="rnd">
              <a:solidFill>
                <a:srgbClr val="FF0033"/>
              </a:solidFill>
              <a:round/>
              <a:headEnd/>
              <a:tailEnd/>
            </a:ln>
          </p:spPr>
          <p:txBody>
            <a:bodyPr/>
            <a:lstStyle/>
            <a:p>
              <a:pPr>
                <a:defRPr/>
              </a:pPr>
              <a:endParaRPr lang="en-US" sz="1800">
                <a:ea typeface="+mn-ea"/>
              </a:endParaRPr>
            </a:p>
          </p:txBody>
        </p:sp>
        <p:sp>
          <p:nvSpPr>
            <p:cNvPr id="25734" name="Freeform 113"/>
            <p:cNvSpPr>
              <a:spLocks/>
            </p:cNvSpPr>
            <p:nvPr/>
          </p:nvSpPr>
          <p:spPr bwMode="auto">
            <a:xfrm>
              <a:off x="1680" y="2149"/>
              <a:ext cx="19" cy="23"/>
            </a:xfrm>
            <a:custGeom>
              <a:avLst/>
              <a:gdLst>
                <a:gd name="T0" fmla="*/ 12 w 19"/>
                <a:gd name="T1" fmla="*/ 22 h 23"/>
                <a:gd name="T2" fmla="*/ 0 w 19"/>
                <a:gd name="T3" fmla="*/ 0 h 23"/>
                <a:gd name="T4" fmla="*/ 18 w 19"/>
                <a:gd name="T5" fmla="*/ 7 h 23"/>
                <a:gd name="T6" fmla="*/ 12 w 19"/>
                <a:gd name="T7" fmla="*/ 22 h 23"/>
                <a:gd name="T8" fmla="*/ 0 60000 65536"/>
                <a:gd name="T9" fmla="*/ 0 60000 65536"/>
                <a:gd name="T10" fmla="*/ 0 60000 65536"/>
                <a:gd name="T11" fmla="*/ 0 60000 65536"/>
                <a:gd name="T12" fmla="*/ 0 w 19"/>
                <a:gd name="T13" fmla="*/ 0 h 23"/>
                <a:gd name="T14" fmla="*/ 19 w 19"/>
                <a:gd name="T15" fmla="*/ 23 h 23"/>
              </a:gdLst>
              <a:ahLst/>
              <a:cxnLst>
                <a:cxn ang="T8">
                  <a:pos x="T0" y="T1"/>
                </a:cxn>
                <a:cxn ang="T9">
                  <a:pos x="T2" y="T3"/>
                </a:cxn>
                <a:cxn ang="T10">
                  <a:pos x="T4" y="T5"/>
                </a:cxn>
                <a:cxn ang="T11">
                  <a:pos x="T6" y="T7"/>
                </a:cxn>
              </a:cxnLst>
              <a:rect l="T12" t="T13" r="T14" b="T15"/>
              <a:pathLst>
                <a:path w="19" h="23">
                  <a:moveTo>
                    <a:pt x="12" y="22"/>
                  </a:moveTo>
                  <a:lnTo>
                    <a:pt x="0" y="0"/>
                  </a:lnTo>
                  <a:lnTo>
                    <a:pt x="18" y="7"/>
                  </a:lnTo>
                  <a:lnTo>
                    <a:pt x="12"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35" name="Freeform 114"/>
            <p:cNvSpPr>
              <a:spLocks/>
            </p:cNvSpPr>
            <p:nvPr/>
          </p:nvSpPr>
          <p:spPr bwMode="auto">
            <a:xfrm>
              <a:off x="1672" y="2149"/>
              <a:ext cx="27" cy="23"/>
            </a:xfrm>
            <a:custGeom>
              <a:avLst/>
              <a:gdLst>
                <a:gd name="T0" fmla="*/ 0 w 27"/>
                <a:gd name="T1" fmla="*/ 15 h 23"/>
                <a:gd name="T2" fmla="*/ 20 w 27"/>
                <a:gd name="T3" fmla="*/ 22 h 23"/>
                <a:gd name="T4" fmla="*/ 26 w 27"/>
                <a:gd name="T5" fmla="*/ 7 h 23"/>
                <a:gd name="T6" fmla="*/ 7 w 27"/>
                <a:gd name="T7" fmla="*/ 0 h 23"/>
                <a:gd name="T8" fmla="*/ 0 w 27"/>
                <a:gd name="T9" fmla="*/ 15 h 23"/>
                <a:gd name="T10" fmla="*/ 0 60000 65536"/>
                <a:gd name="T11" fmla="*/ 0 60000 65536"/>
                <a:gd name="T12" fmla="*/ 0 60000 65536"/>
                <a:gd name="T13" fmla="*/ 0 60000 65536"/>
                <a:gd name="T14" fmla="*/ 0 60000 65536"/>
                <a:gd name="T15" fmla="*/ 0 w 27"/>
                <a:gd name="T16" fmla="*/ 0 h 23"/>
                <a:gd name="T17" fmla="*/ 27 w 27"/>
                <a:gd name="T18" fmla="*/ 23 h 23"/>
              </a:gdLst>
              <a:ahLst/>
              <a:cxnLst>
                <a:cxn ang="T10">
                  <a:pos x="T0" y="T1"/>
                </a:cxn>
                <a:cxn ang="T11">
                  <a:pos x="T2" y="T3"/>
                </a:cxn>
                <a:cxn ang="T12">
                  <a:pos x="T4" y="T5"/>
                </a:cxn>
                <a:cxn ang="T13">
                  <a:pos x="T6" y="T7"/>
                </a:cxn>
                <a:cxn ang="T14">
                  <a:pos x="T8" y="T9"/>
                </a:cxn>
              </a:cxnLst>
              <a:rect l="T15" t="T16" r="T17" b="T18"/>
              <a:pathLst>
                <a:path w="27" h="23">
                  <a:moveTo>
                    <a:pt x="0" y="15"/>
                  </a:moveTo>
                  <a:lnTo>
                    <a:pt x="20" y="22"/>
                  </a:lnTo>
                  <a:lnTo>
                    <a:pt x="26" y="7"/>
                  </a:lnTo>
                  <a:lnTo>
                    <a:pt x="7" y="0"/>
                  </a:lnTo>
                  <a:lnTo>
                    <a:pt x="0" y="15"/>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36" name="Freeform 115"/>
            <p:cNvSpPr>
              <a:spLocks/>
            </p:cNvSpPr>
            <p:nvPr/>
          </p:nvSpPr>
          <p:spPr bwMode="auto">
            <a:xfrm>
              <a:off x="1680" y="2136"/>
              <a:ext cx="19" cy="20"/>
            </a:xfrm>
            <a:custGeom>
              <a:avLst/>
              <a:gdLst>
                <a:gd name="T0" fmla="*/ 0 w 19"/>
                <a:gd name="T1" fmla="*/ 12 h 20"/>
                <a:gd name="T2" fmla="*/ 18 w 19"/>
                <a:gd name="T3" fmla="*/ 19 h 20"/>
                <a:gd name="T4" fmla="*/ 7 w 19"/>
                <a:gd name="T5" fmla="*/ 0 h 20"/>
                <a:gd name="T6" fmla="*/ 0 w 19"/>
                <a:gd name="T7" fmla="*/ 12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0" y="12"/>
                  </a:moveTo>
                  <a:lnTo>
                    <a:pt x="18" y="19"/>
                  </a:lnTo>
                  <a:lnTo>
                    <a:pt x="7" y="0"/>
                  </a:lnTo>
                  <a:lnTo>
                    <a:pt x="0" y="12"/>
                  </a:lnTo>
                </a:path>
              </a:pathLst>
            </a:custGeom>
            <a:grpFill/>
            <a:ln w="12700" cap="rnd">
              <a:solidFill>
                <a:srgbClr val="FF0033"/>
              </a:solidFill>
              <a:round/>
              <a:headEnd/>
              <a:tailEnd/>
            </a:ln>
          </p:spPr>
          <p:txBody>
            <a:bodyPr/>
            <a:lstStyle/>
            <a:p>
              <a:pPr>
                <a:defRPr/>
              </a:pPr>
              <a:endParaRPr lang="en-US" sz="1800">
                <a:ea typeface="+mn-ea"/>
              </a:endParaRPr>
            </a:p>
          </p:txBody>
        </p:sp>
        <p:sp>
          <p:nvSpPr>
            <p:cNvPr id="25737" name="Freeform 116"/>
            <p:cNvSpPr>
              <a:spLocks/>
            </p:cNvSpPr>
            <p:nvPr/>
          </p:nvSpPr>
          <p:spPr bwMode="auto">
            <a:xfrm>
              <a:off x="1688" y="2136"/>
              <a:ext cx="18" cy="20"/>
            </a:xfrm>
            <a:custGeom>
              <a:avLst/>
              <a:gdLst>
                <a:gd name="T0" fmla="*/ 9 w 18"/>
                <a:gd name="T1" fmla="*/ 19 h 20"/>
                <a:gd name="T2" fmla="*/ 0 w 18"/>
                <a:gd name="T3" fmla="*/ 0 h 20"/>
                <a:gd name="T4" fmla="*/ 17 w 18"/>
                <a:gd name="T5" fmla="*/ 7 h 20"/>
                <a:gd name="T6" fmla="*/ 9 w 18"/>
                <a:gd name="T7" fmla="*/ 19 h 20"/>
                <a:gd name="T8" fmla="*/ 0 60000 65536"/>
                <a:gd name="T9" fmla="*/ 0 60000 65536"/>
                <a:gd name="T10" fmla="*/ 0 60000 65536"/>
                <a:gd name="T11" fmla="*/ 0 60000 65536"/>
                <a:gd name="T12" fmla="*/ 0 w 18"/>
                <a:gd name="T13" fmla="*/ 0 h 20"/>
                <a:gd name="T14" fmla="*/ 18 w 18"/>
                <a:gd name="T15" fmla="*/ 20 h 20"/>
              </a:gdLst>
              <a:ahLst/>
              <a:cxnLst>
                <a:cxn ang="T8">
                  <a:pos x="T0" y="T1"/>
                </a:cxn>
                <a:cxn ang="T9">
                  <a:pos x="T2" y="T3"/>
                </a:cxn>
                <a:cxn ang="T10">
                  <a:pos x="T4" y="T5"/>
                </a:cxn>
                <a:cxn ang="T11">
                  <a:pos x="T6" y="T7"/>
                </a:cxn>
              </a:cxnLst>
              <a:rect l="T12" t="T13" r="T14" b="T15"/>
              <a:pathLst>
                <a:path w="18" h="20">
                  <a:moveTo>
                    <a:pt x="9" y="19"/>
                  </a:moveTo>
                  <a:lnTo>
                    <a:pt x="0" y="0"/>
                  </a:lnTo>
                  <a:lnTo>
                    <a:pt x="17" y="7"/>
                  </a:lnTo>
                  <a:lnTo>
                    <a:pt x="9"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738" name="Freeform 117"/>
            <p:cNvSpPr>
              <a:spLocks/>
            </p:cNvSpPr>
            <p:nvPr/>
          </p:nvSpPr>
          <p:spPr bwMode="auto">
            <a:xfrm>
              <a:off x="1680" y="2136"/>
              <a:ext cx="25" cy="20"/>
            </a:xfrm>
            <a:custGeom>
              <a:avLst/>
              <a:gdLst>
                <a:gd name="T0" fmla="*/ 0 w 25"/>
                <a:gd name="T1" fmla="*/ 12 h 20"/>
                <a:gd name="T2" fmla="*/ 16 w 25"/>
                <a:gd name="T3" fmla="*/ 19 h 20"/>
                <a:gd name="T4" fmla="*/ 24 w 25"/>
                <a:gd name="T5" fmla="*/ 7 h 20"/>
                <a:gd name="T6" fmla="*/ 7 w 25"/>
                <a:gd name="T7" fmla="*/ 0 h 20"/>
                <a:gd name="T8" fmla="*/ 0 w 25"/>
                <a:gd name="T9" fmla="*/ 12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2"/>
                  </a:moveTo>
                  <a:lnTo>
                    <a:pt x="16" y="19"/>
                  </a:lnTo>
                  <a:lnTo>
                    <a:pt x="24" y="7"/>
                  </a:lnTo>
                  <a:lnTo>
                    <a:pt x="7" y="0"/>
                  </a:lnTo>
                  <a:lnTo>
                    <a:pt x="0" y="12"/>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39" name="Freeform 118"/>
            <p:cNvSpPr>
              <a:spLocks/>
            </p:cNvSpPr>
            <p:nvPr/>
          </p:nvSpPr>
          <p:spPr bwMode="auto">
            <a:xfrm>
              <a:off x="1688" y="2122"/>
              <a:ext cx="18" cy="21"/>
            </a:xfrm>
            <a:custGeom>
              <a:avLst/>
              <a:gdLst>
                <a:gd name="T0" fmla="*/ 0 w 18"/>
                <a:gd name="T1" fmla="*/ 12 h 21"/>
                <a:gd name="T2" fmla="*/ 17 w 18"/>
                <a:gd name="T3" fmla="*/ 20 h 21"/>
                <a:gd name="T4" fmla="*/ 7 w 18"/>
                <a:gd name="T5" fmla="*/ 0 h 21"/>
                <a:gd name="T6" fmla="*/ 0 w 18"/>
                <a:gd name="T7" fmla="*/ 12 h 21"/>
                <a:gd name="T8" fmla="*/ 0 60000 65536"/>
                <a:gd name="T9" fmla="*/ 0 60000 65536"/>
                <a:gd name="T10" fmla="*/ 0 60000 65536"/>
                <a:gd name="T11" fmla="*/ 0 60000 65536"/>
                <a:gd name="T12" fmla="*/ 0 w 18"/>
                <a:gd name="T13" fmla="*/ 0 h 21"/>
                <a:gd name="T14" fmla="*/ 18 w 18"/>
                <a:gd name="T15" fmla="*/ 21 h 21"/>
              </a:gdLst>
              <a:ahLst/>
              <a:cxnLst>
                <a:cxn ang="T8">
                  <a:pos x="T0" y="T1"/>
                </a:cxn>
                <a:cxn ang="T9">
                  <a:pos x="T2" y="T3"/>
                </a:cxn>
                <a:cxn ang="T10">
                  <a:pos x="T4" y="T5"/>
                </a:cxn>
                <a:cxn ang="T11">
                  <a:pos x="T6" y="T7"/>
                </a:cxn>
              </a:cxnLst>
              <a:rect l="T12" t="T13" r="T14" b="T15"/>
              <a:pathLst>
                <a:path w="18" h="21">
                  <a:moveTo>
                    <a:pt x="0" y="12"/>
                  </a:moveTo>
                  <a:lnTo>
                    <a:pt x="17" y="20"/>
                  </a:lnTo>
                  <a:lnTo>
                    <a:pt x="7" y="0"/>
                  </a:lnTo>
                  <a:lnTo>
                    <a:pt x="0" y="12"/>
                  </a:lnTo>
                </a:path>
              </a:pathLst>
            </a:custGeom>
            <a:grpFill/>
            <a:ln w="12700" cap="rnd">
              <a:solidFill>
                <a:srgbClr val="FF0033"/>
              </a:solidFill>
              <a:round/>
              <a:headEnd/>
              <a:tailEnd/>
            </a:ln>
          </p:spPr>
          <p:txBody>
            <a:bodyPr/>
            <a:lstStyle/>
            <a:p>
              <a:pPr>
                <a:defRPr/>
              </a:pPr>
              <a:endParaRPr lang="en-US" sz="1800">
                <a:ea typeface="+mn-ea"/>
              </a:endParaRPr>
            </a:p>
          </p:txBody>
        </p:sp>
        <p:sp>
          <p:nvSpPr>
            <p:cNvPr id="25740" name="Freeform 119"/>
            <p:cNvSpPr>
              <a:spLocks/>
            </p:cNvSpPr>
            <p:nvPr/>
          </p:nvSpPr>
          <p:spPr bwMode="auto">
            <a:xfrm>
              <a:off x="1695" y="2122"/>
              <a:ext cx="18" cy="21"/>
            </a:xfrm>
            <a:custGeom>
              <a:avLst/>
              <a:gdLst>
                <a:gd name="T0" fmla="*/ 10 w 18"/>
                <a:gd name="T1" fmla="*/ 20 h 21"/>
                <a:gd name="T2" fmla="*/ 0 w 18"/>
                <a:gd name="T3" fmla="*/ 0 h 21"/>
                <a:gd name="T4" fmla="*/ 17 w 18"/>
                <a:gd name="T5" fmla="*/ 7 h 21"/>
                <a:gd name="T6" fmla="*/ 10 w 18"/>
                <a:gd name="T7" fmla="*/ 20 h 21"/>
                <a:gd name="T8" fmla="*/ 0 60000 65536"/>
                <a:gd name="T9" fmla="*/ 0 60000 65536"/>
                <a:gd name="T10" fmla="*/ 0 60000 65536"/>
                <a:gd name="T11" fmla="*/ 0 60000 65536"/>
                <a:gd name="T12" fmla="*/ 0 w 18"/>
                <a:gd name="T13" fmla="*/ 0 h 21"/>
                <a:gd name="T14" fmla="*/ 18 w 18"/>
                <a:gd name="T15" fmla="*/ 21 h 21"/>
              </a:gdLst>
              <a:ahLst/>
              <a:cxnLst>
                <a:cxn ang="T8">
                  <a:pos x="T0" y="T1"/>
                </a:cxn>
                <a:cxn ang="T9">
                  <a:pos x="T2" y="T3"/>
                </a:cxn>
                <a:cxn ang="T10">
                  <a:pos x="T4" y="T5"/>
                </a:cxn>
                <a:cxn ang="T11">
                  <a:pos x="T6" y="T7"/>
                </a:cxn>
              </a:cxnLst>
              <a:rect l="T12" t="T13" r="T14" b="T15"/>
              <a:pathLst>
                <a:path w="18" h="21">
                  <a:moveTo>
                    <a:pt x="10" y="20"/>
                  </a:moveTo>
                  <a:lnTo>
                    <a:pt x="0" y="0"/>
                  </a:lnTo>
                  <a:lnTo>
                    <a:pt x="17" y="7"/>
                  </a:lnTo>
                  <a:lnTo>
                    <a:pt x="10"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741" name="Freeform 120"/>
            <p:cNvSpPr>
              <a:spLocks/>
            </p:cNvSpPr>
            <p:nvPr/>
          </p:nvSpPr>
          <p:spPr bwMode="auto">
            <a:xfrm>
              <a:off x="1688" y="2122"/>
              <a:ext cx="25" cy="21"/>
            </a:xfrm>
            <a:custGeom>
              <a:avLst/>
              <a:gdLst>
                <a:gd name="T0" fmla="*/ 0 w 25"/>
                <a:gd name="T1" fmla="*/ 12 h 21"/>
                <a:gd name="T2" fmla="*/ 17 w 25"/>
                <a:gd name="T3" fmla="*/ 20 h 21"/>
                <a:gd name="T4" fmla="*/ 24 w 25"/>
                <a:gd name="T5" fmla="*/ 7 h 21"/>
                <a:gd name="T6" fmla="*/ 7 w 25"/>
                <a:gd name="T7" fmla="*/ 0 h 21"/>
                <a:gd name="T8" fmla="*/ 0 w 25"/>
                <a:gd name="T9" fmla="*/ 12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0" y="12"/>
                  </a:moveTo>
                  <a:lnTo>
                    <a:pt x="17" y="20"/>
                  </a:lnTo>
                  <a:lnTo>
                    <a:pt x="24" y="7"/>
                  </a:lnTo>
                  <a:lnTo>
                    <a:pt x="7" y="0"/>
                  </a:lnTo>
                  <a:lnTo>
                    <a:pt x="0" y="12"/>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42" name="Freeform 121"/>
            <p:cNvSpPr>
              <a:spLocks/>
            </p:cNvSpPr>
            <p:nvPr/>
          </p:nvSpPr>
          <p:spPr bwMode="auto">
            <a:xfrm>
              <a:off x="1695" y="2109"/>
              <a:ext cx="18" cy="23"/>
            </a:xfrm>
            <a:custGeom>
              <a:avLst/>
              <a:gdLst>
                <a:gd name="T0" fmla="*/ 0 w 18"/>
                <a:gd name="T1" fmla="*/ 13 h 23"/>
                <a:gd name="T2" fmla="*/ 17 w 18"/>
                <a:gd name="T3" fmla="*/ 22 h 23"/>
                <a:gd name="T4" fmla="*/ 6 w 18"/>
                <a:gd name="T5" fmla="*/ 0 h 23"/>
                <a:gd name="T6" fmla="*/ 0 w 18"/>
                <a:gd name="T7" fmla="*/ 13 h 23"/>
                <a:gd name="T8" fmla="*/ 0 60000 65536"/>
                <a:gd name="T9" fmla="*/ 0 60000 65536"/>
                <a:gd name="T10" fmla="*/ 0 60000 65536"/>
                <a:gd name="T11" fmla="*/ 0 60000 65536"/>
                <a:gd name="T12" fmla="*/ 0 w 18"/>
                <a:gd name="T13" fmla="*/ 0 h 23"/>
                <a:gd name="T14" fmla="*/ 18 w 18"/>
                <a:gd name="T15" fmla="*/ 23 h 23"/>
              </a:gdLst>
              <a:ahLst/>
              <a:cxnLst>
                <a:cxn ang="T8">
                  <a:pos x="T0" y="T1"/>
                </a:cxn>
                <a:cxn ang="T9">
                  <a:pos x="T2" y="T3"/>
                </a:cxn>
                <a:cxn ang="T10">
                  <a:pos x="T4" y="T5"/>
                </a:cxn>
                <a:cxn ang="T11">
                  <a:pos x="T6" y="T7"/>
                </a:cxn>
              </a:cxnLst>
              <a:rect l="T12" t="T13" r="T14" b="T15"/>
              <a:pathLst>
                <a:path w="18" h="23">
                  <a:moveTo>
                    <a:pt x="0" y="13"/>
                  </a:moveTo>
                  <a:lnTo>
                    <a:pt x="17" y="22"/>
                  </a:lnTo>
                  <a:lnTo>
                    <a:pt x="6" y="0"/>
                  </a:lnTo>
                  <a:lnTo>
                    <a:pt x="0" y="13"/>
                  </a:lnTo>
                </a:path>
              </a:pathLst>
            </a:custGeom>
            <a:grpFill/>
            <a:ln w="12700" cap="rnd">
              <a:solidFill>
                <a:srgbClr val="FF0033"/>
              </a:solidFill>
              <a:round/>
              <a:headEnd/>
              <a:tailEnd/>
            </a:ln>
          </p:spPr>
          <p:txBody>
            <a:bodyPr/>
            <a:lstStyle/>
            <a:p>
              <a:pPr>
                <a:defRPr/>
              </a:pPr>
              <a:endParaRPr lang="en-US" sz="1800">
                <a:ea typeface="+mn-ea"/>
              </a:endParaRPr>
            </a:p>
          </p:txBody>
        </p:sp>
        <p:sp>
          <p:nvSpPr>
            <p:cNvPr id="25743" name="Freeform 122"/>
            <p:cNvSpPr>
              <a:spLocks/>
            </p:cNvSpPr>
            <p:nvPr/>
          </p:nvSpPr>
          <p:spPr bwMode="auto">
            <a:xfrm>
              <a:off x="1702" y="2109"/>
              <a:ext cx="19" cy="23"/>
            </a:xfrm>
            <a:custGeom>
              <a:avLst/>
              <a:gdLst>
                <a:gd name="T0" fmla="*/ 10 w 19"/>
                <a:gd name="T1" fmla="*/ 22 h 23"/>
                <a:gd name="T2" fmla="*/ 0 w 19"/>
                <a:gd name="T3" fmla="*/ 0 h 23"/>
                <a:gd name="T4" fmla="*/ 18 w 19"/>
                <a:gd name="T5" fmla="*/ 9 h 23"/>
                <a:gd name="T6" fmla="*/ 10 w 19"/>
                <a:gd name="T7" fmla="*/ 22 h 23"/>
                <a:gd name="T8" fmla="*/ 0 60000 65536"/>
                <a:gd name="T9" fmla="*/ 0 60000 65536"/>
                <a:gd name="T10" fmla="*/ 0 60000 65536"/>
                <a:gd name="T11" fmla="*/ 0 60000 65536"/>
                <a:gd name="T12" fmla="*/ 0 w 19"/>
                <a:gd name="T13" fmla="*/ 0 h 23"/>
                <a:gd name="T14" fmla="*/ 19 w 19"/>
                <a:gd name="T15" fmla="*/ 23 h 23"/>
              </a:gdLst>
              <a:ahLst/>
              <a:cxnLst>
                <a:cxn ang="T8">
                  <a:pos x="T0" y="T1"/>
                </a:cxn>
                <a:cxn ang="T9">
                  <a:pos x="T2" y="T3"/>
                </a:cxn>
                <a:cxn ang="T10">
                  <a:pos x="T4" y="T5"/>
                </a:cxn>
                <a:cxn ang="T11">
                  <a:pos x="T6" y="T7"/>
                </a:cxn>
              </a:cxnLst>
              <a:rect l="T12" t="T13" r="T14" b="T15"/>
              <a:pathLst>
                <a:path w="19" h="23">
                  <a:moveTo>
                    <a:pt x="10" y="22"/>
                  </a:moveTo>
                  <a:lnTo>
                    <a:pt x="0" y="0"/>
                  </a:lnTo>
                  <a:lnTo>
                    <a:pt x="18" y="9"/>
                  </a:lnTo>
                  <a:lnTo>
                    <a:pt x="10"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44" name="Freeform 123"/>
            <p:cNvSpPr>
              <a:spLocks/>
            </p:cNvSpPr>
            <p:nvPr/>
          </p:nvSpPr>
          <p:spPr bwMode="auto">
            <a:xfrm>
              <a:off x="1695" y="2109"/>
              <a:ext cx="26" cy="23"/>
            </a:xfrm>
            <a:custGeom>
              <a:avLst/>
              <a:gdLst>
                <a:gd name="T0" fmla="*/ 0 w 26"/>
                <a:gd name="T1" fmla="*/ 13 h 23"/>
                <a:gd name="T2" fmla="*/ 17 w 26"/>
                <a:gd name="T3" fmla="*/ 22 h 23"/>
                <a:gd name="T4" fmla="*/ 25 w 26"/>
                <a:gd name="T5" fmla="*/ 9 h 23"/>
                <a:gd name="T6" fmla="*/ 6 w 26"/>
                <a:gd name="T7" fmla="*/ 0 h 23"/>
                <a:gd name="T8" fmla="*/ 0 w 26"/>
                <a:gd name="T9" fmla="*/ 13 h 23"/>
                <a:gd name="T10" fmla="*/ 0 60000 65536"/>
                <a:gd name="T11" fmla="*/ 0 60000 65536"/>
                <a:gd name="T12" fmla="*/ 0 60000 65536"/>
                <a:gd name="T13" fmla="*/ 0 60000 65536"/>
                <a:gd name="T14" fmla="*/ 0 60000 65536"/>
                <a:gd name="T15" fmla="*/ 0 w 26"/>
                <a:gd name="T16" fmla="*/ 0 h 23"/>
                <a:gd name="T17" fmla="*/ 26 w 26"/>
                <a:gd name="T18" fmla="*/ 23 h 23"/>
              </a:gdLst>
              <a:ahLst/>
              <a:cxnLst>
                <a:cxn ang="T10">
                  <a:pos x="T0" y="T1"/>
                </a:cxn>
                <a:cxn ang="T11">
                  <a:pos x="T2" y="T3"/>
                </a:cxn>
                <a:cxn ang="T12">
                  <a:pos x="T4" y="T5"/>
                </a:cxn>
                <a:cxn ang="T13">
                  <a:pos x="T6" y="T7"/>
                </a:cxn>
                <a:cxn ang="T14">
                  <a:pos x="T8" y="T9"/>
                </a:cxn>
              </a:cxnLst>
              <a:rect l="T15" t="T16" r="T17" b="T18"/>
              <a:pathLst>
                <a:path w="26" h="23">
                  <a:moveTo>
                    <a:pt x="0" y="13"/>
                  </a:moveTo>
                  <a:lnTo>
                    <a:pt x="17" y="22"/>
                  </a:lnTo>
                  <a:lnTo>
                    <a:pt x="25" y="9"/>
                  </a:lnTo>
                  <a:lnTo>
                    <a:pt x="6" y="0"/>
                  </a:lnTo>
                  <a:lnTo>
                    <a:pt x="0" y="13"/>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45" name="Freeform 124"/>
            <p:cNvSpPr>
              <a:spLocks/>
            </p:cNvSpPr>
            <p:nvPr/>
          </p:nvSpPr>
          <p:spPr bwMode="auto">
            <a:xfrm>
              <a:off x="1702" y="2097"/>
              <a:ext cx="19" cy="22"/>
            </a:xfrm>
            <a:custGeom>
              <a:avLst/>
              <a:gdLst>
                <a:gd name="T0" fmla="*/ 0 w 19"/>
                <a:gd name="T1" fmla="*/ 12 h 22"/>
                <a:gd name="T2" fmla="*/ 18 w 19"/>
                <a:gd name="T3" fmla="*/ 21 h 22"/>
                <a:gd name="T4" fmla="*/ 7 w 19"/>
                <a:gd name="T5" fmla="*/ 0 h 22"/>
                <a:gd name="T6" fmla="*/ 0 w 19"/>
                <a:gd name="T7" fmla="*/ 12 h 22"/>
                <a:gd name="T8" fmla="*/ 0 60000 65536"/>
                <a:gd name="T9" fmla="*/ 0 60000 65536"/>
                <a:gd name="T10" fmla="*/ 0 60000 65536"/>
                <a:gd name="T11" fmla="*/ 0 60000 65536"/>
                <a:gd name="T12" fmla="*/ 0 w 19"/>
                <a:gd name="T13" fmla="*/ 0 h 22"/>
                <a:gd name="T14" fmla="*/ 19 w 19"/>
                <a:gd name="T15" fmla="*/ 22 h 22"/>
              </a:gdLst>
              <a:ahLst/>
              <a:cxnLst>
                <a:cxn ang="T8">
                  <a:pos x="T0" y="T1"/>
                </a:cxn>
                <a:cxn ang="T9">
                  <a:pos x="T2" y="T3"/>
                </a:cxn>
                <a:cxn ang="T10">
                  <a:pos x="T4" y="T5"/>
                </a:cxn>
                <a:cxn ang="T11">
                  <a:pos x="T6" y="T7"/>
                </a:cxn>
              </a:cxnLst>
              <a:rect l="T12" t="T13" r="T14" b="T15"/>
              <a:pathLst>
                <a:path w="19" h="22">
                  <a:moveTo>
                    <a:pt x="0" y="12"/>
                  </a:moveTo>
                  <a:lnTo>
                    <a:pt x="18" y="21"/>
                  </a:lnTo>
                  <a:lnTo>
                    <a:pt x="7" y="0"/>
                  </a:lnTo>
                  <a:lnTo>
                    <a:pt x="0" y="12"/>
                  </a:lnTo>
                </a:path>
              </a:pathLst>
            </a:custGeom>
            <a:grpFill/>
            <a:ln w="12700" cap="rnd">
              <a:solidFill>
                <a:srgbClr val="FF0033"/>
              </a:solidFill>
              <a:round/>
              <a:headEnd/>
              <a:tailEnd/>
            </a:ln>
          </p:spPr>
          <p:txBody>
            <a:bodyPr/>
            <a:lstStyle/>
            <a:p>
              <a:pPr>
                <a:defRPr/>
              </a:pPr>
              <a:endParaRPr lang="en-US" sz="1800">
                <a:ea typeface="+mn-ea"/>
              </a:endParaRPr>
            </a:p>
          </p:txBody>
        </p:sp>
        <p:sp>
          <p:nvSpPr>
            <p:cNvPr id="25746" name="Freeform 125"/>
            <p:cNvSpPr>
              <a:spLocks/>
            </p:cNvSpPr>
            <p:nvPr/>
          </p:nvSpPr>
          <p:spPr bwMode="auto">
            <a:xfrm>
              <a:off x="1709" y="2097"/>
              <a:ext cx="20" cy="22"/>
            </a:xfrm>
            <a:custGeom>
              <a:avLst/>
              <a:gdLst>
                <a:gd name="T0" fmla="*/ 11 w 20"/>
                <a:gd name="T1" fmla="*/ 21 h 22"/>
                <a:gd name="T2" fmla="*/ 0 w 20"/>
                <a:gd name="T3" fmla="*/ 0 h 22"/>
                <a:gd name="T4" fmla="*/ 19 w 20"/>
                <a:gd name="T5" fmla="*/ 8 h 22"/>
                <a:gd name="T6" fmla="*/ 11 w 20"/>
                <a:gd name="T7" fmla="*/ 21 h 22"/>
                <a:gd name="T8" fmla="*/ 0 60000 65536"/>
                <a:gd name="T9" fmla="*/ 0 60000 65536"/>
                <a:gd name="T10" fmla="*/ 0 60000 65536"/>
                <a:gd name="T11" fmla="*/ 0 60000 65536"/>
                <a:gd name="T12" fmla="*/ 0 w 20"/>
                <a:gd name="T13" fmla="*/ 0 h 22"/>
                <a:gd name="T14" fmla="*/ 20 w 20"/>
                <a:gd name="T15" fmla="*/ 22 h 22"/>
              </a:gdLst>
              <a:ahLst/>
              <a:cxnLst>
                <a:cxn ang="T8">
                  <a:pos x="T0" y="T1"/>
                </a:cxn>
                <a:cxn ang="T9">
                  <a:pos x="T2" y="T3"/>
                </a:cxn>
                <a:cxn ang="T10">
                  <a:pos x="T4" y="T5"/>
                </a:cxn>
                <a:cxn ang="T11">
                  <a:pos x="T6" y="T7"/>
                </a:cxn>
              </a:cxnLst>
              <a:rect l="T12" t="T13" r="T14" b="T15"/>
              <a:pathLst>
                <a:path w="20" h="22">
                  <a:moveTo>
                    <a:pt x="11" y="21"/>
                  </a:moveTo>
                  <a:lnTo>
                    <a:pt x="0" y="0"/>
                  </a:lnTo>
                  <a:lnTo>
                    <a:pt x="19" y="8"/>
                  </a:lnTo>
                  <a:lnTo>
                    <a:pt x="11"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747" name="Freeform 126"/>
            <p:cNvSpPr>
              <a:spLocks/>
            </p:cNvSpPr>
            <p:nvPr/>
          </p:nvSpPr>
          <p:spPr bwMode="auto">
            <a:xfrm>
              <a:off x="1702" y="2097"/>
              <a:ext cx="27" cy="22"/>
            </a:xfrm>
            <a:custGeom>
              <a:avLst/>
              <a:gdLst>
                <a:gd name="T0" fmla="*/ 0 w 27"/>
                <a:gd name="T1" fmla="*/ 12 h 22"/>
                <a:gd name="T2" fmla="*/ 18 w 27"/>
                <a:gd name="T3" fmla="*/ 21 h 22"/>
                <a:gd name="T4" fmla="*/ 26 w 27"/>
                <a:gd name="T5" fmla="*/ 8 h 22"/>
                <a:gd name="T6" fmla="*/ 7 w 27"/>
                <a:gd name="T7" fmla="*/ 0 h 22"/>
                <a:gd name="T8" fmla="*/ 0 w 27"/>
                <a:gd name="T9" fmla="*/ 12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0" y="12"/>
                  </a:moveTo>
                  <a:lnTo>
                    <a:pt x="18" y="21"/>
                  </a:lnTo>
                  <a:lnTo>
                    <a:pt x="26" y="8"/>
                  </a:lnTo>
                  <a:lnTo>
                    <a:pt x="7" y="0"/>
                  </a:lnTo>
                  <a:lnTo>
                    <a:pt x="0" y="12"/>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48" name="Freeform 127"/>
            <p:cNvSpPr>
              <a:spLocks/>
            </p:cNvSpPr>
            <p:nvPr/>
          </p:nvSpPr>
          <p:spPr bwMode="auto">
            <a:xfrm>
              <a:off x="1709" y="2086"/>
              <a:ext cx="20" cy="20"/>
            </a:xfrm>
            <a:custGeom>
              <a:avLst/>
              <a:gdLst>
                <a:gd name="T0" fmla="*/ 0 w 20"/>
                <a:gd name="T1" fmla="*/ 11 h 20"/>
                <a:gd name="T2" fmla="*/ 19 w 20"/>
                <a:gd name="T3" fmla="*/ 19 h 20"/>
                <a:gd name="T4" fmla="*/ 9 w 20"/>
                <a:gd name="T5" fmla="*/ 0 h 20"/>
                <a:gd name="T6" fmla="*/ 0 w 20"/>
                <a:gd name="T7" fmla="*/ 11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0" y="11"/>
                  </a:moveTo>
                  <a:lnTo>
                    <a:pt x="19" y="19"/>
                  </a:lnTo>
                  <a:lnTo>
                    <a:pt x="9" y="0"/>
                  </a:lnTo>
                  <a:lnTo>
                    <a:pt x="0" y="11"/>
                  </a:lnTo>
                </a:path>
              </a:pathLst>
            </a:custGeom>
            <a:grpFill/>
            <a:ln w="12700" cap="rnd">
              <a:solidFill>
                <a:srgbClr val="FF0033"/>
              </a:solidFill>
              <a:round/>
              <a:headEnd/>
              <a:tailEnd/>
            </a:ln>
          </p:spPr>
          <p:txBody>
            <a:bodyPr/>
            <a:lstStyle/>
            <a:p>
              <a:pPr>
                <a:defRPr/>
              </a:pPr>
              <a:endParaRPr lang="en-US" sz="1800">
                <a:ea typeface="+mn-ea"/>
              </a:endParaRPr>
            </a:p>
          </p:txBody>
        </p:sp>
        <p:sp>
          <p:nvSpPr>
            <p:cNvPr id="25749" name="Freeform 128"/>
            <p:cNvSpPr>
              <a:spLocks/>
            </p:cNvSpPr>
            <p:nvPr/>
          </p:nvSpPr>
          <p:spPr bwMode="auto">
            <a:xfrm>
              <a:off x="1717" y="2086"/>
              <a:ext cx="19" cy="20"/>
            </a:xfrm>
            <a:custGeom>
              <a:avLst/>
              <a:gdLst>
                <a:gd name="T0" fmla="*/ 10 w 19"/>
                <a:gd name="T1" fmla="*/ 19 h 20"/>
                <a:gd name="T2" fmla="*/ 0 w 19"/>
                <a:gd name="T3" fmla="*/ 0 h 20"/>
                <a:gd name="T4" fmla="*/ 18 w 19"/>
                <a:gd name="T5" fmla="*/ 8 h 20"/>
                <a:gd name="T6" fmla="*/ 10 w 19"/>
                <a:gd name="T7" fmla="*/ 19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19"/>
                  </a:moveTo>
                  <a:lnTo>
                    <a:pt x="0" y="0"/>
                  </a:lnTo>
                  <a:lnTo>
                    <a:pt x="18" y="8"/>
                  </a:lnTo>
                  <a:lnTo>
                    <a:pt x="1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750" name="Freeform 129"/>
            <p:cNvSpPr>
              <a:spLocks/>
            </p:cNvSpPr>
            <p:nvPr/>
          </p:nvSpPr>
          <p:spPr bwMode="auto">
            <a:xfrm>
              <a:off x="1709" y="2086"/>
              <a:ext cx="27" cy="20"/>
            </a:xfrm>
            <a:custGeom>
              <a:avLst/>
              <a:gdLst>
                <a:gd name="T0" fmla="*/ 0 w 27"/>
                <a:gd name="T1" fmla="*/ 11 h 20"/>
                <a:gd name="T2" fmla="*/ 18 w 27"/>
                <a:gd name="T3" fmla="*/ 19 h 20"/>
                <a:gd name="T4" fmla="*/ 26 w 27"/>
                <a:gd name="T5" fmla="*/ 8 h 20"/>
                <a:gd name="T6" fmla="*/ 8 w 27"/>
                <a:gd name="T7" fmla="*/ 0 h 20"/>
                <a:gd name="T8" fmla="*/ 0 w 27"/>
                <a:gd name="T9" fmla="*/ 11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0" y="11"/>
                  </a:moveTo>
                  <a:lnTo>
                    <a:pt x="18" y="19"/>
                  </a:lnTo>
                  <a:lnTo>
                    <a:pt x="26" y="8"/>
                  </a:lnTo>
                  <a:lnTo>
                    <a:pt x="8" y="0"/>
                  </a:lnTo>
                  <a:lnTo>
                    <a:pt x="0" y="1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51" name="Freeform 130"/>
            <p:cNvSpPr>
              <a:spLocks/>
            </p:cNvSpPr>
            <p:nvPr/>
          </p:nvSpPr>
          <p:spPr bwMode="auto">
            <a:xfrm>
              <a:off x="1717" y="2074"/>
              <a:ext cx="19" cy="21"/>
            </a:xfrm>
            <a:custGeom>
              <a:avLst/>
              <a:gdLst>
                <a:gd name="T0" fmla="*/ 0 w 19"/>
                <a:gd name="T1" fmla="*/ 10 h 21"/>
                <a:gd name="T2" fmla="*/ 18 w 19"/>
                <a:gd name="T3" fmla="*/ 20 h 21"/>
                <a:gd name="T4" fmla="*/ 8 w 19"/>
                <a:gd name="T5" fmla="*/ 0 h 21"/>
                <a:gd name="T6" fmla="*/ 0 w 19"/>
                <a:gd name="T7" fmla="*/ 10 h 21"/>
                <a:gd name="T8" fmla="*/ 0 60000 65536"/>
                <a:gd name="T9" fmla="*/ 0 60000 65536"/>
                <a:gd name="T10" fmla="*/ 0 60000 65536"/>
                <a:gd name="T11" fmla="*/ 0 60000 65536"/>
                <a:gd name="T12" fmla="*/ 0 w 19"/>
                <a:gd name="T13" fmla="*/ 0 h 21"/>
                <a:gd name="T14" fmla="*/ 19 w 19"/>
                <a:gd name="T15" fmla="*/ 21 h 21"/>
              </a:gdLst>
              <a:ahLst/>
              <a:cxnLst>
                <a:cxn ang="T8">
                  <a:pos x="T0" y="T1"/>
                </a:cxn>
                <a:cxn ang="T9">
                  <a:pos x="T2" y="T3"/>
                </a:cxn>
                <a:cxn ang="T10">
                  <a:pos x="T4" y="T5"/>
                </a:cxn>
                <a:cxn ang="T11">
                  <a:pos x="T6" y="T7"/>
                </a:cxn>
              </a:cxnLst>
              <a:rect l="T12" t="T13" r="T14" b="T15"/>
              <a:pathLst>
                <a:path w="19" h="21">
                  <a:moveTo>
                    <a:pt x="0" y="10"/>
                  </a:moveTo>
                  <a:lnTo>
                    <a:pt x="18" y="20"/>
                  </a:lnTo>
                  <a:lnTo>
                    <a:pt x="8" y="0"/>
                  </a:lnTo>
                  <a:lnTo>
                    <a:pt x="0" y="10"/>
                  </a:lnTo>
                </a:path>
              </a:pathLst>
            </a:custGeom>
            <a:grpFill/>
            <a:ln w="12700" cap="rnd">
              <a:solidFill>
                <a:srgbClr val="FF0033"/>
              </a:solidFill>
              <a:round/>
              <a:headEnd/>
              <a:tailEnd/>
            </a:ln>
          </p:spPr>
          <p:txBody>
            <a:bodyPr/>
            <a:lstStyle/>
            <a:p>
              <a:pPr>
                <a:defRPr/>
              </a:pPr>
              <a:endParaRPr lang="en-US" sz="1800">
                <a:ea typeface="+mn-ea"/>
              </a:endParaRPr>
            </a:p>
          </p:txBody>
        </p:sp>
        <p:sp>
          <p:nvSpPr>
            <p:cNvPr id="25752" name="Freeform 131"/>
            <p:cNvSpPr>
              <a:spLocks/>
            </p:cNvSpPr>
            <p:nvPr/>
          </p:nvSpPr>
          <p:spPr bwMode="auto">
            <a:xfrm>
              <a:off x="1724" y="2074"/>
              <a:ext cx="19" cy="21"/>
            </a:xfrm>
            <a:custGeom>
              <a:avLst/>
              <a:gdLst>
                <a:gd name="T0" fmla="*/ 10 w 19"/>
                <a:gd name="T1" fmla="*/ 20 h 21"/>
                <a:gd name="T2" fmla="*/ 0 w 19"/>
                <a:gd name="T3" fmla="*/ 0 h 21"/>
                <a:gd name="T4" fmla="*/ 18 w 19"/>
                <a:gd name="T5" fmla="*/ 9 h 21"/>
                <a:gd name="T6" fmla="*/ 10 w 19"/>
                <a:gd name="T7" fmla="*/ 20 h 21"/>
                <a:gd name="T8" fmla="*/ 0 60000 65536"/>
                <a:gd name="T9" fmla="*/ 0 60000 65536"/>
                <a:gd name="T10" fmla="*/ 0 60000 65536"/>
                <a:gd name="T11" fmla="*/ 0 60000 65536"/>
                <a:gd name="T12" fmla="*/ 0 w 19"/>
                <a:gd name="T13" fmla="*/ 0 h 21"/>
                <a:gd name="T14" fmla="*/ 19 w 19"/>
                <a:gd name="T15" fmla="*/ 21 h 21"/>
              </a:gdLst>
              <a:ahLst/>
              <a:cxnLst>
                <a:cxn ang="T8">
                  <a:pos x="T0" y="T1"/>
                </a:cxn>
                <a:cxn ang="T9">
                  <a:pos x="T2" y="T3"/>
                </a:cxn>
                <a:cxn ang="T10">
                  <a:pos x="T4" y="T5"/>
                </a:cxn>
                <a:cxn ang="T11">
                  <a:pos x="T6" y="T7"/>
                </a:cxn>
              </a:cxnLst>
              <a:rect l="T12" t="T13" r="T14" b="T15"/>
              <a:pathLst>
                <a:path w="19" h="21">
                  <a:moveTo>
                    <a:pt x="10" y="20"/>
                  </a:moveTo>
                  <a:lnTo>
                    <a:pt x="0" y="0"/>
                  </a:lnTo>
                  <a:lnTo>
                    <a:pt x="18" y="9"/>
                  </a:lnTo>
                  <a:lnTo>
                    <a:pt x="10"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753" name="Freeform 132"/>
            <p:cNvSpPr>
              <a:spLocks/>
            </p:cNvSpPr>
            <p:nvPr/>
          </p:nvSpPr>
          <p:spPr bwMode="auto">
            <a:xfrm>
              <a:off x="1717" y="2074"/>
              <a:ext cx="26" cy="21"/>
            </a:xfrm>
            <a:custGeom>
              <a:avLst/>
              <a:gdLst>
                <a:gd name="T0" fmla="*/ 0 w 26"/>
                <a:gd name="T1" fmla="*/ 10 h 21"/>
                <a:gd name="T2" fmla="*/ 17 w 26"/>
                <a:gd name="T3" fmla="*/ 20 h 21"/>
                <a:gd name="T4" fmla="*/ 25 w 26"/>
                <a:gd name="T5" fmla="*/ 9 h 21"/>
                <a:gd name="T6" fmla="*/ 7 w 26"/>
                <a:gd name="T7" fmla="*/ 0 h 21"/>
                <a:gd name="T8" fmla="*/ 0 w 26"/>
                <a:gd name="T9" fmla="*/ 1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0" y="10"/>
                  </a:moveTo>
                  <a:lnTo>
                    <a:pt x="17" y="20"/>
                  </a:lnTo>
                  <a:lnTo>
                    <a:pt x="25" y="9"/>
                  </a:lnTo>
                  <a:lnTo>
                    <a:pt x="7" y="0"/>
                  </a:lnTo>
                  <a:lnTo>
                    <a:pt x="0" y="1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54" name="Freeform 133"/>
            <p:cNvSpPr>
              <a:spLocks/>
            </p:cNvSpPr>
            <p:nvPr/>
          </p:nvSpPr>
          <p:spPr bwMode="auto">
            <a:xfrm>
              <a:off x="1724" y="2062"/>
              <a:ext cx="19" cy="22"/>
            </a:xfrm>
            <a:custGeom>
              <a:avLst/>
              <a:gdLst>
                <a:gd name="T0" fmla="*/ 0 w 19"/>
                <a:gd name="T1" fmla="*/ 11 h 22"/>
                <a:gd name="T2" fmla="*/ 18 w 19"/>
                <a:gd name="T3" fmla="*/ 21 h 22"/>
                <a:gd name="T4" fmla="*/ 9 w 19"/>
                <a:gd name="T5" fmla="*/ 0 h 22"/>
                <a:gd name="T6" fmla="*/ 0 w 19"/>
                <a:gd name="T7" fmla="*/ 11 h 22"/>
                <a:gd name="T8" fmla="*/ 0 60000 65536"/>
                <a:gd name="T9" fmla="*/ 0 60000 65536"/>
                <a:gd name="T10" fmla="*/ 0 60000 65536"/>
                <a:gd name="T11" fmla="*/ 0 60000 65536"/>
                <a:gd name="T12" fmla="*/ 0 w 19"/>
                <a:gd name="T13" fmla="*/ 0 h 22"/>
                <a:gd name="T14" fmla="*/ 19 w 19"/>
                <a:gd name="T15" fmla="*/ 22 h 22"/>
              </a:gdLst>
              <a:ahLst/>
              <a:cxnLst>
                <a:cxn ang="T8">
                  <a:pos x="T0" y="T1"/>
                </a:cxn>
                <a:cxn ang="T9">
                  <a:pos x="T2" y="T3"/>
                </a:cxn>
                <a:cxn ang="T10">
                  <a:pos x="T4" y="T5"/>
                </a:cxn>
                <a:cxn ang="T11">
                  <a:pos x="T6" y="T7"/>
                </a:cxn>
              </a:cxnLst>
              <a:rect l="T12" t="T13" r="T14" b="T15"/>
              <a:pathLst>
                <a:path w="19" h="22">
                  <a:moveTo>
                    <a:pt x="0" y="11"/>
                  </a:moveTo>
                  <a:lnTo>
                    <a:pt x="18" y="21"/>
                  </a:lnTo>
                  <a:lnTo>
                    <a:pt x="9" y="0"/>
                  </a:lnTo>
                  <a:lnTo>
                    <a:pt x="0" y="11"/>
                  </a:lnTo>
                </a:path>
              </a:pathLst>
            </a:custGeom>
            <a:grpFill/>
            <a:ln w="12700" cap="rnd">
              <a:solidFill>
                <a:srgbClr val="FF0033"/>
              </a:solidFill>
              <a:round/>
              <a:headEnd/>
              <a:tailEnd/>
            </a:ln>
          </p:spPr>
          <p:txBody>
            <a:bodyPr/>
            <a:lstStyle/>
            <a:p>
              <a:pPr>
                <a:defRPr/>
              </a:pPr>
              <a:endParaRPr lang="en-US" sz="1800">
                <a:ea typeface="+mn-ea"/>
              </a:endParaRPr>
            </a:p>
          </p:txBody>
        </p:sp>
        <p:sp>
          <p:nvSpPr>
            <p:cNvPr id="25755" name="Freeform 134"/>
            <p:cNvSpPr>
              <a:spLocks/>
            </p:cNvSpPr>
            <p:nvPr/>
          </p:nvSpPr>
          <p:spPr bwMode="auto">
            <a:xfrm>
              <a:off x="1734" y="2062"/>
              <a:ext cx="18" cy="22"/>
            </a:xfrm>
            <a:custGeom>
              <a:avLst/>
              <a:gdLst>
                <a:gd name="T0" fmla="*/ 9 w 18"/>
                <a:gd name="T1" fmla="*/ 21 h 22"/>
                <a:gd name="T2" fmla="*/ 0 w 18"/>
                <a:gd name="T3" fmla="*/ 0 h 22"/>
                <a:gd name="T4" fmla="*/ 17 w 18"/>
                <a:gd name="T5" fmla="*/ 10 h 22"/>
                <a:gd name="T6" fmla="*/ 9 w 18"/>
                <a:gd name="T7" fmla="*/ 21 h 22"/>
                <a:gd name="T8" fmla="*/ 0 60000 65536"/>
                <a:gd name="T9" fmla="*/ 0 60000 65536"/>
                <a:gd name="T10" fmla="*/ 0 60000 65536"/>
                <a:gd name="T11" fmla="*/ 0 60000 65536"/>
                <a:gd name="T12" fmla="*/ 0 w 18"/>
                <a:gd name="T13" fmla="*/ 0 h 22"/>
                <a:gd name="T14" fmla="*/ 18 w 18"/>
                <a:gd name="T15" fmla="*/ 22 h 22"/>
              </a:gdLst>
              <a:ahLst/>
              <a:cxnLst>
                <a:cxn ang="T8">
                  <a:pos x="T0" y="T1"/>
                </a:cxn>
                <a:cxn ang="T9">
                  <a:pos x="T2" y="T3"/>
                </a:cxn>
                <a:cxn ang="T10">
                  <a:pos x="T4" y="T5"/>
                </a:cxn>
                <a:cxn ang="T11">
                  <a:pos x="T6" y="T7"/>
                </a:cxn>
              </a:cxnLst>
              <a:rect l="T12" t="T13" r="T14" b="T15"/>
              <a:pathLst>
                <a:path w="18" h="22">
                  <a:moveTo>
                    <a:pt x="9" y="21"/>
                  </a:moveTo>
                  <a:lnTo>
                    <a:pt x="0" y="0"/>
                  </a:lnTo>
                  <a:lnTo>
                    <a:pt x="17" y="10"/>
                  </a:lnTo>
                  <a:lnTo>
                    <a:pt x="9"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756" name="Freeform 135"/>
            <p:cNvSpPr>
              <a:spLocks/>
            </p:cNvSpPr>
            <p:nvPr/>
          </p:nvSpPr>
          <p:spPr bwMode="auto">
            <a:xfrm>
              <a:off x="1724" y="2062"/>
              <a:ext cx="26" cy="22"/>
            </a:xfrm>
            <a:custGeom>
              <a:avLst/>
              <a:gdLst>
                <a:gd name="T0" fmla="*/ 0 w 26"/>
                <a:gd name="T1" fmla="*/ 11 h 22"/>
                <a:gd name="T2" fmla="*/ 17 w 26"/>
                <a:gd name="T3" fmla="*/ 21 h 22"/>
                <a:gd name="T4" fmla="*/ 25 w 26"/>
                <a:gd name="T5" fmla="*/ 10 h 22"/>
                <a:gd name="T6" fmla="*/ 8 w 26"/>
                <a:gd name="T7" fmla="*/ 0 h 22"/>
                <a:gd name="T8" fmla="*/ 0 w 26"/>
                <a:gd name="T9" fmla="*/ 1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11"/>
                  </a:moveTo>
                  <a:lnTo>
                    <a:pt x="17" y="21"/>
                  </a:lnTo>
                  <a:lnTo>
                    <a:pt x="25" y="10"/>
                  </a:lnTo>
                  <a:lnTo>
                    <a:pt x="8" y="0"/>
                  </a:lnTo>
                  <a:lnTo>
                    <a:pt x="0" y="1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57" name="Freeform 136"/>
            <p:cNvSpPr>
              <a:spLocks/>
            </p:cNvSpPr>
            <p:nvPr/>
          </p:nvSpPr>
          <p:spPr bwMode="auto">
            <a:xfrm>
              <a:off x="1734" y="2051"/>
              <a:ext cx="18" cy="23"/>
            </a:xfrm>
            <a:custGeom>
              <a:avLst/>
              <a:gdLst>
                <a:gd name="T0" fmla="*/ 0 w 18"/>
                <a:gd name="T1" fmla="*/ 11 h 23"/>
                <a:gd name="T2" fmla="*/ 17 w 18"/>
                <a:gd name="T3" fmla="*/ 22 h 23"/>
                <a:gd name="T4" fmla="*/ 9 w 18"/>
                <a:gd name="T5" fmla="*/ 0 h 23"/>
                <a:gd name="T6" fmla="*/ 0 w 18"/>
                <a:gd name="T7" fmla="*/ 11 h 23"/>
                <a:gd name="T8" fmla="*/ 0 60000 65536"/>
                <a:gd name="T9" fmla="*/ 0 60000 65536"/>
                <a:gd name="T10" fmla="*/ 0 60000 65536"/>
                <a:gd name="T11" fmla="*/ 0 60000 65536"/>
                <a:gd name="T12" fmla="*/ 0 w 18"/>
                <a:gd name="T13" fmla="*/ 0 h 23"/>
                <a:gd name="T14" fmla="*/ 18 w 18"/>
                <a:gd name="T15" fmla="*/ 23 h 23"/>
              </a:gdLst>
              <a:ahLst/>
              <a:cxnLst>
                <a:cxn ang="T8">
                  <a:pos x="T0" y="T1"/>
                </a:cxn>
                <a:cxn ang="T9">
                  <a:pos x="T2" y="T3"/>
                </a:cxn>
                <a:cxn ang="T10">
                  <a:pos x="T4" y="T5"/>
                </a:cxn>
                <a:cxn ang="T11">
                  <a:pos x="T6" y="T7"/>
                </a:cxn>
              </a:cxnLst>
              <a:rect l="T12" t="T13" r="T14" b="T15"/>
              <a:pathLst>
                <a:path w="18" h="23">
                  <a:moveTo>
                    <a:pt x="0" y="11"/>
                  </a:moveTo>
                  <a:lnTo>
                    <a:pt x="17" y="22"/>
                  </a:lnTo>
                  <a:lnTo>
                    <a:pt x="9" y="0"/>
                  </a:lnTo>
                  <a:lnTo>
                    <a:pt x="0" y="11"/>
                  </a:lnTo>
                </a:path>
              </a:pathLst>
            </a:custGeom>
            <a:grpFill/>
            <a:ln w="12700" cap="rnd">
              <a:solidFill>
                <a:srgbClr val="FF0033"/>
              </a:solidFill>
              <a:round/>
              <a:headEnd/>
              <a:tailEnd/>
            </a:ln>
          </p:spPr>
          <p:txBody>
            <a:bodyPr/>
            <a:lstStyle/>
            <a:p>
              <a:pPr>
                <a:defRPr/>
              </a:pPr>
              <a:endParaRPr lang="en-US" sz="1800">
                <a:ea typeface="+mn-ea"/>
              </a:endParaRPr>
            </a:p>
          </p:txBody>
        </p:sp>
        <p:sp>
          <p:nvSpPr>
            <p:cNvPr id="25758" name="Freeform 137"/>
            <p:cNvSpPr>
              <a:spLocks/>
            </p:cNvSpPr>
            <p:nvPr/>
          </p:nvSpPr>
          <p:spPr bwMode="auto">
            <a:xfrm>
              <a:off x="1742" y="2051"/>
              <a:ext cx="19" cy="23"/>
            </a:xfrm>
            <a:custGeom>
              <a:avLst/>
              <a:gdLst>
                <a:gd name="T0" fmla="*/ 8 w 19"/>
                <a:gd name="T1" fmla="*/ 22 h 23"/>
                <a:gd name="T2" fmla="*/ 0 w 19"/>
                <a:gd name="T3" fmla="*/ 0 h 23"/>
                <a:gd name="T4" fmla="*/ 18 w 19"/>
                <a:gd name="T5" fmla="*/ 11 h 23"/>
                <a:gd name="T6" fmla="*/ 8 w 19"/>
                <a:gd name="T7" fmla="*/ 22 h 23"/>
                <a:gd name="T8" fmla="*/ 0 60000 65536"/>
                <a:gd name="T9" fmla="*/ 0 60000 65536"/>
                <a:gd name="T10" fmla="*/ 0 60000 65536"/>
                <a:gd name="T11" fmla="*/ 0 60000 65536"/>
                <a:gd name="T12" fmla="*/ 0 w 19"/>
                <a:gd name="T13" fmla="*/ 0 h 23"/>
                <a:gd name="T14" fmla="*/ 19 w 19"/>
                <a:gd name="T15" fmla="*/ 23 h 23"/>
              </a:gdLst>
              <a:ahLst/>
              <a:cxnLst>
                <a:cxn ang="T8">
                  <a:pos x="T0" y="T1"/>
                </a:cxn>
                <a:cxn ang="T9">
                  <a:pos x="T2" y="T3"/>
                </a:cxn>
                <a:cxn ang="T10">
                  <a:pos x="T4" y="T5"/>
                </a:cxn>
                <a:cxn ang="T11">
                  <a:pos x="T6" y="T7"/>
                </a:cxn>
              </a:cxnLst>
              <a:rect l="T12" t="T13" r="T14" b="T15"/>
              <a:pathLst>
                <a:path w="19" h="23">
                  <a:moveTo>
                    <a:pt x="8" y="22"/>
                  </a:moveTo>
                  <a:lnTo>
                    <a:pt x="0" y="0"/>
                  </a:lnTo>
                  <a:lnTo>
                    <a:pt x="18" y="11"/>
                  </a:lnTo>
                  <a:lnTo>
                    <a:pt x="8"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759" name="Freeform 138"/>
            <p:cNvSpPr>
              <a:spLocks/>
            </p:cNvSpPr>
            <p:nvPr/>
          </p:nvSpPr>
          <p:spPr bwMode="auto">
            <a:xfrm>
              <a:off x="1734" y="2051"/>
              <a:ext cx="27" cy="23"/>
            </a:xfrm>
            <a:custGeom>
              <a:avLst/>
              <a:gdLst>
                <a:gd name="T0" fmla="*/ 0 w 27"/>
                <a:gd name="T1" fmla="*/ 11 h 23"/>
                <a:gd name="T2" fmla="*/ 17 w 27"/>
                <a:gd name="T3" fmla="*/ 22 h 23"/>
                <a:gd name="T4" fmla="*/ 26 w 27"/>
                <a:gd name="T5" fmla="*/ 11 h 23"/>
                <a:gd name="T6" fmla="*/ 9 w 27"/>
                <a:gd name="T7" fmla="*/ 0 h 23"/>
                <a:gd name="T8" fmla="*/ 0 w 27"/>
                <a:gd name="T9" fmla="*/ 11 h 23"/>
                <a:gd name="T10" fmla="*/ 0 60000 65536"/>
                <a:gd name="T11" fmla="*/ 0 60000 65536"/>
                <a:gd name="T12" fmla="*/ 0 60000 65536"/>
                <a:gd name="T13" fmla="*/ 0 60000 65536"/>
                <a:gd name="T14" fmla="*/ 0 60000 65536"/>
                <a:gd name="T15" fmla="*/ 0 w 27"/>
                <a:gd name="T16" fmla="*/ 0 h 23"/>
                <a:gd name="T17" fmla="*/ 27 w 27"/>
                <a:gd name="T18" fmla="*/ 23 h 23"/>
              </a:gdLst>
              <a:ahLst/>
              <a:cxnLst>
                <a:cxn ang="T10">
                  <a:pos x="T0" y="T1"/>
                </a:cxn>
                <a:cxn ang="T11">
                  <a:pos x="T2" y="T3"/>
                </a:cxn>
                <a:cxn ang="T12">
                  <a:pos x="T4" y="T5"/>
                </a:cxn>
                <a:cxn ang="T13">
                  <a:pos x="T6" y="T7"/>
                </a:cxn>
                <a:cxn ang="T14">
                  <a:pos x="T8" y="T9"/>
                </a:cxn>
              </a:cxnLst>
              <a:rect l="T15" t="T16" r="T17" b="T18"/>
              <a:pathLst>
                <a:path w="27" h="23">
                  <a:moveTo>
                    <a:pt x="0" y="11"/>
                  </a:moveTo>
                  <a:lnTo>
                    <a:pt x="17" y="22"/>
                  </a:lnTo>
                  <a:lnTo>
                    <a:pt x="26" y="11"/>
                  </a:lnTo>
                  <a:lnTo>
                    <a:pt x="9" y="0"/>
                  </a:lnTo>
                  <a:lnTo>
                    <a:pt x="0" y="1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60" name="Freeform 139"/>
            <p:cNvSpPr>
              <a:spLocks/>
            </p:cNvSpPr>
            <p:nvPr/>
          </p:nvSpPr>
          <p:spPr bwMode="auto">
            <a:xfrm>
              <a:off x="1742" y="2039"/>
              <a:ext cx="19" cy="24"/>
            </a:xfrm>
            <a:custGeom>
              <a:avLst/>
              <a:gdLst>
                <a:gd name="T0" fmla="*/ 0 w 19"/>
                <a:gd name="T1" fmla="*/ 11 h 24"/>
                <a:gd name="T2" fmla="*/ 18 w 19"/>
                <a:gd name="T3" fmla="*/ 23 h 24"/>
                <a:gd name="T4" fmla="*/ 10 w 19"/>
                <a:gd name="T5" fmla="*/ 0 h 24"/>
                <a:gd name="T6" fmla="*/ 0 w 19"/>
                <a:gd name="T7" fmla="*/ 11 h 24"/>
                <a:gd name="T8" fmla="*/ 0 60000 65536"/>
                <a:gd name="T9" fmla="*/ 0 60000 65536"/>
                <a:gd name="T10" fmla="*/ 0 60000 65536"/>
                <a:gd name="T11" fmla="*/ 0 60000 65536"/>
                <a:gd name="T12" fmla="*/ 0 w 19"/>
                <a:gd name="T13" fmla="*/ 0 h 24"/>
                <a:gd name="T14" fmla="*/ 19 w 19"/>
                <a:gd name="T15" fmla="*/ 24 h 24"/>
              </a:gdLst>
              <a:ahLst/>
              <a:cxnLst>
                <a:cxn ang="T8">
                  <a:pos x="T0" y="T1"/>
                </a:cxn>
                <a:cxn ang="T9">
                  <a:pos x="T2" y="T3"/>
                </a:cxn>
                <a:cxn ang="T10">
                  <a:pos x="T4" y="T5"/>
                </a:cxn>
                <a:cxn ang="T11">
                  <a:pos x="T6" y="T7"/>
                </a:cxn>
              </a:cxnLst>
              <a:rect l="T12" t="T13" r="T14" b="T15"/>
              <a:pathLst>
                <a:path w="19" h="24">
                  <a:moveTo>
                    <a:pt x="0" y="11"/>
                  </a:moveTo>
                  <a:lnTo>
                    <a:pt x="18" y="23"/>
                  </a:lnTo>
                  <a:lnTo>
                    <a:pt x="10" y="0"/>
                  </a:lnTo>
                  <a:lnTo>
                    <a:pt x="0" y="11"/>
                  </a:lnTo>
                </a:path>
              </a:pathLst>
            </a:custGeom>
            <a:grpFill/>
            <a:ln w="12700" cap="rnd">
              <a:solidFill>
                <a:srgbClr val="FF0033"/>
              </a:solidFill>
              <a:round/>
              <a:headEnd/>
              <a:tailEnd/>
            </a:ln>
          </p:spPr>
          <p:txBody>
            <a:bodyPr/>
            <a:lstStyle/>
            <a:p>
              <a:pPr>
                <a:defRPr/>
              </a:pPr>
              <a:endParaRPr lang="en-US" sz="1800">
                <a:ea typeface="+mn-ea"/>
              </a:endParaRPr>
            </a:p>
          </p:txBody>
        </p:sp>
        <p:sp>
          <p:nvSpPr>
            <p:cNvPr id="25761" name="Freeform 140"/>
            <p:cNvSpPr>
              <a:spLocks/>
            </p:cNvSpPr>
            <p:nvPr/>
          </p:nvSpPr>
          <p:spPr bwMode="auto">
            <a:xfrm>
              <a:off x="1753" y="2039"/>
              <a:ext cx="17" cy="24"/>
            </a:xfrm>
            <a:custGeom>
              <a:avLst/>
              <a:gdLst>
                <a:gd name="T0" fmla="*/ 7 w 17"/>
                <a:gd name="T1" fmla="*/ 23 h 24"/>
                <a:gd name="T2" fmla="*/ 0 w 17"/>
                <a:gd name="T3" fmla="*/ 0 h 24"/>
                <a:gd name="T4" fmla="*/ 16 w 17"/>
                <a:gd name="T5" fmla="*/ 11 h 24"/>
                <a:gd name="T6" fmla="*/ 7 w 17"/>
                <a:gd name="T7" fmla="*/ 23 h 24"/>
                <a:gd name="T8" fmla="*/ 0 60000 65536"/>
                <a:gd name="T9" fmla="*/ 0 60000 65536"/>
                <a:gd name="T10" fmla="*/ 0 60000 65536"/>
                <a:gd name="T11" fmla="*/ 0 60000 65536"/>
                <a:gd name="T12" fmla="*/ 0 w 17"/>
                <a:gd name="T13" fmla="*/ 0 h 24"/>
                <a:gd name="T14" fmla="*/ 17 w 17"/>
                <a:gd name="T15" fmla="*/ 24 h 24"/>
              </a:gdLst>
              <a:ahLst/>
              <a:cxnLst>
                <a:cxn ang="T8">
                  <a:pos x="T0" y="T1"/>
                </a:cxn>
                <a:cxn ang="T9">
                  <a:pos x="T2" y="T3"/>
                </a:cxn>
                <a:cxn ang="T10">
                  <a:pos x="T4" y="T5"/>
                </a:cxn>
                <a:cxn ang="T11">
                  <a:pos x="T6" y="T7"/>
                </a:cxn>
              </a:cxnLst>
              <a:rect l="T12" t="T13" r="T14" b="T15"/>
              <a:pathLst>
                <a:path w="17" h="24">
                  <a:moveTo>
                    <a:pt x="7" y="23"/>
                  </a:moveTo>
                  <a:lnTo>
                    <a:pt x="0" y="0"/>
                  </a:lnTo>
                  <a:lnTo>
                    <a:pt x="16" y="11"/>
                  </a:lnTo>
                  <a:lnTo>
                    <a:pt x="7"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62" name="Freeform 141"/>
            <p:cNvSpPr>
              <a:spLocks/>
            </p:cNvSpPr>
            <p:nvPr/>
          </p:nvSpPr>
          <p:spPr bwMode="auto">
            <a:xfrm>
              <a:off x="1742" y="2039"/>
              <a:ext cx="28" cy="24"/>
            </a:xfrm>
            <a:custGeom>
              <a:avLst/>
              <a:gdLst>
                <a:gd name="T0" fmla="*/ 0 w 28"/>
                <a:gd name="T1" fmla="*/ 11 h 24"/>
                <a:gd name="T2" fmla="*/ 17 w 28"/>
                <a:gd name="T3" fmla="*/ 23 h 24"/>
                <a:gd name="T4" fmla="*/ 27 w 28"/>
                <a:gd name="T5" fmla="*/ 11 h 24"/>
                <a:gd name="T6" fmla="*/ 10 w 28"/>
                <a:gd name="T7" fmla="*/ 0 h 24"/>
                <a:gd name="T8" fmla="*/ 0 w 28"/>
                <a:gd name="T9" fmla="*/ 11 h 24"/>
                <a:gd name="T10" fmla="*/ 0 60000 65536"/>
                <a:gd name="T11" fmla="*/ 0 60000 65536"/>
                <a:gd name="T12" fmla="*/ 0 60000 65536"/>
                <a:gd name="T13" fmla="*/ 0 60000 65536"/>
                <a:gd name="T14" fmla="*/ 0 60000 65536"/>
                <a:gd name="T15" fmla="*/ 0 w 28"/>
                <a:gd name="T16" fmla="*/ 0 h 24"/>
                <a:gd name="T17" fmla="*/ 28 w 28"/>
                <a:gd name="T18" fmla="*/ 24 h 24"/>
              </a:gdLst>
              <a:ahLst/>
              <a:cxnLst>
                <a:cxn ang="T10">
                  <a:pos x="T0" y="T1"/>
                </a:cxn>
                <a:cxn ang="T11">
                  <a:pos x="T2" y="T3"/>
                </a:cxn>
                <a:cxn ang="T12">
                  <a:pos x="T4" y="T5"/>
                </a:cxn>
                <a:cxn ang="T13">
                  <a:pos x="T6" y="T7"/>
                </a:cxn>
                <a:cxn ang="T14">
                  <a:pos x="T8" y="T9"/>
                </a:cxn>
              </a:cxnLst>
              <a:rect l="T15" t="T16" r="T17" b="T18"/>
              <a:pathLst>
                <a:path w="28" h="24">
                  <a:moveTo>
                    <a:pt x="0" y="11"/>
                  </a:moveTo>
                  <a:lnTo>
                    <a:pt x="17" y="23"/>
                  </a:lnTo>
                  <a:lnTo>
                    <a:pt x="27" y="11"/>
                  </a:lnTo>
                  <a:lnTo>
                    <a:pt x="10" y="0"/>
                  </a:lnTo>
                  <a:lnTo>
                    <a:pt x="0" y="1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63" name="Freeform 142"/>
            <p:cNvSpPr>
              <a:spLocks/>
            </p:cNvSpPr>
            <p:nvPr/>
          </p:nvSpPr>
          <p:spPr bwMode="auto">
            <a:xfrm>
              <a:off x="1753" y="2030"/>
              <a:ext cx="17" cy="22"/>
            </a:xfrm>
            <a:custGeom>
              <a:avLst/>
              <a:gdLst>
                <a:gd name="T0" fmla="*/ 0 w 17"/>
                <a:gd name="T1" fmla="*/ 10 h 22"/>
                <a:gd name="T2" fmla="*/ 16 w 17"/>
                <a:gd name="T3" fmla="*/ 21 h 22"/>
                <a:gd name="T4" fmla="*/ 10 w 17"/>
                <a:gd name="T5" fmla="*/ 0 h 22"/>
                <a:gd name="T6" fmla="*/ 0 w 17"/>
                <a:gd name="T7" fmla="*/ 10 h 22"/>
                <a:gd name="T8" fmla="*/ 0 60000 65536"/>
                <a:gd name="T9" fmla="*/ 0 60000 65536"/>
                <a:gd name="T10" fmla="*/ 0 60000 65536"/>
                <a:gd name="T11" fmla="*/ 0 60000 65536"/>
                <a:gd name="T12" fmla="*/ 0 w 17"/>
                <a:gd name="T13" fmla="*/ 0 h 22"/>
                <a:gd name="T14" fmla="*/ 17 w 17"/>
                <a:gd name="T15" fmla="*/ 22 h 22"/>
              </a:gdLst>
              <a:ahLst/>
              <a:cxnLst>
                <a:cxn ang="T8">
                  <a:pos x="T0" y="T1"/>
                </a:cxn>
                <a:cxn ang="T9">
                  <a:pos x="T2" y="T3"/>
                </a:cxn>
                <a:cxn ang="T10">
                  <a:pos x="T4" y="T5"/>
                </a:cxn>
                <a:cxn ang="T11">
                  <a:pos x="T6" y="T7"/>
                </a:cxn>
              </a:cxnLst>
              <a:rect l="T12" t="T13" r="T14" b="T15"/>
              <a:pathLst>
                <a:path w="17" h="22">
                  <a:moveTo>
                    <a:pt x="0" y="10"/>
                  </a:moveTo>
                  <a:lnTo>
                    <a:pt x="16" y="21"/>
                  </a:lnTo>
                  <a:lnTo>
                    <a:pt x="10" y="0"/>
                  </a:lnTo>
                  <a:lnTo>
                    <a:pt x="0" y="10"/>
                  </a:lnTo>
                </a:path>
              </a:pathLst>
            </a:custGeom>
            <a:grpFill/>
            <a:ln w="12700" cap="rnd">
              <a:solidFill>
                <a:srgbClr val="FF0033"/>
              </a:solidFill>
              <a:round/>
              <a:headEnd/>
              <a:tailEnd/>
            </a:ln>
          </p:spPr>
          <p:txBody>
            <a:bodyPr/>
            <a:lstStyle/>
            <a:p>
              <a:pPr>
                <a:defRPr/>
              </a:pPr>
              <a:endParaRPr lang="en-US" sz="1800">
                <a:ea typeface="+mn-ea"/>
              </a:endParaRPr>
            </a:p>
          </p:txBody>
        </p:sp>
        <p:sp>
          <p:nvSpPr>
            <p:cNvPr id="25764" name="Freeform 143"/>
            <p:cNvSpPr>
              <a:spLocks/>
            </p:cNvSpPr>
            <p:nvPr/>
          </p:nvSpPr>
          <p:spPr bwMode="auto">
            <a:xfrm>
              <a:off x="1761" y="2030"/>
              <a:ext cx="18" cy="22"/>
            </a:xfrm>
            <a:custGeom>
              <a:avLst/>
              <a:gdLst>
                <a:gd name="T0" fmla="*/ 6 w 18"/>
                <a:gd name="T1" fmla="*/ 21 h 22"/>
                <a:gd name="T2" fmla="*/ 0 w 18"/>
                <a:gd name="T3" fmla="*/ 0 h 22"/>
                <a:gd name="T4" fmla="*/ 17 w 18"/>
                <a:gd name="T5" fmla="*/ 11 h 22"/>
                <a:gd name="T6" fmla="*/ 6 w 18"/>
                <a:gd name="T7" fmla="*/ 21 h 22"/>
                <a:gd name="T8" fmla="*/ 0 60000 65536"/>
                <a:gd name="T9" fmla="*/ 0 60000 65536"/>
                <a:gd name="T10" fmla="*/ 0 60000 65536"/>
                <a:gd name="T11" fmla="*/ 0 60000 65536"/>
                <a:gd name="T12" fmla="*/ 0 w 18"/>
                <a:gd name="T13" fmla="*/ 0 h 22"/>
                <a:gd name="T14" fmla="*/ 18 w 18"/>
                <a:gd name="T15" fmla="*/ 22 h 22"/>
              </a:gdLst>
              <a:ahLst/>
              <a:cxnLst>
                <a:cxn ang="T8">
                  <a:pos x="T0" y="T1"/>
                </a:cxn>
                <a:cxn ang="T9">
                  <a:pos x="T2" y="T3"/>
                </a:cxn>
                <a:cxn ang="T10">
                  <a:pos x="T4" y="T5"/>
                </a:cxn>
                <a:cxn ang="T11">
                  <a:pos x="T6" y="T7"/>
                </a:cxn>
              </a:cxnLst>
              <a:rect l="T12" t="T13" r="T14" b="T15"/>
              <a:pathLst>
                <a:path w="18" h="22">
                  <a:moveTo>
                    <a:pt x="6" y="21"/>
                  </a:moveTo>
                  <a:lnTo>
                    <a:pt x="0" y="0"/>
                  </a:lnTo>
                  <a:lnTo>
                    <a:pt x="17" y="11"/>
                  </a:lnTo>
                  <a:lnTo>
                    <a:pt x="6"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765" name="Freeform 144"/>
            <p:cNvSpPr>
              <a:spLocks/>
            </p:cNvSpPr>
            <p:nvPr/>
          </p:nvSpPr>
          <p:spPr bwMode="auto">
            <a:xfrm>
              <a:off x="1753" y="2030"/>
              <a:ext cx="24" cy="22"/>
            </a:xfrm>
            <a:custGeom>
              <a:avLst/>
              <a:gdLst>
                <a:gd name="T0" fmla="*/ 0 w 24"/>
                <a:gd name="T1" fmla="*/ 10 h 22"/>
                <a:gd name="T2" fmla="*/ 14 w 24"/>
                <a:gd name="T3" fmla="*/ 21 h 22"/>
                <a:gd name="T4" fmla="*/ 23 w 24"/>
                <a:gd name="T5" fmla="*/ 11 h 22"/>
                <a:gd name="T6" fmla="*/ 9 w 24"/>
                <a:gd name="T7" fmla="*/ 0 h 22"/>
                <a:gd name="T8" fmla="*/ 0 w 24"/>
                <a:gd name="T9" fmla="*/ 10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0" y="10"/>
                  </a:moveTo>
                  <a:lnTo>
                    <a:pt x="14" y="21"/>
                  </a:lnTo>
                  <a:lnTo>
                    <a:pt x="23" y="11"/>
                  </a:lnTo>
                  <a:lnTo>
                    <a:pt x="9" y="0"/>
                  </a:lnTo>
                  <a:lnTo>
                    <a:pt x="0" y="1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66" name="Freeform 145"/>
            <p:cNvSpPr>
              <a:spLocks/>
            </p:cNvSpPr>
            <p:nvPr/>
          </p:nvSpPr>
          <p:spPr bwMode="auto">
            <a:xfrm>
              <a:off x="1761" y="2021"/>
              <a:ext cx="18" cy="22"/>
            </a:xfrm>
            <a:custGeom>
              <a:avLst/>
              <a:gdLst>
                <a:gd name="T0" fmla="*/ 0 w 18"/>
                <a:gd name="T1" fmla="*/ 9 h 22"/>
                <a:gd name="T2" fmla="*/ 17 w 18"/>
                <a:gd name="T3" fmla="*/ 21 h 22"/>
                <a:gd name="T4" fmla="*/ 12 w 18"/>
                <a:gd name="T5" fmla="*/ 0 h 22"/>
                <a:gd name="T6" fmla="*/ 0 w 18"/>
                <a:gd name="T7" fmla="*/ 9 h 22"/>
                <a:gd name="T8" fmla="*/ 0 60000 65536"/>
                <a:gd name="T9" fmla="*/ 0 60000 65536"/>
                <a:gd name="T10" fmla="*/ 0 60000 65536"/>
                <a:gd name="T11" fmla="*/ 0 60000 65536"/>
                <a:gd name="T12" fmla="*/ 0 w 18"/>
                <a:gd name="T13" fmla="*/ 0 h 22"/>
                <a:gd name="T14" fmla="*/ 18 w 18"/>
                <a:gd name="T15" fmla="*/ 22 h 22"/>
              </a:gdLst>
              <a:ahLst/>
              <a:cxnLst>
                <a:cxn ang="T8">
                  <a:pos x="T0" y="T1"/>
                </a:cxn>
                <a:cxn ang="T9">
                  <a:pos x="T2" y="T3"/>
                </a:cxn>
                <a:cxn ang="T10">
                  <a:pos x="T4" y="T5"/>
                </a:cxn>
                <a:cxn ang="T11">
                  <a:pos x="T6" y="T7"/>
                </a:cxn>
              </a:cxnLst>
              <a:rect l="T12" t="T13" r="T14" b="T15"/>
              <a:pathLst>
                <a:path w="18" h="22">
                  <a:moveTo>
                    <a:pt x="0" y="9"/>
                  </a:moveTo>
                  <a:lnTo>
                    <a:pt x="17" y="21"/>
                  </a:lnTo>
                  <a:lnTo>
                    <a:pt x="12" y="0"/>
                  </a:lnTo>
                  <a:lnTo>
                    <a:pt x="0" y="9"/>
                  </a:lnTo>
                </a:path>
              </a:pathLst>
            </a:custGeom>
            <a:grpFill/>
            <a:ln w="12700" cap="rnd">
              <a:solidFill>
                <a:srgbClr val="FF0033"/>
              </a:solidFill>
              <a:round/>
              <a:headEnd/>
              <a:tailEnd/>
            </a:ln>
          </p:spPr>
          <p:txBody>
            <a:bodyPr/>
            <a:lstStyle/>
            <a:p>
              <a:pPr>
                <a:defRPr/>
              </a:pPr>
              <a:endParaRPr lang="en-US" sz="1800">
                <a:ea typeface="+mn-ea"/>
              </a:endParaRPr>
            </a:p>
          </p:txBody>
        </p:sp>
        <p:sp>
          <p:nvSpPr>
            <p:cNvPr id="25767" name="Freeform 146"/>
            <p:cNvSpPr>
              <a:spLocks/>
            </p:cNvSpPr>
            <p:nvPr/>
          </p:nvSpPr>
          <p:spPr bwMode="auto">
            <a:xfrm>
              <a:off x="1773" y="2021"/>
              <a:ext cx="19" cy="22"/>
            </a:xfrm>
            <a:custGeom>
              <a:avLst/>
              <a:gdLst>
                <a:gd name="T0" fmla="*/ 4 w 19"/>
                <a:gd name="T1" fmla="*/ 21 h 22"/>
                <a:gd name="T2" fmla="*/ 0 w 19"/>
                <a:gd name="T3" fmla="*/ 0 h 22"/>
                <a:gd name="T4" fmla="*/ 18 w 19"/>
                <a:gd name="T5" fmla="*/ 12 h 22"/>
                <a:gd name="T6" fmla="*/ 4 w 19"/>
                <a:gd name="T7" fmla="*/ 21 h 22"/>
                <a:gd name="T8" fmla="*/ 0 60000 65536"/>
                <a:gd name="T9" fmla="*/ 0 60000 65536"/>
                <a:gd name="T10" fmla="*/ 0 60000 65536"/>
                <a:gd name="T11" fmla="*/ 0 60000 65536"/>
                <a:gd name="T12" fmla="*/ 0 w 19"/>
                <a:gd name="T13" fmla="*/ 0 h 22"/>
                <a:gd name="T14" fmla="*/ 19 w 19"/>
                <a:gd name="T15" fmla="*/ 22 h 22"/>
              </a:gdLst>
              <a:ahLst/>
              <a:cxnLst>
                <a:cxn ang="T8">
                  <a:pos x="T0" y="T1"/>
                </a:cxn>
                <a:cxn ang="T9">
                  <a:pos x="T2" y="T3"/>
                </a:cxn>
                <a:cxn ang="T10">
                  <a:pos x="T4" y="T5"/>
                </a:cxn>
                <a:cxn ang="T11">
                  <a:pos x="T6" y="T7"/>
                </a:cxn>
              </a:cxnLst>
              <a:rect l="T12" t="T13" r="T14" b="T15"/>
              <a:pathLst>
                <a:path w="19" h="22">
                  <a:moveTo>
                    <a:pt x="4" y="21"/>
                  </a:moveTo>
                  <a:lnTo>
                    <a:pt x="0" y="0"/>
                  </a:lnTo>
                  <a:lnTo>
                    <a:pt x="18" y="12"/>
                  </a:lnTo>
                  <a:lnTo>
                    <a:pt x="4"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768" name="Freeform 147"/>
            <p:cNvSpPr>
              <a:spLocks/>
            </p:cNvSpPr>
            <p:nvPr/>
          </p:nvSpPr>
          <p:spPr bwMode="auto">
            <a:xfrm>
              <a:off x="1761" y="2021"/>
              <a:ext cx="26" cy="22"/>
            </a:xfrm>
            <a:custGeom>
              <a:avLst/>
              <a:gdLst>
                <a:gd name="T0" fmla="*/ 0 w 26"/>
                <a:gd name="T1" fmla="*/ 9 h 22"/>
                <a:gd name="T2" fmla="*/ 14 w 26"/>
                <a:gd name="T3" fmla="*/ 21 h 22"/>
                <a:gd name="T4" fmla="*/ 25 w 26"/>
                <a:gd name="T5" fmla="*/ 12 h 22"/>
                <a:gd name="T6" fmla="*/ 10 w 26"/>
                <a:gd name="T7" fmla="*/ 0 h 22"/>
                <a:gd name="T8" fmla="*/ 0 w 26"/>
                <a:gd name="T9" fmla="*/ 9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9"/>
                  </a:moveTo>
                  <a:lnTo>
                    <a:pt x="14" y="21"/>
                  </a:lnTo>
                  <a:lnTo>
                    <a:pt x="25" y="12"/>
                  </a:lnTo>
                  <a:lnTo>
                    <a:pt x="10" y="0"/>
                  </a:lnTo>
                  <a:lnTo>
                    <a:pt x="0" y="9"/>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69" name="Freeform 148"/>
            <p:cNvSpPr>
              <a:spLocks/>
            </p:cNvSpPr>
            <p:nvPr/>
          </p:nvSpPr>
          <p:spPr bwMode="auto">
            <a:xfrm>
              <a:off x="1773" y="2010"/>
              <a:ext cx="19" cy="24"/>
            </a:xfrm>
            <a:custGeom>
              <a:avLst/>
              <a:gdLst>
                <a:gd name="T0" fmla="*/ 0 w 19"/>
                <a:gd name="T1" fmla="*/ 9 h 24"/>
                <a:gd name="T2" fmla="*/ 18 w 19"/>
                <a:gd name="T3" fmla="*/ 23 h 24"/>
                <a:gd name="T4" fmla="*/ 14 w 19"/>
                <a:gd name="T5" fmla="*/ 0 h 24"/>
                <a:gd name="T6" fmla="*/ 0 w 19"/>
                <a:gd name="T7" fmla="*/ 9 h 24"/>
                <a:gd name="T8" fmla="*/ 0 60000 65536"/>
                <a:gd name="T9" fmla="*/ 0 60000 65536"/>
                <a:gd name="T10" fmla="*/ 0 60000 65536"/>
                <a:gd name="T11" fmla="*/ 0 60000 65536"/>
                <a:gd name="T12" fmla="*/ 0 w 19"/>
                <a:gd name="T13" fmla="*/ 0 h 24"/>
                <a:gd name="T14" fmla="*/ 19 w 19"/>
                <a:gd name="T15" fmla="*/ 24 h 24"/>
              </a:gdLst>
              <a:ahLst/>
              <a:cxnLst>
                <a:cxn ang="T8">
                  <a:pos x="T0" y="T1"/>
                </a:cxn>
                <a:cxn ang="T9">
                  <a:pos x="T2" y="T3"/>
                </a:cxn>
                <a:cxn ang="T10">
                  <a:pos x="T4" y="T5"/>
                </a:cxn>
                <a:cxn ang="T11">
                  <a:pos x="T6" y="T7"/>
                </a:cxn>
              </a:cxnLst>
              <a:rect l="T12" t="T13" r="T14" b="T15"/>
              <a:pathLst>
                <a:path w="19" h="24">
                  <a:moveTo>
                    <a:pt x="0" y="9"/>
                  </a:moveTo>
                  <a:lnTo>
                    <a:pt x="18" y="23"/>
                  </a:lnTo>
                  <a:lnTo>
                    <a:pt x="14" y="0"/>
                  </a:lnTo>
                  <a:lnTo>
                    <a:pt x="0" y="9"/>
                  </a:lnTo>
                </a:path>
              </a:pathLst>
            </a:custGeom>
            <a:grpFill/>
            <a:ln w="12700" cap="rnd">
              <a:solidFill>
                <a:srgbClr val="FF0033"/>
              </a:solidFill>
              <a:round/>
              <a:headEnd/>
              <a:tailEnd/>
            </a:ln>
          </p:spPr>
          <p:txBody>
            <a:bodyPr/>
            <a:lstStyle/>
            <a:p>
              <a:pPr>
                <a:defRPr/>
              </a:pPr>
              <a:endParaRPr lang="en-US" sz="1800">
                <a:ea typeface="+mn-ea"/>
              </a:endParaRPr>
            </a:p>
          </p:txBody>
        </p:sp>
        <p:sp>
          <p:nvSpPr>
            <p:cNvPr id="25770" name="Freeform 149"/>
            <p:cNvSpPr>
              <a:spLocks/>
            </p:cNvSpPr>
            <p:nvPr/>
          </p:nvSpPr>
          <p:spPr bwMode="auto">
            <a:xfrm>
              <a:off x="1785" y="2010"/>
              <a:ext cx="17" cy="24"/>
            </a:xfrm>
            <a:custGeom>
              <a:avLst/>
              <a:gdLst>
                <a:gd name="T0" fmla="*/ 3 w 17"/>
                <a:gd name="T1" fmla="*/ 23 h 24"/>
                <a:gd name="T2" fmla="*/ 0 w 17"/>
                <a:gd name="T3" fmla="*/ 0 h 24"/>
                <a:gd name="T4" fmla="*/ 16 w 17"/>
                <a:gd name="T5" fmla="*/ 13 h 24"/>
                <a:gd name="T6" fmla="*/ 3 w 17"/>
                <a:gd name="T7" fmla="*/ 23 h 24"/>
                <a:gd name="T8" fmla="*/ 0 60000 65536"/>
                <a:gd name="T9" fmla="*/ 0 60000 65536"/>
                <a:gd name="T10" fmla="*/ 0 60000 65536"/>
                <a:gd name="T11" fmla="*/ 0 60000 65536"/>
                <a:gd name="T12" fmla="*/ 0 w 17"/>
                <a:gd name="T13" fmla="*/ 0 h 24"/>
                <a:gd name="T14" fmla="*/ 17 w 17"/>
                <a:gd name="T15" fmla="*/ 24 h 24"/>
              </a:gdLst>
              <a:ahLst/>
              <a:cxnLst>
                <a:cxn ang="T8">
                  <a:pos x="T0" y="T1"/>
                </a:cxn>
                <a:cxn ang="T9">
                  <a:pos x="T2" y="T3"/>
                </a:cxn>
                <a:cxn ang="T10">
                  <a:pos x="T4" y="T5"/>
                </a:cxn>
                <a:cxn ang="T11">
                  <a:pos x="T6" y="T7"/>
                </a:cxn>
              </a:cxnLst>
              <a:rect l="T12" t="T13" r="T14" b="T15"/>
              <a:pathLst>
                <a:path w="17" h="24">
                  <a:moveTo>
                    <a:pt x="3" y="23"/>
                  </a:moveTo>
                  <a:lnTo>
                    <a:pt x="0" y="0"/>
                  </a:lnTo>
                  <a:lnTo>
                    <a:pt x="16" y="13"/>
                  </a:lnTo>
                  <a:lnTo>
                    <a:pt x="3"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71" name="Freeform 150"/>
            <p:cNvSpPr>
              <a:spLocks/>
            </p:cNvSpPr>
            <p:nvPr/>
          </p:nvSpPr>
          <p:spPr bwMode="auto">
            <a:xfrm>
              <a:off x="1773" y="2010"/>
              <a:ext cx="24" cy="24"/>
            </a:xfrm>
            <a:custGeom>
              <a:avLst/>
              <a:gdLst>
                <a:gd name="T0" fmla="*/ 0 w 24"/>
                <a:gd name="T1" fmla="*/ 9 h 24"/>
                <a:gd name="T2" fmla="*/ 13 w 24"/>
                <a:gd name="T3" fmla="*/ 23 h 24"/>
                <a:gd name="T4" fmla="*/ 23 w 24"/>
                <a:gd name="T5" fmla="*/ 13 h 24"/>
                <a:gd name="T6" fmla="*/ 10 w 24"/>
                <a:gd name="T7" fmla="*/ 0 h 24"/>
                <a:gd name="T8" fmla="*/ 0 w 24"/>
                <a:gd name="T9" fmla="*/ 9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9"/>
                  </a:moveTo>
                  <a:lnTo>
                    <a:pt x="13" y="23"/>
                  </a:lnTo>
                  <a:lnTo>
                    <a:pt x="23" y="13"/>
                  </a:lnTo>
                  <a:lnTo>
                    <a:pt x="10" y="0"/>
                  </a:lnTo>
                  <a:lnTo>
                    <a:pt x="0" y="9"/>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72" name="Freeform 151"/>
            <p:cNvSpPr>
              <a:spLocks/>
            </p:cNvSpPr>
            <p:nvPr/>
          </p:nvSpPr>
          <p:spPr bwMode="auto">
            <a:xfrm>
              <a:off x="1785" y="2000"/>
              <a:ext cx="17" cy="24"/>
            </a:xfrm>
            <a:custGeom>
              <a:avLst/>
              <a:gdLst>
                <a:gd name="T0" fmla="*/ 0 w 17"/>
                <a:gd name="T1" fmla="*/ 10 h 24"/>
                <a:gd name="T2" fmla="*/ 16 w 17"/>
                <a:gd name="T3" fmla="*/ 23 h 24"/>
                <a:gd name="T4" fmla="*/ 14 w 17"/>
                <a:gd name="T5" fmla="*/ 0 h 24"/>
                <a:gd name="T6" fmla="*/ 0 w 17"/>
                <a:gd name="T7" fmla="*/ 10 h 24"/>
                <a:gd name="T8" fmla="*/ 0 60000 65536"/>
                <a:gd name="T9" fmla="*/ 0 60000 65536"/>
                <a:gd name="T10" fmla="*/ 0 60000 65536"/>
                <a:gd name="T11" fmla="*/ 0 60000 65536"/>
                <a:gd name="T12" fmla="*/ 0 w 17"/>
                <a:gd name="T13" fmla="*/ 0 h 24"/>
                <a:gd name="T14" fmla="*/ 17 w 17"/>
                <a:gd name="T15" fmla="*/ 24 h 24"/>
              </a:gdLst>
              <a:ahLst/>
              <a:cxnLst>
                <a:cxn ang="T8">
                  <a:pos x="T0" y="T1"/>
                </a:cxn>
                <a:cxn ang="T9">
                  <a:pos x="T2" y="T3"/>
                </a:cxn>
                <a:cxn ang="T10">
                  <a:pos x="T4" y="T5"/>
                </a:cxn>
                <a:cxn ang="T11">
                  <a:pos x="T6" y="T7"/>
                </a:cxn>
              </a:cxnLst>
              <a:rect l="T12" t="T13" r="T14" b="T15"/>
              <a:pathLst>
                <a:path w="17" h="24">
                  <a:moveTo>
                    <a:pt x="0" y="10"/>
                  </a:moveTo>
                  <a:lnTo>
                    <a:pt x="16" y="23"/>
                  </a:lnTo>
                  <a:lnTo>
                    <a:pt x="14" y="0"/>
                  </a:lnTo>
                  <a:lnTo>
                    <a:pt x="0" y="10"/>
                  </a:lnTo>
                </a:path>
              </a:pathLst>
            </a:custGeom>
            <a:grpFill/>
            <a:ln w="12700" cap="rnd">
              <a:solidFill>
                <a:srgbClr val="FF0033"/>
              </a:solidFill>
              <a:round/>
              <a:headEnd/>
              <a:tailEnd/>
            </a:ln>
          </p:spPr>
          <p:txBody>
            <a:bodyPr/>
            <a:lstStyle/>
            <a:p>
              <a:pPr>
                <a:defRPr/>
              </a:pPr>
              <a:endParaRPr lang="en-US" sz="1800">
                <a:ea typeface="+mn-ea"/>
              </a:endParaRPr>
            </a:p>
          </p:txBody>
        </p:sp>
        <p:sp>
          <p:nvSpPr>
            <p:cNvPr id="25773" name="Freeform 152"/>
            <p:cNvSpPr>
              <a:spLocks/>
            </p:cNvSpPr>
            <p:nvPr/>
          </p:nvSpPr>
          <p:spPr bwMode="auto">
            <a:xfrm>
              <a:off x="1796" y="2000"/>
              <a:ext cx="19" cy="24"/>
            </a:xfrm>
            <a:custGeom>
              <a:avLst/>
              <a:gdLst>
                <a:gd name="T0" fmla="*/ 1 w 19"/>
                <a:gd name="T1" fmla="*/ 23 h 24"/>
                <a:gd name="T2" fmla="*/ 0 w 19"/>
                <a:gd name="T3" fmla="*/ 0 h 24"/>
                <a:gd name="T4" fmla="*/ 18 w 19"/>
                <a:gd name="T5" fmla="*/ 13 h 24"/>
                <a:gd name="T6" fmla="*/ 1 w 19"/>
                <a:gd name="T7" fmla="*/ 23 h 24"/>
                <a:gd name="T8" fmla="*/ 0 60000 65536"/>
                <a:gd name="T9" fmla="*/ 0 60000 65536"/>
                <a:gd name="T10" fmla="*/ 0 60000 65536"/>
                <a:gd name="T11" fmla="*/ 0 60000 65536"/>
                <a:gd name="T12" fmla="*/ 0 w 19"/>
                <a:gd name="T13" fmla="*/ 0 h 24"/>
                <a:gd name="T14" fmla="*/ 19 w 19"/>
                <a:gd name="T15" fmla="*/ 24 h 24"/>
              </a:gdLst>
              <a:ahLst/>
              <a:cxnLst>
                <a:cxn ang="T8">
                  <a:pos x="T0" y="T1"/>
                </a:cxn>
                <a:cxn ang="T9">
                  <a:pos x="T2" y="T3"/>
                </a:cxn>
                <a:cxn ang="T10">
                  <a:pos x="T4" y="T5"/>
                </a:cxn>
                <a:cxn ang="T11">
                  <a:pos x="T6" y="T7"/>
                </a:cxn>
              </a:cxnLst>
              <a:rect l="T12" t="T13" r="T14" b="T15"/>
              <a:pathLst>
                <a:path w="19" h="24">
                  <a:moveTo>
                    <a:pt x="1" y="23"/>
                  </a:moveTo>
                  <a:lnTo>
                    <a:pt x="0" y="0"/>
                  </a:lnTo>
                  <a:lnTo>
                    <a:pt x="18" y="13"/>
                  </a:lnTo>
                  <a:lnTo>
                    <a:pt x="1"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74" name="Freeform 153"/>
            <p:cNvSpPr>
              <a:spLocks/>
            </p:cNvSpPr>
            <p:nvPr/>
          </p:nvSpPr>
          <p:spPr bwMode="auto">
            <a:xfrm>
              <a:off x="1785" y="2000"/>
              <a:ext cx="26" cy="24"/>
            </a:xfrm>
            <a:custGeom>
              <a:avLst/>
              <a:gdLst>
                <a:gd name="T0" fmla="*/ 0 w 26"/>
                <a:gd name="T1" fmla="*/ 10 h 24"/>
                <a:gd name="T2" fmla="*/ 13 w 26"/>
                <a:gd name="T3" fmla="*/ 23 h 24"/>
                <a:gd name="T4" fmla="*/ 25 w 26"/>
                <a:gd name="T5" fmla="*/ 13 h 24"/>
                <a:gd name="T6" fmla="*/ 12 w 26"/>
                <a:gd name="T7" fmla="*/ 0 h 24"/>
                <a:gd name="T8" fmla="*/ 0 w 26"/>
                <a:gd name="T9" fmla="*/ 10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10"/>
                  </a:moveTo>
                  <a:lnTo>
                    <a:pt x="13" y="23"/>
                  </a:lnTo>
                  <a:lnTo>
                    <a:pt x="25" y="13"/>
                  </a:lnTo>
                  <a:lnTo>
                    <a:pt x="12" y="0"/>
                  </a:lnTo>
                  <a:lnTo>
                    <a:pt x="0" y="1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75" name="Freeform 154"/>
            <p:cNvSpPr>
              <a:spLocks/>
            </p:cNvSpPr>
            <p:nvPr/>
          </p:nvSpPr>
          <p:spPr bwMode="auto">
            <a:xfrm>
              <a:off x="1796" y="1990"/>
              <a:ext cx="19" cy="25"/>
            </a:xfrm>
            <a:custGeom>
              <a:avLst/>
              <a:gdLst>
                <a:gd name="T0" fmla="*/ 0 w 19"/>
                <a:gd name="T1" fmla="*/ 9 h 25"/>
                <a:gd name="T2" fmla="*/ 16 w 19"/>
                <a:gd name="T3" fmla="*/ 24 h 25"/>
                <a:gd name="T4" fmla="*/ 18 w 19"/>
                <a:gd name="T5" fmla="*/ 0 h 25"/>
                <a:gd name="T6" fmla="*/ 0 w 19"/>
                <a:gd name="T7" fmla="*/ 9 h 25"/>
                <a:gd name="T8" fmla="*/ 0 60000 65536"/>
                <a:gd name="T9" fmla="*/ 0 60000 65536"/>
                <a:gd name="T10" fmla="*/ 0 60000 65536"/>
                <a:gd name="T11" fmla="*/ 0 60000 65536"/>
                <a:gd name="T12" fmla="*/ 0 w 19"/>
                <a:gd name="T13" fmla="*/ 0 h 25"/>
                <a:gd name="T14" fmla="*/ 19 w 19"/>
                <a:gd name="T15" fmla="*/ 25 h 25"/>
              </a:gdLst>
              <a:ahLst/>
              <a:cxnLst>
                <a:cxn ang="T8">
                  <a:pos x="T0" y="T1"/>
                </a:cxn>
                <a:cxn ang="T9">
                  <a:pos x="T2" y="T3"/>
                </a:cxn>
                <a:cxn ang="T10">
                  <a:pos x="T4" y="T5"/>
                </a:cxn>
                <a:cxn ang="T11">
                  <a:pos x="T6" y="T7"/>
                </a:cxn>
              </a:cxnLst>
              <a:rect l="T12" t="T13" r="T14" b="T15"/>
              <a:pathLst>
                <a:path w="19" h="25">
                  <a:moveTo>
                    <a:pt x="0" y="9"/>
                  </a:moveTo>
                  <a:lnTo>
                    <a:pt x="16" y="24"/>
                  </a:lnTo>
                  <a:lnTo>
                    <a:pt x="18" y="0"/>
                  </a:lnTo>
                  <a:lnTo>
                    <a:pt x="0" y="9"/>
                  </a:lnTo>
                </a:path>
              </a:pathLst>
            </a:custGeom>
            <a:grpFill/>
            <a:ln w="12700" cap="rnd">
              <a:solidFill>
                <a:srgbClr val="FF0033"/>
              </a:solidFill>
              <a:round/>
              <a:headEnd/>
              <a:tailEnd/>
            </a:ln>
          </p:spPr>
          <p:txBody>
            <a:bodyPr/>
            <a:lstStyle/>
            <a:p>
              <a:pPr>
                <a:defRPr/>
              </a:pPr>
              <a:endParaRPr lang="en-US" sz="1800">
                <a:ea typeface="+mn-ea"/>
              </a:endParaRPr>
            </a:p>
          </p:txBody>
        </p:sp>
        <p:sp>
          <p:nvSpPr>
            <p:cNvPr id="25776" name="Freeform 155"/>
            <p:cNvSpPr>
              <a:spLocks/>
            </p:cNvSpPr>
            <p:nvPr/>
          </p:nvSpPr>
          <p:spPr bwMode="auto">
            <a:xfrm>
              <a:off x="1810" y="1990"/>
              <a:ext cx="17" cy="25"/>
            </a:xfrm>
            <a:custGeom>
              <a:avLst/>
              <a:gdLst>
                <a:gd name="T0" fmla="*/ 0 w 17"/>
                <a:gd name="T1" fmla="*/ 24 h 25"/>
                <a:gd name="T2" fmla="*/ 1 w 17"/>
                <a:gd name="T3" fmla="*/ 0 h 25"/>
                <a:gd name="T4" fmla="*/ 16 w 17"/>
                <a:gd name="T5" fmla="*/ 15 h 25"/>
                <a:gd name="T6" fmla="*/ 0 w 17"/>
                <a:gd name="T7" fmla="*/ 24 h 25"/>
                <a:gd name="T8" fmla="*/ 0 60000 65536"/>
                <a:gd name="T9" fmla="*/ 0 60000 65536"/>
                <a:gd name="T10" fmla="*/ 0 60000 65536"/>
                <a:gd name="T11" fmla="*/ 0 60000 65536"/>
                <a:gd name="T12" fmla="*/ 0 w 17"/>
                <a:gd name="T13" fmla="*/ 0 h 25"/>
                <a:gd name="T14" fmla="*/ 17 w 17"/>
                <a:gd name="T15" fmla="*/ 25 h 25"/>
              </a:gdLst>
              <a:ahLst/>
              <a:cxnLst>
                <a:cxn ang="T8">
                  <a:pos x="T0" y="T1"/>
                </a:cxn>
                <a:cxn ang="T9">
                  <a:pos x="T2" y="T3"/>
                </a:cxn>
                <a:cxn ang="T10">
                  <a:pos x="T4" y="T5"/>
                </a:cxn>
                <a:cxn ang="T11">
                  <a:pos x="T6" y="T7"/>
                </a:cxn>
              </a:cxnLst>
              <a:rect l="T12" t="T13" r="T14" b="T15"/>
              <a:pathLst>
                <a:path w="17" h="25">
                  <a:moveTo>
                    <a:pt x="0" y="24"/>
                  </a:moveTo>
                  <a:lnTo>
                    <a:pt x="1" y="0"/>
                  </a:lnTo>
                  <a:lnTo>
                    <a:pt x="16" y="15"/>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777" name="Freeform 156"/>
            <p:cNvSpPr>
              <a:spLocks/>
            </p:cNvSpPr>
            <p:nvPr/>
          </p:nvSpPr>
          <p:spPr bwMode="auto">
            <a:xfrm>
              <a:off x="1796" y="1990"/>
              <a:ext cx="27" cy="25"/>
            </a:xfrm>
            <a:custGeom>
              <a:avLst/>
              <a:gdLst>
                <a:gd name="T0" fmla="*/ 0 w 27"/>
                <a:gd name="T1" fmla="*/ 9 h 25"/>
                <a:gd name="T2" fmla="*/ 13 w 27"/>
                <a:gd name="T3" fmla="*/ 24 h 25"/>
                <a:gd name="T4" fmla="*/ 26 w 27"/>
                <a:gd name="T5" fmla="*/ 15 h 25"/>
                <a:gd name="T6" fmla="*/ 14 w 27"/>
                <a:gd name="T7" fmla="*/ 0 h 25"/>
                <a:gd name="T8" fmla="*/ 0 w 27"/>
                <a:gd name="T9" fmla="*/ 9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0" y="9"/>
                  </a:moveTo>
                  <a:lnTo>
                    <a:pt x="13" y="24"/>
                  </a:lnTo>
                  <a:lnTo>
                    <a:pt x="26" y="15"/>
                  </a:lnTo>
                  <a:lnTo>
                    <a:pt x="14" y="0"/>
                  </a:lnTo>
                  <a:lnTo>
                    <a:pt x="0" y="9"/>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78" name="Freeform 157"/>
            <p:cNvSpPr>
              <a:spLocks/>
            </p:cNvSpPr>
            <p:nvPr/>
          </p:nvSpPr>
          <p:spPr bwMode="auto">
            <a:xfrm>
              <a:off x="1810" y="1983"/>
              <a:ext cx="17" cy="22"/>
            </a:xfrm>
            <a:custGeom>
              <a:avLst/>
              <a:gdLst>
                <a:gd name="T0" fmla="*/ 0 w 17"/>
                <a:gd name="T1" fmla="*/ 7 h 22"/>
                <a:gd name="T2" fmla="*/ 12 w 17"/>
                <a:gd name="T3" fmla="*/ 21 h 22"/>
                <a:gd name="T4" fmla="*/ 16 w 17"/>
                <a:gd name="T5" fmla="*/ 0 h 22"/>
                <a:gd name="T6" fmla="*/ 0 w 17"/>
                <a:gd name="T7" fmla="*/ 7 h 22"/>
                <a:gd name="T8" fmla="*/ 0 60000 65536"/>
                <a:gd name="T9" fmla="*/ 0 60000 65536"/>
                <a:gd name="T10" fmla="*/ 0 60000 65536"/>
                <a:gd name="T11" fmla="*/ 0 60000 65536"/>
                <a:gd name="T12" fmla="*/ 0 w 17"/>
                <a:gd name="T13" fmla="*/ 0 h 22"/>
                <a:gd name="T14" fmla="*/ 17 w 17"/>
                <a:gd name="T15" fmla="*/ 22 h 22"/>
              </a:gdLst>
              <a:ahLst/>
              <a:cxnLst>
                <a:cxn ang="T8">
                  <a:pos x="T0" y="T1"/>
                </a:cxn>
                <a:cxn ang="T9">
                  <a:pos x="T2" y="T3"/>
                </a:cxn>
                <a:cxn ang="T10">
                  <a:pos x="T4" y="T5"/>
                </a:cxn>
                <a:cxn ang="T11">
                  <a:pos x="T6" y="T7"/>
                </a:cxn>
              </a:cxnLst>
              <a:rect l="T12" t="T13" r="T14" b="T15"/>
              <a:pathLst>
                <a:path w="17" h="22">
                  <a:moveTo>
                    <a:pt x="0" y="7"/>
                  </a:moveTo>
                  <a:lnTo>
                    <a:pt x="12" y="21"/>
                  </a:lnTo>
                  <a:lnTo>
                    <a:pt x="16" y="0"/>
                  </a:lnTo>
                  <a:lnTo>
                    <a:pt x="0" y="7"/>
                  </a:lnTo>
                </a:path>
              </a:pathLst>
            </a:custGeom>
            <a:grpFill/>
            <a:ln w="12700" cap="rnd">
              <a:solidFill>
                <a:srgbClr val="FF0033"/>
              </a:solidFill>
              <a:round/>
              <a:headEnd/>
              <a:tailEnd/>
            </a:ln>
          </p:spPr>
          <p:txBody>
            <a:bodyPr/>
            <a:lstStyle/>
            <a:p>
              <a:pPr>
                <a:defRPr/>
              </a:pPr>
              <a:endParaRPr lang="en-US" sz="1800">
                <a:ea typeface="+mn-ea"/>
              </a:endParaRPr>
            </a:p>
          </p:txBody>
        </p:sp>
        <p:sp>
          <p:nvSpPr>
            <p:cNvPr id="25779" name="Freeform 158"/>
            <p:cNvSpPr>
              <a:spLocks/>
            </p:cNvSpPr>
            <p:nvPr/>
          </p:nvSpPr>
          <p:spPr bwMode="auto">
            <a:xfrm>
              <a:off x="1822" y="1983"/>
              <a:ext cx="18" cy="22"/>
            </a:xfrm>
            <a:custGeom>
              <a:avLst/>
              <a:gdLst>
                <a:gd name="T0" fmla="*/ 0 w 18"/>
                <a:gd name="T1" fmla="*/ 21 h 22"/>
                <a:gd name="T2" fmla="*/ 3 w 18"/>
                <a:gd name="T3" fmla="*/ 0 h 22"/>
                <a:gd name="T4" fmla="*/ 17 w 18"/>
                <a:gd name="T5" fmla="*/ 13 h 22"/>
                <a:gd name="T6" fmla="*/ 0 w 18"/>
                <a:gd name="T7" fmla="*/ 21 h 22"/>
                <a:gd name="T8" fmla="*/ 0 60000 65536"/>
                <a:gd name="T9" fmla="*/ 0 60000 65536"/>
                <a:gd name="T10" fmla="*/ 0 60000 65536"/>
                <a:gd name="T11" fmla="*/ 0 60000 65536"/>
                <a:gd name="T12" fmla="*/ 0 w 18"/>
                <a:gd name="T13" fmla="*/ 0 h 22"/>
                <a:gd name="T14" fmla="*/ 18 w 18"/>
                <a:gd name="T15" fmla="*/ 22 h 22"/>
              </a:gdLst>
              <a:ahLst/>
              <a:cxnLst>
                <a:cxn ang="T8">
                  <a:pos x="T0" y="T1"/>
                </a:cxn>
                <a:cxn ang="T9">
                  <a:pos x="T2" y="T3"/>
                </a:cxn>
                <a:cxn ang="T10">
                  <a:pos x="T4" y="T5"/>
                </a:cxn>
                <a:cxn ang="T11">
                  <a:pos x="T6" y="T7"/>
                </a:cxn>
              </a:cxnLst>
              <a:rect l="T12" t="T13" r="T14" b="T15"/>
              <a:pathLst>
                <a:path w="18" h="22">
                  <a:moveTo>
                    <a:pt x="0" y="21"/>
                  </a:moveTo>
                  <a:lnTo>
                    <a:pt x="3" y="0"/>
                  </a:lnTo>
                  <a:lnTo>
                    <a:pt x="17" y="13"/>
                  </a:lnTo>
                  <a:lnTo>
                    <a:pt x="0"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780" name="Freeform 159"/>
            <p:cNvSpPr>
              <a:spLocks/>
            </p:cNvSpPr>
            <p:nvPr/>
          </p:nvSpPr>
          <p:spPr bwMode="auto">
            <a:xfrm>
              <a:off x="1810" y="1983"/>
              <a:ext cx="28" cy="22"/>
            </a:xfrm>
            <a:custGeom>
              <a:avLst/>
              <a:gdLst>
                <a:gd name="T0" fmla="*/ 0 w 28"/>
                <a:gd name="T1" fmla="*/ 7 h 22"/>
                <a:gd name="T2" fmla="*/ 12 w 28"/>
                <a:gd name="T3" fmla="*/ 21 h 22"/>
                <a:gd name="T4" fmla="*/ 27 w 28"/>
                <a:gd name="T5" fmla="*/ 13 h 22"/>
                <a:gd name="T6" fmla="*/ 15 w 28"/>
                <a:gd name="T7" fmla="*/ 0 h 22"/>
                <a:gd name="T8" fmla="*/ 0 w 28"/>
                <a:gd name="T9" fmla="*/ 7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0" y="7"/>
                  </a:moveTo>
                  <a:lnTo>
                    <a:pt x="12" y="21"/>
                  </a:lnTo>
                  <a:lnTo>
                    <a:pt x="27" y="13"/>
                  </a:lnTo>
                  <a:lnTo>
                    <a:pt x="15" y="0"/>
                  </a:lnTo>
                  <a:lnTo>
                    <a:pt x="0" y="7"/>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81" name="Freeform 160"/>
            <p:cNvSpPr>
              <a:spLocks/>
            </p:cNvSpPr>
            <p:nvPr/>
          </p:nvSpPr>
          <p:spPr bwMode="auto">
            <a:xfrm>
              <a:off x="1824" y="1973"/>
              <a:ext cx="18" cy="25"/>
            </a:xfrm>
            <a:custGeom>
              <a:avLst/>
              <a:gdLst>
                <a:gd name="T0" fmla="*/ 0 w 18"/>
                <a:gd name="T1" fmla="*/ 8 h 25"/>
                <a:gd name="T2" fmla="*/ 12 w 18"/>
                <a:gd name="T3" fmla="*/ 24 h 25"/>
                <a:gd name="T4" fmla="*/ 17 w 18"/>
                <a:gd name="T5" fmla="*/ 0 h 25"/>
                <a:gd name="T6" fmla="*/ 0 w 18"/>
                <a:gd name="T7" fmla="*/ 8 h 25"/>
                <a:gd name="T8" fmla="*/ 0 60000 65536"/>
                <a:gd name="T9" fmla="*/ 0 60000 65536"/>
                <a:gd name="T10" fmla="*/ 0 60000 65536"/>
                <a:gd name="T11" fmla="*/ 0 60000 65536"/>
                <a:gd name="T12" fmla="*/ 0 w 18"/>
                <a:gd name="T13" fmla="*/ 0 h 25"/>
                <a:gd name="T14" fmla="*/ 18 w 18"/>
                <a:gd name="T15" fmla="*/ 25 h 25"/>
              </a:gdLst>
              <a:ahLst/>
              <a:cxnLst>
                <a:cxn ang="T8">
                  <a:pos x="T0" y="T1"/>
                </a:cxn>
                <a:cxn ang="T9">
                  <a:pos x="T2" y="T3"/>
                </a:cxn>
                <a:cxn ang="T10">
                  <a:pos x="T4" y="T5"/>
                </a:cxn>
                <a:cxn ang="T11">
                  <a:pos x="T6" y="T7"/>
                </a:cxn>
              </a:cxnLst>
              <a:rect l="T12" t="T13" r="T14" b="T15"/>
              <a:pathLst>
                <a:path w="18" h="25">
                  <a:moveTo>
                    <a:pt x="0" y="8"/>
                  </a:moveTo>
                  <a:lnTo>
                    <a:pt x="12" y="24"/>
                  </a:lnTo>
                  <a:lnTo>
                    <a:pt x="17" y="0"/>
                  </a:lnTo>
                  <a:lnTo>
                    <a:pt x="0" y="8"/>
                  </a:lnTo>
                </a:path>
              </a:pathLst>
            </a:custGeom>
            <a:grpFill/>
            <a:ln w="12700" cap="rnd">
              <a:solidFill>
                <a:srgbClr val="FF0033"/>
              </a:solidFill>
              <a:round/>
              <a:headEnd/>
              <a:tailEnd/>
            </a:ln>
          </p:spPr>
          <p:txBody>
            <a:bodyPr/>
            <a:lstStyle/>
            <a:p>
              <a:pPr>
                <a:defRPr/>
              </a:pPr>
              <a:endParaRPr lang="en-US" sz="1800">
                <a:ea typeface="+mn-ea"/>
              </a:endParaRPr>
            </a:p>
          </p:txBody>
        </p:sp>
        <p:sp>
          <p:nvSpPr>
            <p:cNvPr id="25782" name="Freeform 161"/>
            <p:cNvSpPr>
              <a:spLocks/>
            </p:cNvSpPr>
            <p:nvPr/>
          </p:nvSpPr>
          <p:spPr bwMode="auto">
            <a:xfrm>
              <a:off x="1837" y="1973"/>
              <a:ext cx="17" cy="25"/>
            </a:xfrm>
            <a:custGeom>
              <a:avLst/>
              <a:gdLst>
                <a:gd name="T0" fmla="*/ 0 w 17"/>
                <a:gd name="T1" fmla="*/ 24 h 25"/>
                <a:gd name="T2" fmla="*/ 5 w 17"/>
                <a:gd name="T3" fmla="*/ 0 h 25"/>
                <a:gd name="T4" fmla="*/ 16 w 17"/>
                <a:gd name="T5" fmla="*/ 16 h 25"/>
                <a:gd name="T6" fmla="*/ 0 w 17"/>
                <a:gd name="T7" fmla="*/ 24 h 25"/>
                <a:gd name="T8" fmla="*/ 0 60000 65536"/>
                <a:gd name="T9" fmla="*/ 0 60000 65536"/>
                <a:gd name="T10" fmla="*/ 0 60000 65536"/>
                <a:gd name="T11" fmla="*/ 0 60000 65536"/>
                <a:gd name="T12" fmla="*/ 0 w 17"/>
                <a:gd name="T13" fmla="*/ 0 h 25"/>
                <a:gd name="T14" fmla="*/ 17 w 17"/>
                <a:gd name="T15" fmla="*/ 25 h 25"/>
              </a:gdLst>
              <a:ahLst/>
              <a:cxnLst>
                <a:cxn ang="T8">
                  <a:pos x="T0" y="T1"/>
                </a:cxn>
                <a:cxn ang="T9">
                  <a:pos x="T2" y="T3"/>
                </a:cxn>
                <a:cxn ang="T10">
                  <a:pos x="T4" y="T5"/>
                </a:cxn>
                <a:cxn ang="T11">
                  <a:pos x="T6" y="T7"/>
                </a:cxn>
              </a:cxnLst>
              <a:rect l="T12" t="T13" r="T14" b="T15"/>
              <a:pathLst>
                <a:path w="17" h="25">
                  <a:moveTo>
                    <a:pt x="0" y="24"/>
                  </a:moveTo>
                  <a:lnTo>
                    <a:pt x="5" y="0"/>
                  </a:lnTo>
                  <a:lnTo>
                    <a:pt x="16" y="16"/>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783" name="Freeform 162"/>
            <p:cNvSpPr>
              <a:spLocks/>
            </p:cNvSpPr>
            <p:nvPr/>
          </p:nvSpPr>
          <p:spPr bwMode="auto">
            <a:xfrm>
              <a:off x="1824" y="1973"/>
              <a:ext cx="26" cy="25"/>
            </a:xfrm>
            <a:custGeom>
              <a:avLst/>
              <a:gdLst>
                <a:gd name="T0" fmla="*/ 0 w 26"/>
                <a:gd name="T1" fmla="*/ 8 h 25"/>
                <a:gd name="T2" fmla="*/ 11 w 26"/>
                <a:gd name="T3" fmla="*/ 24 h 25"/>
                <a:gd name="T4" fmla="*/ 25 w 26"/>
                <a:gd name="T5" fmla="*/ 16 h 25"/>
                <a:gd name="T6" fmla="*/ 15 w 26"/>
                <a:gd name="T7" fmla="*/ 0 h 25"/>
                <a:gd name="T8" fmla="*/ 0 w 26"/>
                <a:gd name="T9" fmla="*/ 8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0" y="8"/>
                  </a:moveTo>
                  <a:lnTo>
                    <a:pt x="11" y="24"/>
                  </a:lnTo>
                  <a:lnTo>
                    <a:pt x="25" y="16"/>
                  </a:lnTo>
                  <a:lnTo>
                    <a:pt x="15" y="0"/>
                  </a:lnTo>
                  <a:lnTo>
                    <a:pt x="0" y="8"/>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84" name="Freeform 163"/>
            <p:cNvSpPr>
              <a:spLocks/>
            </p:cNvSpPr>
            <p:nvPr/>
          </p:nvSpPr>
          <p:spPr bwMode="auto">
            <a:xfrm>
              <a:off x="1840" y="1964"/>
              <a:ext cx="20" cy="26"/>
            </a:xfrm>
            <a:custGeom>
              <a:avLst/>
              <a:gdLst>
                <a:gd name="T0" fmla="*/ 0 w 20"/>
                <a:gd name="T1" fmla="*/ 8 h 26"/>
                <a:gd name="T2" fmla="*/ 10 w 20"/>
                <a:gd name="T3" fmla="*/ 25 h 26"/>
                <a:gd name="T4" fmla="*/ 19 w 20"/>
                <a:gd name="T5" fmla="*/ 0 h 26"/>
                <a:gd name="T6" fmla="*/ 0 w 20"/>
                <a:gd name="T7" fmla="*/ 8 h 26"/>
                <a:gd name="T8" fmla="*/ 0 60000 65536"/>
                <a:gd name="T9" fmla="*/ 0 60000 65536"/>
                <a:gd name="T10" fmla="*/ 0 60000 65536"/>
                <a:gd name="T11" fmla="*/ 0 60000 65536"/>
                <a:gd name="T12" fmla="*/ 0 w 20"/>
                <a:gd name="T13" fmla="*/ 0 h 26"/>
                <a:gd name="T14" fmla="*/ 20 w 20"/>
                <a:gd name="T15" fmla="*/ 26 h 26"/>
              </a:gdLst>
              <a:ahLst/>
              <a:cxnLst>
                <a:cxn ang="T8">
                  <a:pos x="T0" y="T1"/>
                </a:cxn>
                <a:cxn ang="T9">
                  <a:pos x="T2" y="T3"/>
                </a:cxn>
                <a:cxn ang="T10">
                  <a:pos x="T4" y="T5"/>
                </a:cxn>
                <a:cxn ang="T11">
                  <a:pos x="T6" y="T7"/>
                </a:cxn>
              </a:cxnLst>
              <a:rect l="T12" t="T13" r="T14" b="T15"/>
              <a:pathLst>
                <a:path w="20" h="26">
                  <a:moveTo>
                    <a:pt x="0" y="8"/>
                  </a:moveTo>
                  <a:lnTo>
                    <a:pt x="10" y="25"/>
                  </a:lnTo>
                  <a:lnTo>
                    <a:pt x="19" y="0"/>
                  </a:lnTo>
                  <a:lnTo>
                    <a:pt x="0" y="8"/>
                  </a:lnTo>
                </a:path>
              </a:pathLst>
            </a:custGeom>
            <a:grpFill/>
            <a:ln w="12700" cap="rnd">
              <a:solidFill>
                <a:srgbClr val="FF0033"/>
              </a:solidFill>
              <a:round/>
              <a:headEnd/>
              <a:tailEnd/>
            </a:ln>
          </p:spPr>
          <p:txBody>
            <a:bodyPr/>
            <a:lstStyle/>
            <a:p>
              <a:pPr>
                <a:defRPr/>
              </a:pPr>
              <a:endParaRPr lang="en-US" sz="1800">
                <a:ea typeface="+mn-ea"/>
              </a:endParaRPr>
            </a:p>
          </p:txBody>
        </p:sp>
        <p:sp>
          <p:nvSpPr>
            <p:cNvPr id="25785" name="Freeform 164"/>
            <p:cNvSpPr>
              <a:spLocks/>
            </p:cNvSpPr>
            <p:nvPr/>
          </p:nvSpPr>
          <p:spPr bwMode="auto">
            <a:xfrm>
              <a:off x="1849" y="1964"/>
              <a:ext cx="19" cy="26"/>
            </a:xfrm>
            <a:custGeom>
              <a:avLst/>
              <a:gdLst>
                <a:gd name="T0" fmla="*/ 0 w 19"/>
                <a:gd name="T1" fmla="*/ 25 h 26"/>
                <a:gd name="T2" fmla="*/ 8 w 19"/>
                <a:gd name="T3" fmla="*/ 0 h 26"/>
                <a:gd name="T4" fmla="*/ 18 w 19"/>
                <a:gd name="T5" fmla="*/ 16 h 26"/>
                <a:gd name="T6" fmla="*/ 0 w 19"/>
                <a:gd name="T7" fmla="*/ 25 h 26"/>
                <a:gd name="T8" fmla="*/ 0 60000 65536"/>
                <a:gd name="T9" fmla="*/ 0 60000 65536"/>
                <a:gd name="T10" fmla="*/ 0 60000 65536"/>
                <a:gd name="T11" fmla="*/ 0 60000 65536"/>
                <a:gd name="T12" fmla="*/ 0 w 19"/>
                <a:gd name="T13" fmla="*/ 0 h 26"/>
                <a:gd name="T14" fmla="*/ 19 w 19"/>
                <a:gd name="T15" fmla="*/ 26 h 26"/>
              </a:gdLst>
              <a:ahLst/>
              <a:cxnLst>
                <a:cxn ang="T8">
                  <a:pos x="T0" y="T1"/>
                </a:cxn>
                <a:cxn ang="T9">
                  <a:pos x="T2" y="T3"/>
                </a:cxn>
                <a:cxn ang="T10">
                  <a:pos x="T4" y="T5"/>
                </a:cxn>
                <a:cxn ang="T11">
                  <a:pos x="T6" y="T7"/>
                </a:cxn>
              </a:cxnLst>
              <a:rect l="T12" t="T13" r="T14" b="T15"/>
              <a:pathLst>
                <a:path w="19" h="26">
                  <a:moveTo>
                    <a:pt x="0" y="25"/>
                  </a:moveTo>
                  <a:lnTo>
                    <a:pt x="8" y="0"/>
                  </a:lnTo>
                  <a:lnTo>
                    <a:pt x="18" y="16"/>
                  </a:lnTo>
                  <a:lnTo>
                    <a:pt x="0" y="25"/>
                  </a:lnTo>
                </a:path>
              </a:pathLst>
            </a:custGeom>
            <a:grpFill/>
            <a:ln w="12700" cap="rnd">
              <a:solidFill>
                <a:srgbClr val="FF0033"/>
              </a:solidFill>
              <a:round/>
              <a:headEnd/>
              <a:tailEnd/>
            </a:ln>
          </p:spPr>
          <p:txBody>
            <a:bodyPr/>
            <a:lstStyle/>
            <a:p>
              <a:pPr>
                <a:defRPr/>
              </a:pPr>
              <a:endParaRPr lang="en-US" sz="1800">
                <a:ea typeface="+mn-ea"/>
              </a:endParaRPr>
            </a:p>
          </p:txBody>
        </p:sp>
        <p:sp>
          <p:nvSpPr>
            <p:cNvPr id="25786" name="Freeform 165"/>
            <p:cNvSpPr>
              <a:spLocks/>
            </p:cNvSpPr>
            <p:nvPr/>
          </p:nvSpPr>
          <p:spPr bwMode="auto">
            <a:xfrm>
              <a:off x="1840" y="1964"/>
              <a:ext cx="28" cy="26"/>
            </a:xfrm>
            <a:custGeom>
              <a:avLst/>
              <a:gdLst>
                <a:gd name="T0" fmla="*/ 0 w 28"/>
                <a:gd name="T1" fmla="*/ 8 h 26"/>
                <a:gd name="T2" fmla="*/ 10 w 28"/>
                <a:gd name="T3" fmla="*/ 25 h 26"/>
                <a:gd name="T4" fmla="*/ 27 w 28"/>
                <a:gd name="T5" fmla="*/ 16 h 26"/>
                <a:gd name="T6" fmla="*/ 18 w 28"/>
                <a:gd name="T7" fmla="*/ 0 h 26"/>
                <a:gd name="T8" fmla="*/ 0 w 28"/>
                <a:gd name="T9" fmla="*/ 8 h 26"/>
                <a:gd name="T10" fmla="*/ 0 60000 65536"/>
                <a:gd name="T11" fmla="*/ 0 60000 65536"/>
                <a:gd name="T12" fmla="*/ 0 60000 65536"/>
                <a:gd name="T13" fmla="*/ 0 60000 65536"/>
                <a:gd name="T14" fmla="*/ 0 60000 65536"/>
                <a:gd name="T15" fmla="*/ 0 w 28"/>
                <a:gd name="T16" fmla="*/ 0 h 26"/>
                <a:gd name="T17" fmla="*/ 28 w 28"/>
                <a:gd name="T18" fmla="*/ 26 h 26"/>
              </a:gdLst>
              <a:ahLst/>
              <a:cxnLst>
                <a:cxn ang="T10">
                  <a:pos x="T0" y="T1"/>
                </a:cxn>
                <a:cxn ang="T11">
                  <a:pos x="T2" y="T3"/>
                </a:cxn>
                <a:cxn ang="T12">
                  <a:pos x="T4" y="T5"/>
                </a:cxn>
                <a:cxn ang="T13">
                  <a:pos x="T6" y="T7"/>
                </a:cxn>
                <a:cxn ang="T14">
                  <a:pos x="T8" y="T9"/>
                </a:cxn>
              </a:cxnLst>
              <a:rect l="T15" t="T16" r="T17" b="T18"/>
              <a:pathLst>
                <a:path w="28" h="26">
                  <a:moveTo>
                    <a:pt x="0" y="8"/>
                  </a:moveTo>
                  <a:lnTo>
                    <a:pt x="10" y="25"/>
                  </a:lnTo>
                  <a:lnTo>
                    <a:pt x="27" y="16"/>
                  </a:lnTo>
                  <a:lnTo>
                    <a:pt x="18" y="0"/>
                  </a:lnTo>
                  <a:lnTo>
                    <a:pt x="0" y="8"/>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87" name="Freeform 166"/>
            <p:cNvSpPr>
              <a:spLocks/>
            </p:cNvSpPr>
            <p:nvPr/>
          </p:nvSpPr>
          <p:spPr bwMode="auto">
            <a:xfrm>
              <a:off x="1859" y="1955"/>
              <a:ext cx="18" cy="27"/>
            </a:xfrm>
            <a:custGeom>
              <a:avLst/>
              <a:gdLst>
                <a:gd name="T0" fmla="*/ 0 w 18"/>
                <a:gd name="T1" fmla="*/ 9 h 27"/>
                <a:gd name="T2" fmla="*/ 8 w 18"/>
                <a:gd name="T3" fmla="*/ 26 h 27"/>
                <a:gd name="T4" fmla="*/ 17 w 18"/>
                <a:gd name="T5" fmla="*/ 0 h 27"/>
                <a:gd name="T6" fmla="*/ 0 w 18"/>
                <a:gd name="T7" fmla="*/ 9 h 27"/>
                <a:gd name="T8" fmla="*/ 0 60000 65536"/>
                <a:gd name="T9" fmla="*/ 0 60000 65536"/>
                <a:gd name="T10" fmla="*/ 0 60000 65536"/>
                <a:gd name="T11" fmla="*/ 0 60000 65536"/>
                <a:gd name="T12" fmla="*/ 0 w 18"/>
                <a:gd name="T13" fmla="*/ 0 h 27"/>
                <a:gd name="T14" fmla="*/ 18 w 18"/>
                <a:gd name="T15" fmla="*/ 27 h 27"/>
              </a:gdLst>
              <a:ahLst/>
              <a:cxnLst>
                <a:cxn ang="T8">
                  <a:pos x="T0" y="T1"/>
                </a:cxn>
                <a:cxn ang="T9">
                  <a:pos x="T2" y="T3"/>
                </a:cxn>
                <a:cxn ang="T10">
                  <a:pos x="T4" y="T5"/>
                </a:cxn>
                <a:cxn ang="T11">
                  <a:pos x="T6" y="T7"/>
                </a:cxn>
              </a:cxnLst>
              <a:rect l="T12" t="T13" r="T14" b="T15"/>
              <a:pathLst>
                <a:path w="18" h="27">
                  <a:moveTo>
                    <a:pt x="0" y="9"/>
                  </a:moveTo>
                  <a:lnTo>
                    <a:pt x="8" y="26"/>
                  </a:lnTo>
                  <a:lnTo>
                    <a:pt x="17" y="0"/>
                  </a:lnTo>
                  <a:lnTo>
                    <a:pt x="0" y="9"/>
                  </a:lnTo>
                </a:path>
              </a:pathLst>
            </a:custGeom>
            <a:grpFill/>
            <a:ln w="12700" cap="rnd">
              <a:solidFill>
                <a:srgbClr val="FF0033"/>
              </a:solidFill>
              <a:round/>
              <a:headEnd/>
              <a:tailEnd/>
            </a:ln>
          </p:spPr>
          <p:txBody>
            <a:bodyPr/>
            <a:lstStyle/>
            <a:p>
              <a:pPr>
                <a:defRPr/>
              </a:pPr>
              <a:endParaRPr lang="en-US" sz="1800">
                <a:ea typeface="+mn-ea"/>
              </a:endParaRPr>
            </a:p>
          </p:txBody>
        </p:sp>
        <p:sp>
          <p:nvSpPr>
            <p:cNvPr id="25788" name="Freeform 167"/>
            <p:cNvSpPr>
              <a:spLocks/>
            </p:cNvSpPr>
            <p:nvPr/>
          </p:nvSpPr>
          <p:spPr bwMode="auto">
            <a:xfrm>
              <a:off x="1867" y="1955"/>
              <a:ext cx="20" cy="27"/>
            </a:xfrm>
            <a:custGeom>
              <a:avLst/>
              <a:gdLst>
                <a:gd name="T0" fmla="*/ 0 w 20"/>
                <a:gd name="T1" fmla="*/ 26 h 27"/>
                <a:gd name="T2" fmla="*/ 10 w 20"/>
                <a:gd name="T3" fmla="*/ 0 h 27"/>
                <a:gd name="T4" fmla="*/ 19 w 20"/>
                <a:gd name="T5" fmla="*/ 17 h 27"/>
                <a:gd name="T6" fmla="*/ 0 w 20"/>
                <a:gd name="T7" fmla="*/ 26 h 27"/>
                <a:gd name="T8" fmla="*/ 0 60000 65536"/>
                <a:gd name="T9" fmla="*/ 0 60000 65536"/>
                <a:gd name="T10" fmla="*/ 0 60000 65536"/>
                <a:gd name="T11" fmla="*/ 0 60000 65536"/>
                <a:gd name="T12" fmla="*/ 0 w 20"/>
                <a:gd name="T13" fmla="*/ 0 h 27"/>
                <a:gd name="T14" fmla="*/ 20 w 20"/>
                <a:gd name="T15" fmla="*/ 27 h 27"/>
              </a:gdLst>
              <a:ahLst/>
              <a:cxnLst>
                <a:cxn ang="T8">
                  <a:pos x="T0" y="T1"/>
                </a:cxn>
                <a:cxn ang="T9">
                  <a:pos x="T2" y="T3"/>
                </a:cxn>
                <a:cxn ang="T10">
                  <a:pos x="T4" y="T5"/>
                </a:cxn>
                <a:cxn ang="T11">
                  <a:pos x="T6" y="T7"/>
                </a:cxn>
              </a:cxnLst>
              <a:rect l="T12" t="T13" r="T14" b="T15"/>
              <a:pathLst>
                <a:path w="20" h="27">
                  <a:moveTo>
                    <a:pt x="0" y="26"/>
                  </a:moveTo>
                  <a:lnTo>
                    <a:pt x="10" y="0"/>
                  </a:lnTo>
                  <a:lnTo>
                    <a:pt x="19" y="17"/>
                  </a:lnTo>
                  <a:lnTo>
                    <a:pt x="0" y="26"/>
                  </a:lnTo>
                </a:path>
              </a:pathLst>
            </a:custGeom>
            <a:grpFill/>
            <a:ln w="12700" cap="rnd">
              <a:solidFill>
                <a:srgbClr val="FF0033"/>
              </a:solidFill>
              <a:round/>
              <a:headEnd/>
              <a:tailEnd/>
            </a:ln>
          </p:spPr>
          <p:txBody>
            <a:bodyPr/>
            <a:lstStyle/>
            <a:p>
              <a:pPr>
                <a:defRPr/>
              </a:pPr>
              <a:endParaRPr lang="en-US" sz="1800">
                <a:ea typeface="+mn-ea"/>
              </a:endParaRPr>
            </a:p>
          </p:txBody>
        </p:sp>
        <p:sp>
          <p:nvSpPr>
            <p:cNvPr id="25789" name="Freeform 168"/>
            <p:cNvSpPr>
              <a:spLocks/>
            </p:cNvSpPr>
            <p:nvPr/>
          </p:nvSpPr>
          <p:spPr bwMode="auto">
            <a:xfrm>
              <a:off x="1859" y="1955"/>
              <a:ext cx="28" cy="27"/>
            </a:xfrm>
            <a:custGeom>
              <a:avLst/>
              <a:gdLst>
                <a:gd name="T0" fmla="*/ 0 w 28"/>
                <a:gd name="T1" fmla="*/ 9 h 27"/>
                <a:gd name="T2" fmla="*/ 8 w 28"/>
                <a:gd name="T3" fmla="*/ 26 h 27"/>
                <a:gd name="T4" fmla="*/ 27 w 28"/>
                <a:gd name="T5" fmla="*/ 17 h 27"/>
                <a:gd name="T6" fmla="*/ 18 w 28"/>
                <a:gd name="T7" fmla="*/ 0 h 27"/>
                <a:gd name="T8" fmla="*/ 0 w 28"/>
                <a:gd name="T9" fmla="*/ 9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0" y="9"/>
                  </a:moveTo>
                  <a:lnTo>
                    <a:pt x="8" y="26"/>
                  </a:lnTo>
                  <a:lnTo>
                    <a:pt x="27" y="17"/>
                  </a:lnTo>
                  <a:lnTo>
                    <a:pt x="18" y="0"/>
                  </a:lnTo>
                  <a:lnTo>
                    <a:pt x="0" y="9"/>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90" name="Freeform 169"/>
            <p:cNvSpPr>
              <a:spLocks/>
            </p:cNvSpPr>
            <p:nvPr/>
          </p:nvSpPr>
          <p:spPr bwMode="auto">
            <a:xfrm>
              <a:off x="1876" y="1949"/>
              <a:ext cx="21" cy="24"/>
            </a:xfrm>
            <a:custGeom>
              <a:avLst/>
              <a:gdLst>
                <a:gd name="T0" fmla="*/ 0 w 21"/>
                <a:gd name="T1" fmla="*/ 6 h 24"/>
                <a:gd name="T2" fmla="*/ 9 w 21"/>
                <a:gd name="T3" fmla="*/ 23 h 24"/>
                <a:gd name="T4" fmla="*/ 20 w 21"/>
                <a:gd name="T5" fmla="*/ 0 h 24"/>
                <a:gd name="T6" fmla="*/ 0 w 21"/>
                <a:gd name="T7" fmla="*/ 6 h 24"/>
                <a:gd name="T8" fmla="*/ 0 60000 65536"/>
                <a:gd name="T9" fmla="*/ 0 60000 65536"/>
                <a:gd name="T10" fmla="*/ 0 60000 65536"/>
                <a:gd name="T11" fmla="*/ 0 60000 65536"/>
                <a:gd name="T12" fmla="*/ 0 w 21"/>
                <a:gd name="T13" fmla="*/ 0 h 24"/>
                <a:gd name="T14" fmla="*/ 21 w 21"/>
                <a:gd name="T15" fmla="*/ 24 h 24"/>
              </a:gdLst>
              <a:ahLst/>
              <a:cxnLst>
                <a:cxn ang="T8">
                  <a:pos x="T0" y="T1"/>
                </a:cxn>
                <a:cxn ang="T9">
                  <a:pos x="T2" y="T3"/>
                </a:cxn>
                <a:cxn ang="T10">
                  <a:pos x="T4" y="T5"/>
                </a:cxn>
                <a:cxn ang="T11">
                  <a:pos x="T6" y="T7"/>
                </a:cxn>
              </a:cxnLst>
              <a:rect l="T12" t="T13" r="T14" b="T15"/>
              <a:pathLst>
                <a:path w="21" h="24">
                  <a:moveTo>
                    <a:pt x="0" y="6"/>
                  </a:moveTo>
                  <a:lnTo>
                    <a:pt x="9" y="23"/>
                  </a:lnTo>
                  <a:lnTo>
                    <a:pt x="20" y="0"/>
                  </a:lnTo>
                  <a:lnTo>
                    <a:pt x="0" y="6"/>
                  </a:lnTo>
                </a:path>
              </a:pathLst>
            </a:custGeom>
            <a:grpFill/>
            <a:ln w="12700" cap="rnd">
              <a:solidFill>
                <a:srgbClr val="FF0033"/>
              </a:solidFill>
              <a:round/>
              <a:headEnd/>
              <a:tailEnd/>
            </a:ln>
          </p:spPr>
          <p:txBody>
            <a:bodyPr/>
            <a:lstStyle/>
            <a:p>
              <a:pPr>
                <a:defRPr/>
              </a:pPr>
              <a:endParaRPr lang="en-US" sz="1800">
                <a:ea typeface="+mn-ea"/>
              </a:endParaRPr>
            </a:p>
          </p:txBody>
        </p:sp>
        <p:sp>
          <p:nvSpPr>
            <p:cNvPr id="25791" name="Freeform 170"/>
            <p:cNvSpPr>
              <a:spLocks/>
            </p:cNvSpPr>
            <p:nvPr/>
          </p:nvSpPr>
          <p:spPr bwMode="auto">
            <a:xfrm>
              <a:off x="1886" y="1949"/>
              <a:ext cx="19" cy="24"/>
            </a:xfrm>
            <a:custGeom>
              <a:avLst/>
              <a:gdLst>
                <a:gd name="T0" fmla="*/ 0 w 19"/>
                <a:gd name="T1" fmla="*/ 23 h 24"/>
                <a:gd name="T2" fmla="*/ 10 w 19"/>
                <a:gd name="T3" fmla="*/ 0 h 24"/>
                <a:gd name="T4" fmla="*/ 18 w 19"/>
                <a:gd name="T5" fmla="*/ 16 h 24"/>
                <a:gd name="T6" fmla="*/ 0 w 19"/>
                <a:gd name="T7" fmla="*/ 23 h 24"/>
                <a:gd name="T8" fmla="*/ 0 60000 65536"/>
                <a:gd name="T9" fmla="*/ 0 60000 65536"/>
                <a:gd name="T10" fmla="*/ 0 60000 65536"/>
                <a:gd name="T11" fmla="*/ 0 60000 65536"/>
                <a:gd name="T12" fmla="*/ 0 w 19"/>
                <a:gd name="T13" fmla="*/ 0 h 24"/>
                <a:gd name="T14" fmla="*/ 19 w 19"/>
                <a:gd name="T15" fmla="*/ 24 h 24"/>
              </a:gdLst>
              <a:ahLst/>
              <a:cxnLst>
                <a:cxn ang="T8">
                  <a:pos x="T0" y="T1"/>
                </a:cxn>
                <a:cxn ang="T9">
                  <a:pos x="T2" y="T3"/>
                </a:cxn>
                <a:cxn ang="T10">
                  <a:pos x="T4" y="T5"/>
                </a:cxn>
                <a:cxn ang="T11">
                  <a:pos x="T6" y="T7"/>
                </a:cxn>
              </a:cxnLst>
              <a:rect l="T12" t="T13" r="T14" b="T15"/>
              <a:pathLst>
                <a:path w="19" h="24">
                  <a:moveTo>
                    <a:pt x="0" y="23"/>
                  </a:moveTo>
                  <a:lnTo>
                    <a:pt x="10" y="0"/>
                  </a:lnTo>
                  <a:lnTo>
                    <a:pt x="18" y="16"/>
                  </a:lnTo>
                  <a:lnTo>
                    <a:pt x="0"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792" name="Freeform 171"/>
            <p:cNvSpPr>
              <a:spLocks/>
            </p:cNvSpPr>
            <p:nvPr/>
          </p:nvSpPr>
          <p:spPr bwMode="auto">
            <a:xfrm>
              <a:off x="1876" y="1949"/>
              <a:ext cx="29" cy="24"/>
            </a:xfrm>
            <a:custGeom>
              <a:avLst/>
              <a:gdLst>
                <a:gd name="T0" fmla="*/ 0 w 29"/>
                <a:gd name="T1" fmla="*/ 6 h 24"/>
                <a:gd name="T2" fmla="*/ 9 w 29"/>
                <a:gd name="T3" fmla="*/ 23 h 24"/>
                <a:gd name="T4" fmla="*/ 28 w 29"/>
                <a:gd name="T5" fmla="*/ 16 h 24"/>
                <a:gd name="T6" fmla="*/ 20 w 29"/>
                <a:gd name="T7" fmla="*/ 0 h 24"/>
                <a:gd name="T8" fmla="*/ 0 w 29"/>
                <a:gd name="T9" fmla="*/ 6 h 24"/>
                <a:gd name="T10" fmla="*/ 0 60000 65536"/>
                <a:gd name="T11" fmla="*/ 0 60000 65536"/>
                <a:gd name="T12" fmla="*/ 0 60000 65536"/>
                <a:gd name="T13" fmla="*/ 0 60000 65536"/>
                <a:gd name="T14" fmla="*/ 0 60000 65536"/>
                <a:gd name="T15" fmla="*/ 0 w 29"/>
                <a:gd name="T16" fmla="*/ 0 h 24"/>
                <a:gd name="T17" fmla="*/ 29 w 29"/>
                <a:gd name="T18" fmla="*/ 24 h 24"/>
              </a:gdLst>
              <a:ahLst/>
              <a:cxnLst>
                <a:cxn ang="T10">
                  <a:pos x="T0" y="T1"/>
                </a:cxn>
                <a:cxn ang="T11">
                  <a:pos x="T2" y="T3"/>
                </a:cxn>
                <a:cxn ang="T12">
                  <a:pos x="T4" y="T5"/>
                </a:cxn>
                <a:cxn ang="T13">
                  <a:pos x="T6" y="T7"/>
                </a:cxn>
                <a:cxn ang="T14">
                  <a:pos x="T8" y="T9"/>
                </a:cxn>
              </a:cxnLst>
              <a:rect l="T15" t="T16" r="T17" b="T18"/>
              <a:pathLst>
                <a:path w="29" h="24">
                  <a:moveTo>
                    <a:pt x="0" y="6"/>
                  </a:moveTo>
                  <a:lnTo>
                    <a:pt x="9" y="23"/>
                  </a:lnTo>
                  <a:lnTo>
                    <a:pt x="28" y="16"/>
                  </a:lnTo>
                  <a:lnTo>
                    <a:pt x="20" y="0"/>
                  </a:lnTo>
                  <a:lnTo>
                    <a:pt x="0" y="6"/>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93" name="Freeform 172"/>
            <p:cNvSpPr>
              <a:spLocks/>
            </p:cNvSpPr>
            <p:nvPr/>
          </p:nvSpPr>
          <p:spPr bwMode="auto">
            <a:xfrm>
              <a:off x="1896" y="1942"/>
              <a:ext cx="21" cy="25"/>
            </a:xfrm>
            <a:custGeom>
              <a:avLst/>
              <a:gdLst>
                <a:gd name="T0" fmla="*/ 0 w 21"/>
                <a:gd name="T1" fmla="*/ 7 h 25"/>
                <a:gd name="T2" fmla="*/ 7 w 21"/>
                <a:gd name="T3" fmla="*/ 24 h 25"/>
                <a:gd name="T4" fmla="*/ 20 w 21"/>
                <a:gd name="T5" fmla="*/ 0 h 25"/>
                <a:gd name="T6" fmla="*/ 0 w 21"/>
                <a:gd name="T7" fmla="*/ 7 h 25"/>
                <a:gd name="T8" fmla="*/ 0 60000 65536"/>
                <a:gd name="T9" fmla="*/ 0 60000 65536"/>
                <a:gd name="T10" fmla="*/ 0 60000 65536"/>
                <a:gd name="T11" fmla="*/ 0 60000 65536"/>
                <a:gd name="T12" fmla="*/ 0 w 21"/>
                <a:gd name="T13" fmla="*/ 0 h 25"/>
                <a:gd name="T14" fmla="*/ 21 w 21"/>
                <a:gd name="T15" fmla="*/ 25 h 25"/>
              </a:gdLst>
              <a:ahLst/>
              <a:cxnLst>
                <a:cxn ang="T8">
                  <a:pos x="T0" y="T1"/>
                </a:cxn>
                <a:cxn ang="T9">
                  <a:pos x="T2" y="T3"/>
                </a:cxn>
                <a:cxn ang="T10">
                  <a:pos x="T4" y="T5"/>
                </a:cxn>
                <a:cxn ang="T11">
                  <a:pos x="T6" y="T7"/>
                </a:cxn>
              </a:cxnLst>
              <a:rect l="T12" t="T13" r="T14" b="T15"/>
              <a:pathLst>
                <a:path w="21" h="25">
                  <a:moveTo>
                    <a:pt x="0" y="7"/>
                  </a:moveTo>
                  <a:lnTo>
                    <a:pt x="7" y="24"/>
                  </a:lnTo>
                  <a:lnTo>
                    <a:pt x="20" y="0"/>
                  </a:lnTo>
                  <a:lnTo>
                    <a:pt x="0" y="7"/>
                  </a:lnTo>
                </a:path>
              </a:pathLst>
            </a:custGeom>
            <a:grpFill/>
            <a:ln w="12700" cap="rnd">
              <a:solidFill>
                <a:srgbClr val="FF0033"/>
              </a:solidFill>
              <a:round/>
              <a:headEnd/>
              <a:tailEnd/>
            </a:ln>
          </p:spPr>
          <p:txBody>
            <a:bodyPr/>
            <a:lstStyle/>
            <a:p>
              <a:pPr>
                <a:defRPr/>
              </a:pPr>
              <a:endParaRPr lang="en-US" sz="1800">
                <a:ea typeface="+mn-ea"/>
              </a:endParaRPr>
            </a:p>
          </p:txBody>
        </p:sp>
        <p:sp>
          <p:nvSpPr>
            <p:cNvPr id="25794" name="Freeform 173"/>
            <p:cNvSpPr>
              <a:spLocks/>
            </p:cNvSpPr>
            <p:nvPr/>
          </p:nvSpPr>
          <p:spPr bwMode="auto">
            <a:xfrm>
              <a:off x="1904" y="1942"/>
              <a:ext cx="20" cy="25"/>
            </a:xfrm>
            <a:custGeom>
              <a:avLst/>
              <a:gdLst>
                <a:gd name="T0" fmla="*/ 0 w 20"/>
                <a:gd name="T1" fmla="*/ 24 h 25"/>
                <a:gd name="T2" fmla="*/ 12 w 20"/>
                <a:gd name="T3" fmla="*/ 0 h 25"/>
                <a:gd name="T4" fmla="*/ 19 w 20"/>
                <a:gd name="T5" fmla="*/ 17 h 25"/>
                <a:gd name="T6" fmla="*/ 0 w 20"/>
                <a:gd name="T7" fmla="*/ 24 h 25"/>
                <a:gd name="T8" fmla="*/ 0 60000 65536"/>
                <a:gd name="T9" fmla="*/ 0 60000 65536"/>
                <a:gd name="T10" fmla="*/ 0 60000 65536"/>
                <a:gd name="T11" fmla="*/ 0 60000 65536"/>
                <a:gd name="T12" fmla="*/ 0 w 20"/>
                <a:gd name="T13" fmla="*/ 0 h 25"/>
                <a:gd name="T14" fmla="*/ 20 w 20"/>
                <a:gd name="T15" fmla="*/ 25 h 25"/>
              </a:gdLst>
              <a:ahLst/>
              <a:cxnLst>
                <a:cxn ang="T8">
                  <a:pos x="T0" y="T1"/>
                </a:cxn>
                <a:cxn ang="T9">
                  <a:pos x="T2" y="T3"/>
                </a:cxn>
                <a:cxn ang="T10">
                  <a:pos x="T4" y="T5"/>
                </a:cxn>
                <a:cxn ang="T11">
                  <a:pos x="T6" y="T7"/>
                </a:cxn>
              </a:cxnLst>
              <a:rect l="T12" t="T13" r="T14" b="T15"/>
              <a:pathLst>
                <a:path w="20" h="25">
                  <a:moveTo>
                    <a:pt x="0" y="24"/>
                  </a:moveTo>
                  <a:lnTo>
                    <a:pt x="12" y="0"/>
                  </a:lnTo>
                  <a:lnTo>
                    <a:pt x="19" y="17"/>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795" name="Freeform 174"/>
            <p:cNvSpPr>
              <a:spLocks/>
            </p:cNvSpPr>
            <p:nvPr/>
          </p:nvSpPr>
          <p:spPr bwMode="auto">
            <a:xfrm>
              <a:off x="1896" y="1942"/>
              <a:ext cx="28" cy="25"/>
            </a:xfrm>
            <a:custGeom>
              <a:avLst/>
              <a:gdLst>
                <a:gd name="T0" fmla="*/ 0 w 28"/>
                <a:gd name="T1" fmla="*/ 7 h 25"/>
                <a:gd name="T2" fmla="*/ 7 w 28"/>
                <a:gd name="T3" fmla="*/ 24 h 25"/>
                <a:gd name="T4" fmla="*/ 27 w 28"/>
                <a:gd name="T5" fmla="*/ 17 h 25"/>
                <a:gd name="T6" fmla="*/ 20 w 28"/>
                <a:gd name="T7" fmla="*/ 0 h 25"/>
                <a:gd name="T8" fmla="*/ 0 w 28"/>
                <a:gd name="T9" fmla="*/ 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7"/>
                  </a:moveTo>
                  <a:lnTo>
                    <a:pt x="7" y="24"/>
                  </a:lnTo>
                  <a:lnTo>
                    <a:pt x="27" y="17"/>
                  </a:lnTo>
                  <a:lnTo>
                    <a:pt x="20" y="0"/>
                  </a:lnTo>
                  <a:lnTo>
                    <a:pt x="0" y="7"/>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96" name="Freeform 175"/>
            <p:cNvSpPr>
              <a:spLocks/>
            </p:cNvSpPr>
            <p:nvPr/>
          </p:nvSpPr>
          <p:spPr bwMode="auto">
            <a:xfrm>
              <a:off x="1916" y="1935"/>
              <a:ext cx="23" cy="25"/>
            </a:xfrm>
            <a:custGeom>
              <a:avLst/>
              <a:gdLst>
                <a:gd name="T0" fmla="*/ 0 w 23"/>
                <a:gd name="T1" fmla="*/ 6 h 25"/>
                <a:gd name="T2" fmla="*/ 7 w 23"/>
                <a:gd name="T3" fmla="*/ 24 h 25"/>
                <a:gd name="T4" fmla="*/ 22 w 23"/>
                <a:gd name="T5" fmla="*/ 0 h 25"/>
                <a:gd name="T6" fmla="*/ 0 w 23"/>
                <a:gd name="T7" fmla="*/ 6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6"/>
                  </a:moveTo>
                  <a:lnTo>
                    <a:pt x="7" y="24"/>
                  </a:lnTo>
                  <a:lnTo>
                    <a:pt x="22" y="0"/>
                  </a:lnTo>
                  <a:lnTo>
                    <a:pt x="0" y="6"/>
                  </a:lnTo>
                </a:path>
              </a:pathLst>
            </a:custGeom>
            <a:grpFill/>
            <a:ln w="12700" cap="rnd">
              <a:solidFill>
                <a:srgbClr val="FF0033"/>
              </a:solidFill>
              <a:round/>
              <a:headEnd/>
              <a:tailEnd/>
            </a:ln>
          </p:spPr>
          <p:txBody>
            <a:bodyPr/>
            <a:lstStyle/>
            <a:p>
              <a:pPr>
                <a:defRPr/>
              </a:pPr>
              <a:endParaRPr lang="en-US" sz="1800">
                <a:ea typeface="+mn-ea"/>
              </a:endParaRPr>
            </a:p>
          </p:txBody>
        </p:sp>
        <p:sp>
          <p:nvSpPr>
            <p:cNvPr id="25797" name="Freeform 176"/>
            <p:cNvSpPr>
              <a:spLocks/>
            </p:cNvSpPr>
            <p:nvPr/>
          </p:nvSpPr>
          <p:spPr bwMode="auto">
            <a:xfrm>
              <a:off x="1923" y="1935"/>
              <a:ext cx="21" cy="25"/>
            </a:xfrm>
            <a:custGeom>
              <a:avLst/>
              <a:gdLst>
                <a:gd name="T0" fmla="*/ 0 w 21"/>
                <a:gd name="T1" fmla="*/ 24 h 25"/>
                <a:gd name="T2" fmla="*/ 13 w 21"/>
                <a:gd name="T3" fmla="*/ 0 h 25"/>
                <a:gd name="T4" fmla="*/ 20 w 21"/>
                <a:gd name="T5" fmla="*/ 17 h 25"/>
                <a:gd name="T6" fmla="*/ 0 w 21"/>
                <a:gd name="T7" fmla="*/ 24 h 25"/>
                <a:gd name="T8" fmla="*/ 0 60000 65536"/>
                <a:gd name="T9" fmla="*/ 0 60000 65536"/>
                <a:gd name="T10" fmla="*/ 0 60000 65536"/>
                <a:gd name="T11" fmla="*/ 0 60000 65536"/>
                <a:gd name="T12" fmla="*/ 0 w 21"/>
                <a:gd name="T13" fmla="*/ 0 h 25"/>
                <a:gd name="T14" fmla="*/ 21 w 21"/>
                <a:gd name="T15" fmla="*/ 25 h 25"/>
              </a:gdLst>
              <a:ahLst/>
              <a:cxnLst>
                <a:cxn ang="T8">
                  <a:pos x="T0" y="T1"/>
                </a:cxn>
                <a:cxn ang="T9">
                  <a:pos x="T2" y="T3"/>
                </a:cxn>
                <a:cxn ang="T10">
                  <a:pos x="T4" y="T5"/>
                </a:cxn>
                <a:cxn ang="T11">
                  <a:pos x="T6" y="T7"/>
                </a:cxn>
              </a:cxnLst>
              <a:rect l="T12" t="T13" r="T14" b="T15"/>
              <a:pathLst>
                <a:path w="21" h="25">
                  <a:moveTo>
                    <a:pt x="0" y="24"/>
                  </a:moveTo>
                  <a:lnTo>
                    <a:pt x="13" y="0"/>
                  </a:lnTo>
                  <a:lnTo>
                    <a:pt x="20" y="17"/>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798" name="Freeform 177"/>
            <p:cNvSpPr>
              <a:spLocks/>
            </p:cNvSpPr>
            <p:nvPr/>
          </p:nvSpPr>
          <p:spPr bwMode="auto">
            <a:xfrm>
              <a:off x="1916" y="1935"/>
              <a:ext cx="28" cy="25"/>
            </a:xfrm>
            <a:custGeom>
              <a:avLst/>
              <a:gdLst>
                <a:gd name="T0" fmla="*/ 0 w 28"/>
                <a:gd name="T1" fmla="*/ 6 h 25"/>
                <a:gd name="T2" fmla="*/ 6 w 28"/>
                <a:gd name="T3" fmla="*/ 24 h 25"/>
                <a:gd name="T4" fmla="*/ 27 w 28"/>
                <a:gd name="T5" fmla="*/ 17 h 25"/>
                <a:gd name="T6" fmla="*/ 20 w 28"/>
                <a:gd name="T7" fmla="*/ 0 h 25"/>
                <a:gd name="T8" fmla="*/ 0 w 28"/>
                <a:gd name="T9" fmla="*/ 6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6"/>
                  </a:moveTo>
                  <a:lnTo>
                    <a:pt x="6" y="24"/>
                  </a:lnTo>
                  <a:lnTo>
                    <a:pt x="27" y="17"/>
                  </a:lnTo>
                  <a:lnTo>
                    <a:pt x="20" y="0"/>
                  </a:lnTo>
                  <a:lnTo>
                    <a:pt x="0" y="6"/>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799" name="Freeform 178"/>
            <p:cNvSpPr>
              <a:spLocks/>
            </p:cNvSpPr>
            <p:nvPr/>
          </p:nvSpPr>
          <p:spPr bwMode="auto">
            <a:xfrm>
              <a:off x="1938" y="1928"/>
              <a:ext cx="23" cy="26"/>
            </a:xfrm>
            <a:custGeom>
              <a:avLst/>
              <a:gdLst>
                <a:gd name="T0" fmla="*/ 0 w 23"/>
                <a:gd name="T1" fmla="*/ 6 h 26"/>
                <a:gd name="T2" fmla="*/ 6 w 23"/>
                <a:gd name="T3" fmla="*/ 25 h 26"/>
                <a:gd name="T4" fmla="*/ 22 w 23"/>
                <a:gd name="T5" fmla="*/ 0 h 26"/>
                <a:gd name="T6" fmla="*/ 0 w 23"/>
                <a:gd name="T7" fmla="*/ 6 h 26"/>
                <a:gd name="T8" fmla="*/ 0 60000 65536"/>
                <a:gd name="T9" fmla="*/ 0 60000 65536"/>
                <a:gd name="T10" fmla="*/ 0 60000 65536"/>
                <a:gd name="T11" fmla="*/ 0 60000 65536"/>
                <a:gd name="T12" fmla="*/ 0 w 23"/>
                <a:gd name="T13" fmla="*/ 0 h 26"/>
                <a:gd name="T14" fmla="*/ 23 w 23"/>
                <a:gd name="T15" fmla="*/ 26 h 26"/>
              </a:gdLst>
              <a:ahLst/>
              <a:cxnLst>
                <a:cxn ang="T8">
                  <a:pos x="T0" y="T1"/>
                </a:cxn>
                <a:cxn ang="T9">
                  <a:pos x="T2" y="T3"/>
                </a:cxn>
                <a:cxn ang="T10">
                  <a:pos x="T4" y="T5"/>
                </a:cxn>
                <a:cxn ang="T11">
                  <a:pos x="T6" y="T7"/>
                </a:cxn>
              </a:cxnLst>
              <a:rect l="T12" t="T13" r="T14" b="T15"/>
              <a:pathLst>
                <a:path w="23" h="26">
                  <a:moveTo>
                    <a:pt x="0" y="6"/>
                  </a:moveTo>
                  <a:lnTo>
                    <a:pt x="6" y="25"/>
                  </a:lnTo>
                  <a:lnTo>
                    <a:pt x="22" y="0"/>
                  </a:lnTo>
                  <a:lnTo>
                    <a:pt x="0" y="6"/>
                  </a:lnTo>
                </a:path>
              </a:pathLst>
            </a:custGeom>
            <a:grpFill/>
            <a:ln w="12700" cap="rnd">
              <a:solidFill>
                <a:srgbClr val="FF0033"/>
              </a:solidFill>
              <a:round/>
              <a:headEnd/>
              <a:tailEnd/>
            </a:ln>
          </p:spPr>
          <p:txBody>
            <a:bodyPr/>
            <a:lstStyle/>
            <a:p>
              <a:pPr>
                <a:defRPr/>
              </a:pPr>
              <a:endParaRPr lang="en-US" sz="1800">
                <a:ea typeface="+mn-ea"/>
              </a:endParaRPr>
            </a:p>
          </p:txBody>
        </p:sp>
        <p:sp>
          <p:nvSpPr>
            <p:cNvPr id="25800" name="Freeform 179"/>
            <p:cNvSpPr>
              <a:spLocks/>
            </p:cNvSpPr>
            <p:nvPr/>
          </p:nvSpPr>
          <p:spPr bwMode="auto">
            <a:xfrm>
              <a:off x="1943" y="1928"/>
              <a:ext cx="23" cy="26"/>
            </a:xfrm>
            <a:custGeom>
              <a:avLst/>
              <a:gdLst>
                <a:gd name="T0" fmla="*/ 0 w 23"/>
                <a:gd name="T1" fmla="*/ 25 h 26"/>
                <a:gd name="T2" fmla="*/ 16 w 23"/>
                <a:gd name="T3" fmla="*/ 0 h 26"/>
                <a:gd name="T4" fmla="*/ 22 w 23"/>
                <a:gd name="T5" fmla="*/ 18 h 26"/>
                <a:gd name="T6" fmla="*/ 0 w 23"/>
                <a:gd name="T7" fmla="*/ 25 h 26"/>
                <a:gd name="T8" fmla="*/ 0 60000 65536"/>
                <a:gd name="T9" fmla="*/ 0 60000 65536"/>
                <a:gd name="T10" fmla="*/ 0 60000 65536"/>
                <a:gd name="T11" fmla="*/ 0 60000 65536"/>
                <a:gd name="T12" fmla="*/ 0 w 23"/>
                <a:gd name="T13" fmla="*/ 0 h 26"/>
                <a:gd name="T14" fmla="*/ 23 w 23"/>
                <a:gd name="T15" fmla="*/ 26 h 26"/>
              </a:gdLst>
              <a:ahLst/>
              <a:cxnLst>
                <a:cxn ang="T8">
                  <a:pos x="T0" y="T1"/>
                </a:cxn>
                <a:cxn ang="T9">
                  <a:pos x="T2" y="T3"/>
                </a:cxn>
                <a:cxn ang="T10">
                  <a:pos x="T4" y="T5"/>
                </a:cxn>
                <a:cxn ang="T11">
                  <a:pos x="T6" y="T7"/>
                </a:cxn>
              </a:cxnLst>
              <a:rect l="T12" t="T13" r="T14" b="T15"/>
              <a:pathLst>
                <a:path w="23" h="26">
                  <a:moveTo>
                    <a:pt x="0" y="25"/>
                  </a:moveTo>
                  <a:lnTo>
                    <a:pt x="16" y="0"/>
                  </a:lnTo>
                  <a:lnTo>
                    <a:pt x="22" y="18"/>
                  </a:lnTo>
                  <a:lnTo>
                    <a:pt x="0" y="25"/>
                  </a:lnTo>
                </a:path>
              </a:pathLst>
            </a:custGeom>
            <a:grpFill/>
            <a:ln w="12700" cap="rnd">
              <a:solidFill>
                <a:srgbClr val="FF0033"/>
              </a:solidFill>
              <a:round/>
              <a:headEnd/>
              <a:tailEnd/>
            </a:ln>
          </p:spPr>
          <p:txBody>
            <a:bodyPr/>
            <a:lstStyle/>
            <a:p>
              <a:pPr>
                <a:defRPr/>
              </a:pPr>
              <a:endParaRPr lang="en-US" sz="1800">
                <a:ea typeface="+mn-ea"/>
              </a:endParaRPr>
            </a:p>
          </p:txBody>
        </p:sp>
        <p:sp>
          <p:nvSpPr>
            <p:cNvPr id="25801" name="Freeform 180"/>
            <p:cNvSpPr>
              <a:spLocks/>
            </p:cNvSpPr>
            <p:nvPr/>
          </p:nvSpPr>
          <p:spPr bwMode="auto">
            <a:xfrm>
              <a:off x="1938" y="1928"/>
              <a:ext cx="28" cy="26"/>
            </a:xfrm>
            <a:custGeom>
              <a:avLst/>
              <a:gdLst>
                <a:gd name="T0" fmla="*/ 0 w 28"/>
                <a:gd name="T1" fmla="*/ 6 h 26"/>
                <a:gd name="T2" fmla="*/ 6 w 28"/>
                <a:gd name="T3" fmla="*/ 25 h 26"/>
                <a:gd name="T4" fmla="*/ 27 w 28"/>
                <a:gd name="T5" fmla="*/ 18 h 26"/>
                <a:gd name="T6" fmla="*/ 21 w 28"/>
                <a:gd name="T7" fmla="*/ 0 h 26"/>
                <a:gd name="T8" fmla="*/ 0 w 28"/>
                <a:gd name="T9" fmla="*/ 6 h 26"/>
                <a:gd name="T10" fmla="*/ 0 60000 65536"/>
                <a:gd name="T11" fmla="*/ 0 60000 65536"/>
                <a:gd name="T12" fmla="*/ 0 60000 65536"/>
                <a:gd name="T13" fmla="*/ 0 60000 65536"/>
                <a:gd name="T14" fmla="*/ 0 60000 65536"/>
                <a:gd name="T15" fmla="*/ 0 w 28"/>
                <a:gd name="T16" fmla="*/ 0 h 26"/>
                <a:gd name="T17" fmla="*/ 28 w 28"/>
                <a:gd name="T18" fmla="*/ 26 h 26"/>
              </a:gdLst>
              <a:ahLst/>
              <a:cxnLst>
                <a:cxn ang="T10">
                  <a:pos x="T0" y="T1"/>
                </a:cxn>
                <a:cxn ang="T11">
                  <a:pos x="T2" y="T3"/>
                </a:cxn>
                <a:cxn ang="T12">
                  <a:pos x="T4" y="T5"/>
                </a:cxn>
                <a:cxn ang="T13">
                  <a:pos x="T6" y="T7"/>
                </a:cxn>
                <a:cxn ang="T14">
                  <a:pos x="T8" y="T9"/>
                </a:cxn>
              </a:cxnLst>
              <a:rect l="T15" t="T16" r="T17" b="T18"/>
              <a:pathLst>
                <a:path w="28" h="26">
                  <a:moveTo>
                    <a:pt x="0" y="6"/>
                  </a:moveTo>
                  <a:lnTo>
                    <a:pt x="6" y="25"/>
                  </a:lnTo>
                  <a:lnTo>
                    <a:pt x="27" y="18"/>
                  </a:lnTo>
                  <a:lnTo>
                    <a:pt x="21" y="0"/>
                  </a:lnTo>
                  <a:lnTo>
                    <a:pt x="0" y="6"/>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02" name="Freeform 181"/>
            <p:cNvSpPr>
              <a:spLocks/>
            </p:cNvSpPr>
            <p:nvPr/>
          </p:nvSpPr>
          <p:spPr bwMode="auto">
            <a:xfrm>
              <a:off x="1960" y="1923"/>
              <a:ext cx="24" cy="23"/>
            </a:xfrm>
            <a:custGeom>
              <a:avLst/>
              <a:gdLst>
                <a:gd name="T0" fmla="*/ 0 w 24"/>
                <a:gd name="T1" fmla="*/ 5 h 23"/>
                <a:gd name="T2" fmla="*/ 5 w 24"/>
                <a:gd name="T3" fmla="*/ 22 h 23"/>
                <a:gd name="T4" fmla="*/ 23 w 24"/>
                <a:gd name="T5" fmla="*/ 0 h 23"/>
                <a:gd name="T6" fmla="*/ 0 w 24"/>
                <a:gd name="T7" fmla="*/ 5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5"/>
                  </a:moveTo>
                  <a:lnTo>
                    <a:pt x="5" y="22"/>
                  </a:lnTo>
                  <a:lnTo>
                    <a:pt x="23" y="0"/>
                  </a:lnTo>
                  <a:lnTo>
                    <a:pt x="0" y="5"/>
                  </a:lnTo>
                </a:path>
              </a:pathLst>
            </a:custGeom>
            <a:grpFill/>
            <a:ln w="12700" cap="rnd">
              <a:solidFill>
                <a:srgbClr val="FF0033"/>
              </a:solidFill>
              <a:round/>
              <a:headEnd/>
              <a:tailEnd/>
            </a:ln>
          </p:spPr>
          <p:txBody>
            <a:bodyPr/>
            <a:lstStyle/>
            <a:p>
              <a:pPr>
                <a:defRPr/>
              </a:pPr>
              <a:endParaRPr lang="en-US" sz="1800">
                <a:ea typeface="+mn-ea"/>
              </a:endParaRPr>
            </a:p>
          </p:txBody>
        </p:sp>
        <p:sp>
          <p:nvSpPr>
            <p:cNvPr id="25803" name="Freeform 182"/>
            <p:cNvSpPr>
              <a:spLocks/>
            </p:cNvSpPr>
            <p:nvPr/>
          </p:nvSpPr>
          <p:spPr bwMode="auto">
            <a:xfrm>
              <a:off x="1965" y="1923"/>
              <a:ext cx="24" cy="23"/>
            </a:xfrm>
            <a:custGeom>
              <a:avLst/>
              <a:gdLst>
                <a:gd name="T0" fmla="*/ 0 w 24"/>
                <a:gd name="T1" fmla="*/ 22 h 23"/>
                <a:gd name="T2" fmla="*/ 18 w 24"/>
                <a:gd name="T3" fmla="*/ 0 h 23"/>
                <a:gd name="T4" fmla="*/ 23 w 24"/>
                <a:gd name="T5" fmla="*/ 16 h 23"/>
                <a:gd name="T6" fmla="*/ 0 w 24"/>
                <a:gd name="T7" fmla="*/ 22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2"/>
                  </a:moveTo>
                  <a:lnTo>
                    <a:pt x="18" y="0"/>
                  </a:lnTo>
                  <a:lnTo>
                    <a:pt x="23" y="16"/>
                  </a:lnTo>
                  <a:lnTo>
                    <a:pt x="0"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804" name="Freeform 183"/>
            <p:cNvSpPr>
              <a:spLocks/>
            </p:cNvSpPr>
            <p:nvPr/>
          </p:nvSpPr>
          <p:spPr bwMode="auto">
            <a:xfrm>
              <a:off x="1960" y="1923"/>
              <a:ext cx="29" cy="23"/>
            </a:xfrm>
            <a:custGeom>
              <a:avLst/>
              <a:gdLst>
                <a:gd name="T0" fmla="*/ 0 w 29"/>
                <a:gd name="T1" fmla="*/ 5 h 23"/>
                <a:gd name="T2" fmla="*/ 5 w 29"/>
                <a:gd name="T3" fmla="*/ 22 h 23"/>
                <a:gd name="T4" fmla="*/ 28 w 29"/>
                <a:gd name="T5" fmla="*/ 16 h 23"/>
                <a:gd name="T6" fmla="*/ 23 w 29"/>
                <a:gd name="T7" fmla="*/ 0 h 23"/>
                <a:gd name="T8" fmla="*/ 0 w 29"/>
                <a:gd name="T9" fmla="*/ 5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5"/>
                  </a:moveTo>
                  <a:lnTo>
                    <a:pt x="5" y="22"/>
                  </a:lnTo>
                  <a:lnTo>
                    <a:pt x="28" y="16"/>
                  </a:lnTo>
                  <a:lnTo>
                    <a:pt x="23" y="0"/>
                  </a:lnTo>
                  <a:lnTo>
                    <a:pt x="0" y="5"/>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05" name="Freeform 184"/>
            <p:cNvSpPr>
              <a:spLocks/>
            </p:cNvSpPr>
            <p:nvPr/>
          </p:nvSpPr>
          <p:spPr bwMode="auto">
            <a:xfrm>
              <a:off x="1983" y="1917"/>
              <a:ext cx="23" cy="24"/>
            </a:xfrm>
            <a:custGeom>
              <a:avLst/>
              <a:gdLst>
                <a:gd name="T0" fmla="*/ 0 w 23"/>
                <a:gd name="T1" fmla="*/ 5 h 24"/>
                <a:gd name="T2" fmla="*/ 4 w 23"/>
                <a:gd name="T3" fmla="*/ 23 h 24"/>
                <a:gd name="T4" fmla="*/ 22 w 23"/>
                <a:gd name="T5" fmla="*/ 0 h 24"/>
                <a:gd name="T6" fmla="*/ 0 w 23"/>
                <a:gd name="T7" fmla="*/ 5 h 24"/>
                <a:gd name="T8" fmla="*/ 0 60000 65536"/>
                <a:gd name="T9" fmla="*/ 0 60000 65536"/>
                <a:gd name="T10" fmla="*/ 0 60000 65536"/>
                <a:gd name="T11" fmla="*/ 0 60000 65536"/>
                <a:gd name="T12" fmla="*/ 0 w 23"/>
                <a:gd name="T13" fmla="*/ 0 h 24"/>
                <a:gd name="T14" fmla="*/ 23 w 23"/>
                <a:gd name="T15" fmla="*/ 24 h 24"/>
              </a:gdLst>
              <a:ahLst/>
              <a:cxnLst>
                <a:cxn ang="T8">
                  <a:pos x="T0" y="T1"/>
                </a:cxn>
                <a:cxn ang="T9">
                  <a:pos x="T2" y="T3"/>
                </a:cxn>
                <a:cxn ang="T10">
                  <a:pos x="T4" y="T5"/>
                </a:cxn>
                <a:cxn ang="T11">
                  <a:pos x="T6" y="T7"/>
                </a:cxn>
              </a:cxnLst>
              <a:rect l="T12" t="T13" r="T14" b="T15"/>
              <a:pathLst>
                <a:path w="23" h="24">
                  <a:moveTo>
                    <a:pt x="0" y="5"/>
                  </a:moveTo>
                  <a:lnTo>
                    <a:pt x="4" y="23"/>
                  </a:lnTo>
                  <a:lnTo>
                    <a:pt x="22" y="0"/>
                  </a:lnTo>
                  <a:lnTo>
                    <a:pt x="0" y="5"/>
                  </a:lnTo>
                </a:path>
              </a:pathLst>
            </a:custGeom>
            <a:grpFill/>
            <a:ln w="12700" cap="rnd">
              <a:solidFill>
                <a:srgbClr val="FF0033"/>
              </a:solidFill>
              <a:round/>
              <a:headEnd/>
              <a:tailEnd/>
            </a:ln>
          </p:spPr>
          <p:txBody>
            <a:bodyPr/>
            <a:lstStyle/>
            <a:p>
              <a:pPr>
                <a:defRPr/>
              </a:pPr>
              <a:endParaRPr lang="en-US" sz="1800">
                <a:ea typeface="+mn-ea"/>
              </a:endParaRPr>
            </a:p>
          </p:txBody>
        </p:sp>
        <p:sp>
          <p:nvSpPr>
            <p:cNvPr id="25806" name="Freeform 185"/>
            <p:cNvSpPr>
              <a:spLocks/>
            </p:cNvSpPr>
            <p:nvPr/>
          </p:nvSpPr>
          <p:spPr bwMode="auto">
            <a:xfrm>
              <a:off x="1988" y="1917"/>
              <a:ext cx="26" cy="24"/>
            </a:xfrm>
            <a:custGeom>
              <a:avLst/>
              <a:gdLst>
                <a:gd name="T0" fmla="*/ 0 w 26"/>
                <a:gd name="T1" fmla="*/ 23 h 24"/>
                <a:gd name="T2" fmla="*/ 20 w 26"/>
                <a:gd name="T3" fmla="*/ 0 h 24"/>
                <a:gd name="T4" fmla="*/ 25 w 26"/>
                <a:gd name="T5" fmla="*/ 17 h 24"/>
                <a:gd name="T6" fmla="*/ 0 w 26"/>
                <a:gd name="T7" fmla="*/ 23 h 24"/>
                <a:gd name="T8" fmla="*/ 0 60000 65536"/>
                <a:gd name="T9" fmla="*/ 0 60000 65536"/>
                <a:gd name="T10" fmla="*/ 0 60000 65536"/>
                <a:gd name="T11" fmla="*/ 0 60000 65536"/>
                <a:gd name="T12" fmla="*/ 0 w 26"/>
                <a:gd name="T13" fmla="*/ 0 h 24"/>
                <a:gd name="T14" fmla="*/ 26 w 26"/>
                <a:gd name="T15" fmla="*/ 24 h 24"/>
              </a:gdLst>
              <a:ahLst/>
              <a:cxnLst>
                <a:cxn ang="T8">
                  <a:pos x="T0" y="T1"/>
                </a:cxn>
                <a:cxn ang="T9">
                  <a:pos x="T2" y="T3"/>
                </a:cxn>
                <a:cxn ang="T10">
                  <a:pos x="T4" y="T5"/>
                </a:cxn>
                <a:cxn ang="T11">
                  <a:pos x="T6" y="T7"/>
                </a:cxn>
              </a:cxnLst>
              <a:rect l="T12" t="T13" r="T14" b="T15"/>
              <a:pathLst>
                <a:path w="26" h="24">
                  <a:moveTo>
                    <a:pt x="0" y="23"/>
                  </a:moveTo>
                  <a:lnTo>
                    <a:pt x="20" y="0"/>
                  </a:lnTo>
                  <a:lnTo>
                    <a:pt x="25" y="17"/>
                  </a:lnTo>
                  <a:lnTo>
                    <a:pt x="0"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807" name="Freeform 186"/>
            <p:cNvSpPr>
              <a:spLocks/>
            </p:cNvSpPr>
            <p:nvPr/>
          </p:nvSpPr>
          <p:spPr bwMode="auto">
            <a:xfrm>
              <a:off x="1983" y="1917"/>
              <a:ext cx="31" cy="24"/>
            </a:xfrm>
            <a:custGeom>
              <a:avLst/>
              <a:gdLst>
                <a:gd name="T0" fmla="*/ 0 w 31"/>
                <a:gd name="T1" fmla="*/ 5 h 24"/>
                <a:gd name="T2" fmla="*/ 5 w 31"/>
                <a:gd name="T3" fmla="*/ 23 h 24"/>
                <a:gd name="T4" fmla="*/ 30 w 31"/>
                <a:gd name="T5" fmla="*/ 17 h 24"/>
                <a:gd name="T6" fmla="*/ 25 w 31"/>
                <a:gd name="T7" fmla="*/ 0 h 24"/>
                <a:gd name="T8" fmla="*/ 0 w 31"/>
                <a:gd name="T9" fmla="*/ 5 h 24"/>
                <a:gd name="T10" fmla="*/ 0 60000 65536"/>
                <a:gd name="T11" fmla="*/ 0 60000 65536"/>
                <a:gd name="T12" fmla="*/ 0 60000 65536"/>
                <a:gd name="T13" fmla="*/ 0 60000 65536"/>
                <a:gd name="T14" fmla="*/ 0 60000 65536"/>
                <a:gd name="T15" fmla="*/ 0 w 31"/>
                <a:gd name="T16" fmla="*/ 0 h 24"/>
                <a:gd name="T17" fmla="*/ 31 w 31"/>
                <a:gd name="T18" fmla="*/ 24 h 24"/>
              </a:gdLst>
              <a:ahLst/>
              <a:cxnLst>
                <a:cxn ang="T10">
                  <a:pos x="T0" y="T1"/>
                </a:cxn>
                <a:cxn ang="T11">
                  <a:pos x="T2" y="T3"/>
                </a:cxn>
                <a:cxn ang="T12">
                  <a:pos x="T4" y="T5"/>
                </a:cxn>
                <a:cxn ang="T13">
                  <a:pos x="T6" y="T7"/>
                </a:cxn>
                <a:cxn ang="T14">
                  <a:pos x="T8" y="T9"/>
                </a:cxn>
              </a:cxnLst>
              <a:rect l="T15" t="T16" r="T17" b="T18"/>
              <a:pathLst>
                <a:path w="31" h="24">
                  <a:moveTo>
                    <a:pt x="0" y="5"/>
                  </a:moveTo>
                  <a:lnTo>
                    <a:pt x="5" y="23"/>
                  </a:lnTo>
                  <a:lnTo>
                    <a:pt x="30" y="17"/>
                  </a:lnTo>
                  <a:lnTo>
                    <a:pt x="25" y="0"/>
                  </a:lnTo>
                  <a:lnTo>
                    <a:pt x="0" y="5"/>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08" name="Freeform 187"/>
            <p:cNvSpPr>
              <a:spLocks/>
            </p:cNvSpPr>
            <p:nvPr/>
          </p:nvSpPr>
          <p:spPr bwMode="auto">
            <a:xfrm>
              <a:off x="2005" y="1912"/>
              <a:ext cx="28" cy="24"/>
            </a:xfrm>
            <a:custGeom>
              <a:avLst/>
              <a:gdLst>
                <a:gd name="T0" fmla="*/ 0 w 28"/>
                <a:gd name="T1" fmla="*/ 5 h 24"/>
                <a:gd name="T2" fmla="*/ 5 w 28"/>
                <a:gd name="T3" fmla="*/ 23 h 24"/>
                <a:gd name="T4" fmla="*/ 27 w 28"/>
                <a:gd name="T5" fmla="*/ 0 h 24"/>
                <a:gd name="T6" fmla="*/ 0 w 28"/>
                <a:gd name="T7" fmla="*/ 5 h 24"/>
                <a:gd name="T8" fmla="*/ 0 60000 65536"/>
                <a:gd name="T9" fmla="*/ 0 60000 65536"/>
                <a:gd name="T10" fmla="*/ 0 60000 65536"/>
                <a:gd name="T11" fmla="*/ 0 60000 65536"/>
                <a:gd name="T12" fmla="*/ 0 w 28"/>
                <a:gd name="T13" fmla="*/ 0 h 24"/>
                <a:gd name="T14" fmla="*/ 28 w 28"/>
                <a:gd name="T15" fmla="*/ 24 h 24"/>
              </a:gdLst>
              <a:ahLst/>
              <a:cxnLst>
                <a:cxn ang="T8">
                  <a:pos x="T0" y="T1"/>
                </a:cxn>
                <a:cxn ang="T9">
                  <a:pos x="T2" y="T3"/>
                </a:cxn>
                <a:cxn ang="T10">
                  <a:pos x="T4" y="T5"/>
                </a:cxn>
                <a:cxn ang="T11">
                  <a:pos x="T6" y="T7"/>
                </a:cxn>
              </a:cxnLst>
              <a:rect l="T12" t="T13" r="T14" b="T15"/>
              <a:pathLst>
                <a:path w="28" h="24">
                  <a:moveTo>
                    <a:pt x="0" y="5"/>
                  </a:moveTo>
                  <a:lnTo>
                    <a:pt x="5" y="23"/>
                  </a:lnTo>
                  <a:lnTo>
                    <a:pt x="27" y="0"/>
                  </a:lnTo>
                  <a:lnTo>
                    <a:pt x="0" y="5"/>
                  </a:lnTo>
                </a:path>
              </a:pathLst>
            </a:custGeom>
            <a:grpFill/>
            <a:ln w="12700" cap="rnd">
              <a:solidFill>
                <a:srgbClr val="FF0033"/>
              </a:solidFill>
              <a:round/>
              <a:headEnd/>
              <a:tailEnd/>
            </a:ln>
          </p:spPr>
          <p:txBody>
            <a:bodyPr/>
            <a:lstStyle/>
            <a:p>
              <a:pPr>
                <a:defRPr/>
              </a:pPr>
              <a:endParaRPr lang="en-US" sz="1800">
                <a:ea typeface="+mn-ea"/>
              </a:endParaRPr>
            </a:p>
          </p:txBody>
        </p:sp>
        <p:sp>
          <p:nvSpPr>
            <p:cNvPr id="25809" name="Freeform 188"/>
            <p:cNvSpPr>
              <a:spLocks/>
            </p:cNvSpPr>
            <p:nvPr/>
          </p:nvSpPr>
          <p:spPr bwMode="auto">
            <a:xfrm>
              <a:off x="2013" y="1912"/>
              <a:ext cx="24" cy="24"/>
            </a:xfrm>
            <a:custGeom>
              <a:avLst/>
              <a:gdLst>
                <a:gd name="T0" fmla="*/ 0 w 24"/>
                <a:gd name="T1" fmla="*/ 23 h 24"/>
                <a:gd name="T2" fmla="*/ 19 w 24"/>
                <a:gd name="T3" fmla="*/ 0 h 24"/>
                <a:gd name="T4" fmla="*/ 23 w 24"/>
                <a:gd name="T5" fmla="*/ 17 h 24"/>
                <a:gd name="T6" fmla="*/ 0 w 24"/>
                <a:gd name="T7" fmla="*/ 23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0" y="23"/>
                  </a:moveTo>
                  <a:lnTo>
                    <a:pt x="19" y="0"/>
                  </a:lnTo>
                  <a:lnTo>
                    <a:pt x="23" y="17"/>
                  </a:lnTo>
                  <a:lnTo>
                    <a:pt x="0" y="23"/>
                  </a:lnTo>
                </a:path>
              </a:pathLst>
            </a:custGeom>
            <a:grpFill/>
            <a:ln w="12700" cap="rnd">
              <a:solidFill>
                <a:srgbClr val="FF0033"/>
              </a:solidFill>
              <a:round/>
              <a:headEnd/>
              <a:tailEnd/>
            </a:ln>
          </p:spPr>
          <p:txBody>
            <a:bodyPr/>
            <a:lstStyle/>
            <a:p>
              <a:pPr>
                <a:defRPr/>
              </a:pPr>
              <a:endParaRPr lang="en-US" sz="1800">
                <a:ea typeface="+mn-ea"/>
              </a:endParaRPr>
            </a:p>
          </p:txBody>
        </p:sp>
        <p:sp>
          <p:nvSpPr>
            <p:cNvPr id="25810" name="Freeform 189"/>
            <p:cNvSpPr>
              <a:spLocks/>
            </p:cNvSpPr>
            <p:nvPr/>
          </p:nvSpPr>
          <p:spPr bwMode="auto">
            <a:xfrm>
              <a:off x="2005" y="1912"/>
              <a:ext cx="32" cy="24"/>
            </a:xfrm>
            <a:custGeom>
              <a:avLst/>
              <a:gdLst>
                <a:gd name="T0" fmla="*/ 0 w 32"/>
                <a:gd name="T1" fmla="*/ 5 h 24"/>
                <a:gd name="T2" fmla="*/ 5 w 32"/>
                <a:gd name="T3" fmla="*/ 23 h 24"/>
                <a:gd name="T4" fmla="*/ 31 w 32"/>
                <a:gd name="T5" fmla="*/ 17 h 24"/>
                <a:gd name="T6" fmla="*/ 26 w 32"/>
                <a:gd name="T7" fmla="*/ 0 h 24"/>
                <a:gd name="T8" fmla="*/ 0 w 32"/>
                <a:gd name="T9" fmla="*/ 5 h 24"/>
                <a:gd name="T10" fmla="*/ 0 60000 65536"/>
                <a:gd name="T11" fmla="*/ 0 60000 65536"/>
                <a:gd name="T12" fmla="*/ 0 60000 65536"/>
                <a:gd name="T13" fmla="*/ 0 60000 65536"/>
                <a:gd name="T14" fmla="*/ 0 60000 65536"/>
                <a:gd name="T15" fmla="*/ 0 w 32"/>
                <a:gd name="T16" fmla="*/ 0 h 24"/>
                <a:gd name="T17" fmla="*/ 32 w 32"/>
                <a:gd name="T18" fmla="*/ 24 h 24"/>
              </a:gdLst>
              <a:ahLst/>
              <a:cxnLst>
                <a:cxn ang="T10">
                  <a:pos x="T0" y="T1"/>
                </a:cxn>
                <a:cxn ang="T11">
                  <a:pos x="T2" y="T3"/>
                </a:cxn>
                <a:cxn ang="T12">
                  <a:pos x="T4" y="T5"/>
                </a:cxn>
                <a:cxn ang="T13">
                  <a:pos x="T6" y="T7"/>
                </a:cxn>
                <a:cxn ang="T14">
                  <a:pos x="T8" y="T9"/>
                </a:cxn>
              </a:cxnLst>
              <a:rect l="T15" t="T16" r="T17" b="T18"/>
              <a:pathLst>
                <a:path w="32" h="24">
                  <a:moveTo>
                    <a:pt x="0" y="5"/>
                  </a:moveTo>
                  <a:lnTo>
                    <a:pt x="5" y="23"/>
                  </a:lnTo>
                  <a:lnTo>
                    <a:pt x="31" y="17"/>
                  </a:lnTo>
                  <a:lnTo>
                    <a:pt x="26" y="0"/>
                  </a:lnTo>
                  <a:lnTo>
                    <a:pt x="0" y="5"/>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11" name="Freeform 190"/>
            <p:cNvSpPr>
              <a:spLocks/>
            </p:cNvSpPr>
            <p:nvPr/>
          </p:nvSpPr>
          <p:spPr bwMode="auto">
            <a:xfrm>
              <a:off x="2032" y="1906"/>
              <a:ext cx="25" cy="25"/>
            </a:xfrm>
            <a:custGeom>
              <a:avLst/>
              <a:gdLst>
                <a:gd name="T0" fmla="*/ 0 w 25"/>
                <a:gd name="T1" fmla="*/ 4 h 25"/>
                <a:gd name="T2" fmla="*/ 3 w 25"/>
                <a:gd name="T3" fmla="*/ 24 h 25"/>
                <a:gd name="T4" fmla="*/ 24 w 25"/>
                <a:gd name="T5" fmla="*/ 0 h 25"/>
                <a:gd name="T6" fmla="*/ 0 w 25"/>
                <a:gd name="T7" fmla="*/ 4 h 25"/>
                <a:gd name="T8" fmla="*/ 0 60000 65536"/>
                <a:gd name="T9" fmla="*/ 0 60000 65536"/>
                <a:gd name="T10" fmla="*/ 0 60000 65536"/>
                <a:gd name="T11" fmla="*/ 0 60000 65536"/>
                <a:gd name="T12" fmla="*/ 0 w 25"/>
                <a:gd name="T13" fmla="*/ 0 h 25"/>
                <a:gd name="T14" fmla="*/ 25 w 25"/>
                <a:gd name="T15" fmla="*/ 25 h 25"/>
              </a:gdLst>
              <a:ahLst/>
              <a:cxnLst>
                <a:cxn ang="T8">
                  <a:pos x="T0" y="T1"/>
                </a:cxn>
                <a:cxn ang="T9">
                  <a:pos x="T2" y="T3"/>
                </a:cxn>
                <a:cxn ang="T10">
                  <a:pos x="T4" y="T5"/>
                </a:cxn>
                <a:cxn ang="T11">
                  <a:pos x="T6" y="T7"/>
                </a:cxn>
              </a:cxnLst>
              <a:rect l="T12" t="T13" r="T14" b="T15"/>
              <a:pathLst>
                <a:path w="25" h="25">
                  <a:moveTo>
                    <a:pt x="0" y="4"/>
                  </a:moveTo>
                  <a:lnTo>
                    <a:pt x="3" y="24"/>
                  </a:lnTo>
                  <a:lnTo>
                    <a:pt x="24" y="0"/>
                  </a:lnTo>
                  <a:lnTo>
                    <a:pt x="0" y="4"/>
                  </a:lnTo>
                </a:path>
              </a:pathLst>
            </a:custGeom>
            <a:grpFill/>
            <a:ln w="12700" cap="rnd">
              <a:solidFill>
                <a:srgbClr val="FF0033"/>
              </a:solidFill>
              <a:round/>
              <a:headEnd/>
              <a:tailEnd/>
            </a:ln>
          </p:spPr>
          <p:txBody>
            <a:bodyPr/>
            <a:lstStyle/>
            <a:p>
              <a:pPr>
                <a:defRPr/>
              </a:pPr>
              <a:endParaRPr lang="en-US" sz="1800">
                <a:ea typeface="+mn-ea"/>
              </a:endParaRPr>
            </a:p>
          </p:txBody>
        </p:sp>
        <p:sp>
          <p:nvSpPr>
            <p:cNvPr id="25812" name="Freeform 191"/>
            <p:cNvSpPr>
              <a:spLocks/>
            </p:cNvSpPr>
            <p:nvPr/>
          </p:nvSpPr>
          <p:spPr bwMode="auto">
            <a:xfrm>
              <a:off x="2036" y="1906"/>
              <a:ext cx="24" cy="25"/>
            </a:xfrm>
            <a:custGeom>
              <a:avLst/>
              <a:gdLst>
                <a:gd name="T0" fmla="*/ 0 w 24"/>
                <a:gd name="T1" fmla="*/ 24 h 25"/>
                <a:gd name="T2" fmla="*/ 19 w 24"/>
                <a:gd name="T3" fmla="*/ 0 h 25"/>
                <a:gd name="T4" fmla="*/ 23 w 24"/>
                <a:gd name="T5" fmla="*/ 18 h 25"/>
                <a:gd name="T6" fmla="*/ 0 w 24"/>
                <a:gd name="T7" fmla="*/ 24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0" y="24"/>
                  </a:moveTo>
                  <a:lnTo>
                    <a:pt x="19" y="0"/>
                  </a:lnTo>
                  <a:lnTo>
                    <a:pt x="23" y="18"/>
                  </a:lnTo>
                  <a:lnTo>
                    <a:pt x="0" y="24"/>
                  </a:lnTo>
                </a:path>
              </a:pathLst>
            </a:custGeom>
            <a:grpFill/>
            <a:ln w="12700" cap="rnd">
              <a:solidFill>
                <a:srgbClr val="FF0033"/>
              </a:solidFill>
              <a:round/>
              <a:headEnd/>
              <a:tailEnd/>
            </a:ln>
          </p:spPr>
          <p:txBody>
            <a:bodyPr/>
            <a:lstStyle/>
            <a:p>
              <a:pPr>
                <a:defRPr/>
              </a:pPr>
              <a:endParaRPr lang="en-US" sz="1800">
                <a:ea typeface="+mn-ea"/>
              </a:endParaRPr>
            </a:p>
          </p:txBody>
        </p:sp>
        <p:sp>
          <p:nvSpPr>
            <p:cNvPr id="25813" name="Freeform 192"/>
            <p:cNvSpPr>
              <a:spLocks/>
            </p:cNvSpPr>
            <p:nvPr/>
          </p:nvSpPr>
          <p:spPr bwMode="auto">
            <a:xfrm>
              <a:off x="2032" y="1906"/>
              <a:ext cx="28" cy="25"/>
            </a:xfrm>
            <a:custGeom>
              <a:avLst/>
              <a:gdLst>
                <a:gd name="T0" fmla="*/ 0 w 28"/>
                <a:gd name="T1" fmla="*/ 4 h 25"/>
                <a:gd name="T2" fmla="*/ 3 w 28"/>
                <a:gd name="T3" fmla="*/ 24 h 25"/>
                <a:gd name="T4" fmla="*/ 27 w 28"/>
                <a:gd name="T5" fmla="*/ 18 h 25"/>
                <a:gd name="T6" fmla="*/ 23 w 28"/>
                <a:gd name="T7" fmla="*/ 0 h 25"/>
                <a:gd name="T8" fmla="*/ 0 w 28"/>
                <a:gd name="T9" fmla="*/ 4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4"/>
                  </a:moveTo>
                  <a:lnTo>
                    <a:pt x="3" y="24"/>
                  </a:lnTo>
                  <a:lnTo>
                    <a:pt x="27" y="18"/>
                  </a:lnTo>
                  <a:lnTo>
                    <a:pt x="23" y="0"/>
                  </a:lnTo>
                  <a:lnTo>
                    <a:pt x="0" y="4"/>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14" name="Freeform 193"/>
            <p:cNvSpPr>
              <a:spLocks/>
            </p:cNvSpPr>
            <p:nvPr/>
          </p:nvSpPr>
          <p:spPr bwMode="auto">
            <a:xfrm>
              <a:off x="2056" y="1904"/>
              <a:ext cx="28" cy="21"/>
            </a:xfrm>
            <a:custGeom>
              <a:avLst/>
              <a:gdLst>
                <a:gd name="T0" fmla="*/ 0 w 28"/>
                <a:gd name="T1" fmla="*/ 4 h 21"/>
                <a:gd name="T2" fmla="*/ 4 w 28"/>
                <a:gd name="T3" fmla="*/ 20 h 21"/>
                <a:gd name="T4" fmla="*/ 27 w 28"/>
                <a:gd name="T5" fmla="*/ 0 h 21"/>
                <a:gd name="T6" fmla="*/ 0 w 28"/>
                <a:gd name="T7" fmla="*/ 4 h 21"/>
                <a:gd name="T8" fmla="*/ 0 60000 65536"/>
                <a:gd name="T9" fmla="*/ 0 60000 65536"/>
                <a:gd name="T10" fmla="*/ 0 60000 65536"/>
                <a:gd name="T11" fmla="*/ 0 60000 65536"/>
                <a:gd name="T12" fmla="*/ 0 w 28"/>
                <a:gd name="T13" fmla="*/ 0 h 21"/>
                <a:gd name="T14" fmla="*/ 28 w 28"/>
                <a:gd name="T15" fmla="*/ 21 h 21"/>
              </a:gdLst>
              <a:ahLst/>
              <a:cxnLst>
                <a:cxn ang="T8">
                  <a:pos x="T0" y="T1"/>
                </a:cxn>
                <a:cxn ang="T9">
                  <a:pos x="T2" y="T3"/>
                </a:cxn>
                <a:cxn ang="T10">
                  <a:pos x="T4" y="T5"/>
                </a:cxn>
                <a:cxn ang="T11">
                  <a:pos x="T6" y="T7"/>
                </a:cxn>
              </a:cxnLst>
              <a:rect l="T12" t="T13" r="T14" b="T15"/>
              <a:pathLst>
                <a:path w="28" h="21">
                  <a:moveTo>
                    <a:pt x="0" y="4"/>
                  </a:moveTo>
                  <a:lnTo>
                    <a:pt x="4" y="20"/>
                  </a:lnTo>
                  <a:lnTo>
                    <a:pt x="27" y="0"/>
                  </a:lnTo>
                  <a:lnTo>
                    <a:pt x="0" y="4"/>
                  </a:lnTo>
                </a:path>
              </a:pathLst>
            </a:custGeom>
            <a:grpFill/>
            <a:ln w="12700" cap="rnd">
              <a:solidFill>
                <a:srgbClr val="FF0033"/>
              </a:solidFill>
              <a:round/>
              <a:headEnd/>
              <a:tailEnd/>
            </a:ln>
          </p:spPr>
          <p:txBody>
            <a:bodyPr/>
            <a:lstStyle/>
            <a:p>
              <a:pPr>
                <a:defRPr/>
              </a:pPr>
              <a:endParaRPr lang="en-US" sz="1800">
                <a:ea typeface="+mn-ea"/>
              </a:endParaRPr>
            </a:p>
          </p:txBody>
        </p:sp>
        <p:sp>
          <p:nvSpPr>
            <p:cNvPr id="25815" name="Freeform 194"/>
            <p:cNvSpPr>
              <a:spLocks/>
            </p:cNvSpPr>
            <p:nvPr/>
          </p:nvSpPr>
          <p:spPr bwMode="auto">
            <a:xfrm>
              <a:off x="2059" y="1904"/>
              <a:ext cx="29" cy="21"/>
            </a:xfrm>
            <a:custGeom>
              <a:avLst/>
              <a:gdLst>
                <a:gd name="T0" fmla="*/ 0 w 29"/>
                <a:gd name="T1" fmla="*/ 20 h 21"/>
                <a:gd name="T2" fmla="*/ 23 w 29"/>
                <a:gd name="T3" fmla="*/ 0 h 21"/>
                <a:gd name="T4" fmla="*/ 28 w 29"/>
                <a:gd name="T5" fmla="*/ 16 h 21"/>
                <a:gd name="T6" fmla="*/ 0 w 29"/>
                <a:gd name="T7" fmla="*/ 20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0" y="20"/>
                  </a:moveTo>
                  <a:lnTo>
                    <a:pt x="23" y="0"/>
                  </a:lnTo>
                  <a:lnTo>
                    <a:pt x="28" y="16"/>
                  </a:lnTo>
                  <a:lnTo>
                    <a:pt x="0"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816" name="Freeform 195"/>
            <p:cNvSpPr>
              <a:spLocks/>
            </p:cNvSpPr>
            <p:nvPr/>
          </p:nvSpPr>
          <p:spPr bwMode="auto">
            <a:xfrm>
              <a:off x="2056" y="1904"/>
              <a:ext cx="32" cy="21"/>
            </a:xfrm>
            <a:custGeom>
              <a:avLst/>
              <a:gdLst>
                <a:gd name="T0" fmla="*/ 0 w 32"/>
                <a:gd name="T1" fmla="*/ 4 h 21"/>
                <a:gd name="T2" fmla="*/ 4 w 32"/>
                <a:gd name="T3" fmla="*/ 20 h 21"/>
                <a:gd name="T4" fmla="*/ 31 w 32"/>
                <a:gd name="T5" fmla="*/ 16 h 21"/>
                <a:gd name="T6" fmla="*/ 27 w 32"/>
                <a:gd name="T7" fmla="*/ 0 h 21"/>
                <a:gd name="T8" fmla="*/ 0 w 32"/>
                <a:gd name="T9" fmla="*/ 4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0" y="4"/>
                  </a:moveTo>
                  <a:lnTo>
                    <a:pt x="4" y="20"/>
                  </a:lnTo>
                  <a:lnTo>
                    <a:pt x="31" y="16"/>
                  </a:lnTo>
                  <a:lnTo>
                    <a:pt x="27" y="0"/>
                  </a:lnTo>
                  <a:lnTo>
                    <a:pt x="0" y="4"/>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17" name="Freeform 196"/>
            <p:cNvSpPr>
              <a:spLocks/>
            </p:cNvSpPr>
            <p:nvPr/>
          </p:nvSpPr>
          <p:spPr bwMode="auto">
            <a:xfrm>
              <a:off x="2083" y="1898"/>
              <a:ext cx="28" cy="23"/>
            </a:xfrm>
            <a:custGeom>
              <a:avLst/>
              <a:gdLst>
                <a:gd name="T0" fmla="*/ 0 w 28"/>
                <a:gd name="T1" fmla="*/ 4 h 23"/>
                <a:gd name="T2" fmla="*/ 3 w 28"/>
                <a:gd name="T3" fmla="*/ 22 h 23"/>
                <a:gd name="T4" fmla="*/ 27 w 28"/>
                <a:gd name="T5" fmla="*/ 0 h 23"/>
                <a:gd name="T6" fmla="*/ 0 w 28"/>
                <a:gd name="T7" fmla="*/ 4 h 23"/>
                <a:gd name="T8" fmla="*/ 0 60000 65536"/>
                <a:gd name="T9" fmla="*/ 0 60000 65536"/>
                <a:gd name="T10" fmla="*/ 0 60000 65536"/>
                <a:gd name="T11" fmla="*/ 0 60000 65536"/>
                <a:gd name="T12" fmla="*/ 0 w 28"/>
                <a:gd name="T13" fmla="*/ 0 h 23"/>
                <a:gd name="T14" fmla="*/ 28 w 28"/>
                <a:gd name="T15" fmla="*/ 23 h 23"/>
              </a:gdLst>
              <a:ahLst/>
              <a:cxnLst>
                <a:cxn ang="T8">
                  <a:pos x="T0" y="T1"/>
                </a:cxn>
                <a:cxn ang="T9">
                  <a:pos x="T2" y="T3"/>
                </a:cxn>
                <a:cxn ang="T10">
                  <a:pos x="T4" y="T5"/>
                </a:cxn>
                <a:cxn ang="T11">
                  <a:pos x="T6" y="T7"/>
                </a:cxn>
              </a:cxnLst>
              <a:rect l="T12" t="T13" r="T14" b="T15"/>
              <a:pathLst>
                <a:path w="28" h="23">
                  <a:moveTo>
                    <a:pt x="0" y="4"/>
                  </a:moveTo>
                  <a:lnTo>
                    <a:pt x="3" y="22"/>
                  </a:lnTo>
                  <a:lnTo>
                    <a:pt x="27" y="0"/>
                  </a:lnTo>
                  <a:lnTo>
                    <a:pt x="0" y="4"/>
                  </a:lnTo>
                </a:path>
              </a:pathLst>
            </a:custGeom>
            <a:grpFill/>
            <a:ln w="12700" cap="rnd">
              <a:solidFill>
                <a:srgbClr val="FF0033"/>
              </a:solidFill>
              <a:round/>
              <a:headEnd/>
              <a:tailEnd/>
            </a:ln>
          </p:spPr>
          <p:txBody>
            <a:bodyPr/>
            <a:lstStyle/>
            <a:p>
              <a:pPr>
                <a:defRPr/>
              </a:pPr>
              <a:endParaRPr lang="en-US" sz="1800">
                <a:ea typeface="+mn-ea"/>
              </a:endParaRPr>
            </a:p>
          </p:txBody>
        </p:sp>
        <p:sp>
          <p:nvSpPr>
            <p:cNvPr id="25818" name="Freeform 197"/>
            <p:cNvSpPr>
              <a:spLocks/>
            </p:cNvSpPr>
            <p:nvPr/>
          </p:nvSpPr>
          <p:spPr bwMode="auto">
            <a:xfrm>
              <a:off x="2087" y="1898"/>
              <a:ext cx="26" cy="23"/>
            </a:xfrm>
            <a:custGeom>
              <a:avLst/>
              <a:gdLst>
                <a:gd name="T0" fmla="*/ 0 w 26"/>
                <a:gd name="T1" fmla="*/ 22 h 23"/>
                <a:gd name="T2" fmla="*/ 22 w 26"/>
                <a:gd name="T3" fmla="*/ 0 h 23"/>
                <a:gd name="T4" fmla="*/ 25 w 26"/>
                <a:gd name="T5" fmla="*/ 18 h 23"/>
                <a:gd name="T6" fmla="*/ 0 w 26"/>
                <a:gd name="T7" fmla="*/ 22 h 23"/>
                <a:gd name="T8" fmla="*/ 0 60000 65536"/>
                <a:gd name="T9" fmla="*/ 0 60000 65536"/>
                <a:gd name="T10" fmla="*/ 0 60000 65536"/>
                <a:gd name="T11" fmla="*/ 0 60000 65536"/>
                <a:gd name="T12" fmla="*/ 0 w 26"/>
                <a:gd name="T13" fmla="*/ 0 h 23"/>
                <a:gd name="T14" fmla="*/ 26 w 26"/>
                <a:gd name="T15" fmla="*/ 23 h 23"/>
              </a:gdLst>
              <a:ahLst/>
              <a:cxnLst>
                <a:cxn ang="T8">
                  <a:pos x="T0" y="T1"/>
                </a:cxn>
                <a:cxn ang="T9">
                  <a:pos x="T2" y="T3"/>
                </a:cxn>
                <a:cxn ang="T10">
                  <a:pos x="T4" y="T5"/>
                </a:cxn>
                <a:cxn ang="T11">
                  <a:pos x="T6" y="T7"/>
                </a:cxn>
              </a:cxnLst>
              <a:rect l="T12" t="T13" r="T14" b="T15"/>
              <a:pathLst>
                <a:path w="26" h="23">
                  <a:moveTo>
                    <a:pt x="0" y="22"/>
                  </a:moveTo>
                  <a:lnTo>
                    <a:pt x="22" y="0"/>
                  </a:lnTo>
                  <a:lnTo>
                    <a:pt x="25" y="18"/>
                  </a:lnTo>
                  <a:lnTo>
                    <a:pt x="0"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819" name="Freeform 198"/>
            <p:cNvSpPr>
              <a:spLocks/>
            </p:cNvSpPr>
            <p:nvPr/>
          </p:nvSpPr>
          <p:spPr bwMode="auto">
            <a:xfrm>
              <a:off x="2083" y="1898"/>
              <a:ext cx="30" cy="23"/>
            </a:xfrm>
            <a:custGeom>
              <a:avLst/>
              <a:gdLst>
                <a:gd name="T0" fmla="*/ 0 w 30"/>
                <a:gd name="T1" fmla="*/ 4 h 23"/>
                <a:gd name="T2" fmla="*/ 3 w 30"/>
                <a:gd name="T3" fmla="*/ 22 h 23"/>
                <a:gd name="T4" fmla="*/ 29 w 30"/>
                <a:gd name="T5" fmla="*/ 18 h 23"/>
                <a:gd name="T6" fmla="*/ 26 w 30"/>
                <a:gd name="T7" fmla="*/ 0 h 23"/>
                <a:gd name="T8" fmla="*/ 0 w 30"/>
                <a:gd name="T9" fmla="*/ 4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4"/>
                  </a:moveTo>
                  <a:lnTo>
                    <a:pt x="3" y="22"/>
                  </a:lnTo>
                  <a:lnTo>
                    <a:pt x="29" y="18"/>
                  </a:lnTo>
                  <a:lnTo>
                    <a:pt x="26" y="0"/>
                  </a:lnTo>
                  <a:lnTo>
                    <a:pt x="0" y="4"/>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20" name="Freeform 199"/>
            <p:cNvSpPr>
              <a:spLocks/>
            </p:cNvSpPr>
            <p:nvPr/>
          </p:nvSpPr>
          <p:spPr bwMode="auto">
            <a:xfrm>
              <a:off x="2110" y="1895"/>
              <a:ext cx="29" cy="23"/>
            </a:xfrm>
            <a:custGeom>
              <a:avLst/>
              <a:gdLst>
                <a:gd name="T0" fmla="*/ 0 w 29"/>
                <a:gd name="T1" fmla="*/ 3 h 23"/>
                <a:gd name="T2" fmla="*/ 3 w 29"/>
                <a:gd name="T3" fmla="*/ 22 h 23"/>
                <a:gd name="T4" fmla="*/ 28 w 29"/>
                <a:gd name="T5" fmla="*/ 0 h 23"/>
                <a:gd name="T6" fmla="*/ 0 w 29"/>
                <a:gd name="T7" fmla="*/ 3 h 23"/>
                <a:gd name="T8" fmla="*/ 0 60000 65536"/>
                <a:gd name="T9" fmla="*/ 0 60000 65536"/>
                <a:gd name="T10" fmla="*/ 0 60000 65536"/>
                <a:gd name="T11" fmla="*/ 0 60000 65536"/>
                <a:gd name="T12" fmla="*/ 0 w 29"/>
                <a:gd name="T13" fmla="*/ 0 h 23"/>
                <a:gd name="T14" fmla="*/ 29 w 29"/>
                <a:gd name="T15" fmla="*/ 23 h 23"/>
              </a:gdLst>
              <a:ahLst/>
              <a:cxnLst>
                <a:cxn ang="T8">
                  <a:pos x="T0" y="T1"/>
                </a:cxn>
                <a:cxn ang="T9">
                  <a:pos x="T2" y="T3"/>
                </a:cxn>
                <a:cxn ang="T10">
                  <a:pos x="T4" y="T5"/>
                </a:cxn>
                <a:cxn ang="T11">
                  <a:pos x="T6" y="T7"/>
                </a:cxn>
              </a:cxnLst>
              <a:rect l="T12" t="T13" r="T14" b="T15"/>
              <a:pathLst>
                <a:path w="29" h="23">
                  <a:moveTo>
                    <a:pt x="0" y="3"/>
                  </a:moveTo>
                  <a:lnTo>
                    <a:pt x="3" y="22"/>
                  </a:lnTo>
                  <a:lnTo>
                    <a:pt x="28" y="0"/>
                  </a:lnTo>
                  <a:lnTo>
                    <a:pt x="0" y="3"/>
                  </a:lnTo>
                </a:path>
              </a:pathLst>
            </a:custGeom>
            <a:grpFill/>
            <a:ln w="12700" cap="rnd">
              <a:solidFill>
                <a:srgbClr val="FF0033"/>
              </a:solidFill>
              <a:round/>
              <a:headEnd/>
              <a:tailEnd/>
            </a:ln>
          </p:spPr>
          <p:txBody>
            <a:bodyPr/>
            <a:lstStyle/>
            <a:p>
              <a:pPr>
                <a:defRPr/>
              </a:pPr>
              <a:endParaRPr lang="en-US" sz="1800">
                <a:ea typeface="+mn-ea"/>
              </a:endParaRPr>
            </a:p>
          </p:txBody>
        </p:sp>
        <p:sp>
          <p:nvSpPr>
            <p:cNvPr id="25821" name="Freeform 200"/>
            <p:cNvSpPr>
              <a:spLocks/>
            </p:cNvSpPr>
            <p:nvPr/>
          </p:nvSpPr>
          <p:spPr bwMode="auto">
            <a:xfrm>
              <a:off x="2112" y="1895"/>
              <a:ext cx="29" cy="23"/>
            </a:xfrm>
            <a:custGeom>
              <a:avLst/>
              <a:gdLst>
                <a:gd name="T0" fmla="*/ 0 w 29"/>
                <a:gd name="T1" fmla="*/ 22 h 23"/>
                <a:gd name="T2" fmla="*/ 25 w 29"/>
                <a:gd name="T3" fmla="*/ 0 h 23"/>
                <a:gd name="T4" fmla="*/ 28 w 29"/>
                <a:gd name="T5" fmla="*/ 18 h 23"/>
                <a:gd name="T6" fmla="*/ 0 w 29"/>
                <a:gd name="T7" fmla="*/ 22 h 23"/>
                <a:gd name="T8" fmla="*/ 0 60000 65536"/>
                <a:gd name="T9" fmla="*/ 0 60000 65536"/>
                <a:gd name="T10" fmla="*/ 0 60000 65536"/>
                <a:gd name="T11" fmla="*/ 0 60000 65536"/>
                <a:gd name="T12" fmla="*/ 0 w 29"/>
                <a:gd name="T13" fmla="*/ 0 h 23"/>
                <a:gd name="T14" fmla="*/ 29 w 29"/>
                <a:gd name="T15" fmla="*/ 23 h 23"/>
              </a:gdLst>
              <a:ahLst/>
              <a:cxnLst>
                <a:cxn ang="T8">
                  <a:pos x="T0" y="T1"/>
                </a:cxn>
                <a:cxn ang="T9">
                  <a:pos x="T2" y="T3"/>
                </a:cxn>
                <a:cxn ang="T10">
                  <a:pos x="T4" y="T5"/>
                </a:cxn>
                <a:cxn ang="T11">
                  <a:pos x="T6" y="T7"/>
                </a:cxn>
              </a:cxnLst>
              <a:rect l="T12" t="T13" r="T14" b="T15"/>
              <a:pathLst>
                <a:path w="29" h="23">
                  <a:moveTo>
                    <a:pt x="0" y="22"/>
                  </a:moveTo>
                  <a:lnTo>
                    <a:pt x="25" y="0"/>
                  </a:lnTo>
                  <a:lnTo>
                    <a:pt x="28" y="18"/>
                  </a:lnTo>
                  <a:lnTo>
                    <a:pt x="0" y="22"/>
                  </a:lnTo>
                </a:path>
              </a:pathLst>
            </a:custGeom>
            <a:grpFill/>
            <a:ln w="12700" cap="rnd">
              <a:solidFill>
                <a:srgbClr val="FF0033"/>
              </a:solidFill>
              <a:round/>
              <a:headEnd/>
              <a:tailEnd/>
            </a:ln>
          </p:spPr>
          <p:txBody>
            <a:bodyPr/>
            <a:lstStyle/>
            <a:p>
              <a:pPr>
                <a:defRPr/>
              </a:pPr>
              <a:endParaRPr lang="en-US" sz="1800">
                <a:ea typeface="+mn-ea"/>
              </a:endParaRPr>
            </a:p>
          </p:txBody>
        </p:sp>
        <p:sp>
          <p:nvSpPr>
            <p:cNvPr id="25822" name="Freeform 201"/>
            <p:cNvSpPr>
              <a:spLocks/>
            </p:cNvSpPr>
            <p:nvPr/>
          </p:nvSpPr>
          <p:spPr bwMode="auto">
            <a:xfrm>
              <a:off x="2110" y="1895"/>
              <a:ext cx="31" cy="23"/>
            </a:xfrm>
            <a:custGeom>
              <a:avLst/>
              <a:gdLst>
                <a:gd name="T0" fmla="*/ 0 w 31"/>
                <a:gd name="T1" fmla="*/ 3 h 23"/>
                <a:gd name="T2" fmla="*/ 2 w 31"/>
                <a:gd name="T3" fmla="*/ 22 h 23"/>
                <a:gd name="T4" fmla="*/ 30 w 31"/>
                <a:gd name="T5" fmla="*/ 18 h 23"/>
                <a:gd name="T6" fmla="*/ 27 w 31"/>
                <a:gd name="T7" fmla="*/ 0 h 23"/>
                <a:gd name="T8" fmla="*/ 0 w 31"/>
                <a:gd name="T9" fmla="*/ 3 h 23"/>
                <a:gd name="T10" fmla="*/ 0 60000 65536"/>
                <a:gd name="T11" fmla="*/ 0 60000 65536"/>
                <a:gd name="T12" fmla="*/ 0 60000 65536"/>
                <a:gd name="T13" fmla="*/ 0 60000 65536"/>
                <a:gd name="T14" fmla="*/ 0 60000 65536"/>
                <a:gd name="T15" fmla="*/ 0 w 31"/>
                <a:gd name="T16" fmla="*/ 0 h 23"/>
                <a:gd name="T17" fmla="*/ 31 w 31"/>
                <a:gd name="T18" fmla="*/ 23 h 23"/>
              </a:gdLst>
              <a:ahLst/>
              <a:cxnLst>
                <a:cxn ang="T10">
                  <a:pos x="T0" y="T1"/>
                </a:cxn>
                <a:cxn ang="T11">
                  <a:pos x="T2" y="T3"/>
                </a:cxn>
                <a:cxn ang="T12">
                  <a:pos x="T4" y="T5"/>
                </a:cxn>
                <a:cxn ang="T13">
                  <a:pos x="T6" y="T7"/>
                </a:cxn>
                <a:cxn ang="T14">
                  <a:pos x="T8" y="T9"/>
                </a:cxn>
              </a:cxnLst>
              <a:rect l="T15" t="T16" r="T17" b="T18"/>
              <a:pathLst>
                <a:path w="31" h="23">
                  <a:moveTo>
                    <a:pt x="0" y="3"/>
                  </a:moveTo>
                  <a:lnTo>
                    <a:pt x="2" y="22"/>
                  </a:lnTo>
                  <a:lnTo>
                    <a:pt x="30" y="18"/>
                  </a:lnTo>
                  <a:lnTo>
                    <a:pt x="27" y="0"/>
                  </a:lnTo>
                  <a:lnTo>
                    <a:pt x="0" y="3"/>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23" name="Freeform 202"/>
            <p:cNvSpPr>
              <a:spLocks/>
            </p:cNvSpPr>
            <p:nvPr/>
          </p:nvSpPr>
          <p:spPr bwMode="auto">
            <a:xfrm>
              <a:off x="2138" y="1892"/>
              <a:ext cx="28" cy="22"/>
            </a:xfrm>
            <a:custGeom>
              <a:avLst/>
              <a:gdLst>
                <a:gd name="T0" fmla="*/ 0 w 28"/>
                <a:gd name="T1" fmla="*/ 2 h 22"/>
                <a:gd name="T2" fmla="*/ 2 w 28"/>
                <a:gd name="T3" fmla="*/ 21 h 22"/>
                <a:gd name="T4" fmla="*/ 27 w 28"/>
                <a:gd name="T5" fmla="*/ 0 h 22"/>
                <a:gd name="T6" fmla="*/ 0 w 28"/>
                <a:gd name="T7" fmla="*/ 2 h 22"/>
                <a:gd name="T8" fmla="*/ 0 60000 65536"/>
                <a:gd name="T9" fmla="*/ 0 60000 65536"/>
                <a:gd name="T10" fmla="*/ 0 60000 65536"/>
                <a:gd name="T11" fmla="*/ 0 60000 65536"/>
                <a:gd name="T12" fmla="*/ 0 w 28"/>
                <a:gd name="T13" fmla="*/ 0 h 22"/>
                <a:gd name="T14" fmla="*/ 28 w 28"/>
                <a:gd name="T15" fmla="*/ 22 h 22"/>
              </a:gdLst>
              <a:ahLst/>
              <a:cxnLst>
                <a:cxn ang="T8">
                  <a:pos x="T0" y="T1"/>
                </a:cxn>
                <a:cxn ang="T9">
                  <a:pos x="T2" y="T3"/>
                </a:cxn>
                <a:cxn ang="T10">
                  <a:pos x="T4" y="T5"/>
                </a:cxn>
                <a:cxn ang="T11">
                  <a:pos x="T6" y="T7"/>
                </a:cxn>
              </a:cxnLst>
              <a:rect l="T12" t="T13" r="T14" b="T15"/>
              <a:pathLst>
                <a:path w="28" h="22">
                  <a:moveTo>
                    <a:pt x="0" y="2"/>
                  </a:moveTo>
                  <a:lnTo>
                    <a:pt x="2" y="21"/>
                  </a:lnTo>
                  <a:lnTo>
                    <a:pt x="27" y="0"/>
                  </a:lnTo>
                  <a:lnTo>
                    <a:pt x="0" y="2"/>
                  </a:lnTo>
                </a:path>
              </a:pathLst>
            </a:custGeom>
            <a:grpFill/>
            <a:ln w="12700" cap="rnd">
              <a:solidFill>
                <a:srgbClr val="FF0033"/>
              </a:solidFill>
              <a:round/>
              <a:headEnd/>
              <a:tailEnd/>
            </a:ln>
          </p:spPr>
          <p:txBody>
            <a:bodyPr/>
            <a:lstStyle/>
            <a:p>
              <a:pPr>
                <a:defRPr/>
              </a:pPr>
              <a:endParaRPr lang="en-US" sz="1800">
                <a:ea typeface="+mn-ea"/>
              </a:endParaRPr>
            </a:p>
          </p:txBody>
        </p:sp>
        <p:sp>
          <p:nvSpPr>
            <p:cNvPr id="25824" name="Freeform 203"/>
            <p:cNvSpPr>
              <a:spLocks/>
            </p:cNvSpPr>
            <p:nvPr/>
          </p:nvSpPr>
          <p:spPr bwMode="auto">
            <a:xfrm>
              <a:off x="2140" y="1892"/>
              <a:ext cx="31" cy="22"/>
            </a:xfrm>
            <a:custGeom>
              <a:avLst/>
              <a:gdLst>
                <a:gd name="T0" fmla="*/ 0 w 31"/>
                <a:gd name="T1" fmla="*/ 21 h 22"/>
                <a:gd name="T2" fmla="*/ 26 w 31"/>
                <a:gd name="T3" fmla="*/ 0 h 22"/>
                <a:gd name="T4" fmla="*/ 30 w 31"/>
                <a:gd name="T5" fmla="*/ 17 h 22"/>
                <a:gd name="T6" fmla="*/ 0 w 31"/>
                <a:gd name="T7" fmla="*/ 21 h 22"/>
                <a:gd name="T8" fmla="*/ 0 60000 65536"/>
                <a:gd name="T9" fmla="*/ 0 60000 65536"/>
                <a:gd name="T10" fmla="*/ 0 60000 65536"/>
                <a:gd name="T11" fmla="*/ 0 60000 65536"/>
                <a:gd name="T12" fmla="*/ 0 w 31"/>
                <a:gd name="T13" fmla="*/ 0 h 22"/>
                <a:gd name="T14" fmla="*/ 31 w 31"/>
                <a:gd name="T15" fmla="*/ 22 h 22"/>
              </a:gdLst>
              <a:ahLst/>
              <a:cxnLst>
                <a:cxn ang="T8">
                  <a:pos x="T0" y="T1"/>
                </a:cxn>
                <a:cxn ang="T9">
                  <a:pos x="T2" y="T3"/>
                </a:cxn>
                <a:cxn ang="T10">
                  <a:pos x="T4" y="T5"/>
                </a:cxn>
                <a:cxn ang="T11">
                  <a:pos x="T6" y="T7"/>
                </a:cxn>
              </a:cxnLst>
              <a:rect l="T12" t="T13" r="T14" b="T15"/>
              <a:pathLst>
                <a:path w="31" h="22">
                  <a:moveTo>
                    <a:pt x="0" y="21"/>
                  </a:moveTo>
                  <a:lnTo>
                    <a:pt x="26" y="0"/>
                  </a:lnTo>
                  <a:lnTo>
                    <a:pt x="30" y="17"/>
                  </a:lnTo>
                  <a:lnTo>
                    <a:pt x="0"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825" name="Freeform 204"/>
            <p:cNvSpPr>
              <a:spLocks/>
            </p:cNvSpPr>
            <p:nvPr/>
          </p:nvSpPr>
          <p:spPr bwMode="auto">
            <a:xfrm>
              <a:off x="2138" y="1892"/>
              <a:ext cx="33" cy="22"/>
            </a:xfrm>
            <a:custGeom>
              <a:avLst/>
              <a:gdLst>
                <a:gd name="T0" fmla="*/ 0 w 33"/>
                <a:gd name="T1" fmla="*/ 2 h 22"/>
                <a:gd name="T2" fmla="*/ 3 w 33"/>
                <a:gd name="T3" fmla="*/ 21 h 22"/>
                <a:gd name="T4" fmla="*/ 32 w 33"/>
                <a:gd name="T5" fmla="*/ 17 h 22"/>
                <a:gd name="T6" fmla="*/ 29 w 33"/>
                <a:gd name="T7" fmla="*/ 0 h 22"/>
                <a:gd name="T8" fmla="*/ 0 w 33"/>
                <a:gd name="T9" fmla="*/ 2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0" y="2"/>
                  </a:moveTo>
                  <a:lnTo>
                    <a:pt x="3" y="21"/>
                  </a:lnTo>
                  <a:lnTo>
                    <a:pt x="32" y="17"/>
                  </a:lnTo>
                  <a:lnTo>
                    <a:pt x="29" y="0"/>
                  </a:lnTo>
                  <a:lnTo>
                    <a:pt x="0" y="2"/>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26" name="Freeform 205"/>
            <p:cNvSpPr>
              <a:spLocks/>
            </p:cNvSpPr>
            <p:nvPr/>
          </p:nvSpPr>
          <p:spPr bwMode="auto">
            <a:xfrm>
              <a:off x="2165" y="1890"/>
              <a:ext cx="29" cy="20"/>
            </a:xfrm>
            <a:custGeom>
              <a:avLst/>
              <a:gdLst>
                <a:gd name="T0" fmla="*/ 0 w 29"/>
                <a:gd name="T1" fmla="*/ 2 h 20"/>
                <a:gd name="T2" fmla="*/ 2 w 29"/>
                <a:gd name="T3" fmla="*/ 19 h 20"/>
                <a:gd name="T4" fmla="*/ 28 w 29"/>
                <a:gd name="T5" fmla="*/ 0 h 20"/>
                <a:gd name="T6" fmla="*/ 0 w 29"/>
                <a:gd name="T7" fmla="*/ 2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0" y="2"/>
                  </a:moveTo>
                  <a:lnTo>
                    <a:pt x="2" y="19"/>
                  </a:lnTo>
                  <a:lnTo>
                    <a:pt x="28" y="0"/>
                  </a:lnTo>
                  <a:lnTo>
                    <a:pt x="0" y="2"/>
                  </a:lnTo>
                </a:path>
              </a:pathLst>
            </a:custGeom>
            <a:grpFill/>
            <a:ln w="12700" cap="rnd">
              <a:solidFill>
                <a:srgbClr val="FF0033"/>
              </a:solidFill>
              <a:round/>
              <a:headEnd/>
              <a:tailEnd/>
            </a:ln>
          </p:spPr>
          <p:txBody>
            <a:bodyPr/>
            <a:lstStyle/>
            <a:p>
              <a:pPr>
                <a:defRPr/>
              </a:pPr>
              <a:endParaRPr lang="en-US" sz="1800">
                <a:ea typeface="+mn-ea"/>
              </a:endParaRPr>
            </a:p>
          </p:txBody>
        </p:sp>
        <p:sp>
          <p:nvSpPr>
            <p:cNvPr id="25827" name="Freeform 206"/>
            <p:cNvSpPr>
              <a:spLocks/>
            </p:cNvSpPr>
            <p:nvPr/>
          </p:nvSpPr>
          <p:spPr bwMode="auto">
            <a:xfrm>
              <a:off x="2170" y="1890"/>
              <a:ext cx="28" cy="20"/>
            </a:xfrm>
            <a:custGeom>
              <a:avLst/>
              <a:gdLst>
                <a:gd name="T0" fmla="*/ 0 w 28"/>
                <a:gd name="T1" fmla="*/ 19 h 20"/>
                <a:gd name="T2" fmla="*/ 25 w 28"/>
                <a:gd name="T3" fmla="*/ 0 h 20"/>
                <a:gd name="T4" fmla="*/ 27 w 28"/>
                <a:gd name="T5" fmla="*/ 17 h 20"/>
                <a:gd name="T6" fmla="*/ 0 w 28"/>
                <a:gd name="T7" fmla="*/ 19 h 20"/>
                <a:gd name="T8" fmla="*/ 0 60000 65536"/>
                <a:gd name="T9" fmla="*/ 0 60000 65536"/>
                <a:gd name="T10" fmla="*/ 0 60000 65536"/>
                <a:gd name="T11" fmla="*/ 0 60000 65536"/>
                <a:gd name="T12" fmla="*/ 0 w 28"/>
                <a:gd name="T13" fmla="*/ 0 h 20"/>
                <a:gd name="T14" fmla="*/ 28 w 28"/>
                <a:gd name="T15" fmla="*/ 20 h 20"/>
              </a:gdLst>
              <a:ahLst/>
              <a:cxnLst>
                <a:cxn ang="T8">
                  <a:pos x="T0" y="T1"/>
                </a:cxn>
                <a:cxn ang="T9">
                  <a:pos x="T2" y="T3"/>
                </a:cxn>
                <a:cxn ang="T10">
                  <a:pos x="T4" y="T5"/>
                </a:cxn>
                <a:cxn ang="T11">
                  <a:pos x="T6" y="T7"/>
                </a:cxn>
              </a:cxnLst>
              <a:rect l="T12" t="T13" r="T14" b="T15"/>
              <a:pathLst>
                <a:path w="28" h="20">
                  <a:moveTo>
                    <a:pt x="0" y="19"/>
                  </a:moveTo>
                  <a:lnTo>
                    <a:pt x="25" y="0"/>
                  </a:lnTo>
                  <a:lnTo>
                    <a:pt x="27" y="17"/>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28" name="Freeform 207"/>
            <p:cNvSpPr>
              <a:spLocks/>
            </p:cNvSpPr>
            <p:nvPr/>
          </p:nvSpPr>
          <p:spPr bwMode="auto">
            <a:xfrm>
              <a:off x="2165" y="1890"/>
              <a:ext cx="33" cy="20"/>
            </a:xfrm>
            <a:custGeom>
              <a:avLst/>
              <a:gdLst>
                <a:gd name="T0" fmla="*/ 0 w 33"/>
                <a:gd name="T1" fmla="*/ 2 h 20"/>
                <a:gd name="T2" fmla="*/ 3 w 33"/>
                <a:gd name="T3" fmla="*/ 19 h 20"/>
                <a:gd name="T4" fmla="*/ 32 w 33"/>
                <a:gd name="T5" fmla="*/ 17 h 20"/>
                <a:gd name="T6" fmla="*/ 30 w 33"/>
                <a:gd name="T7" fmla="*/ 0 h 20"/>
                <a:gd name="T8" fmla="*/ 0 w 33"/>
                <a:gd name="T9" fmla="*/ 2 h 20"/>
                <a:gd name="T10" fmla="*/ 0 60000 65536"/>
                <a:gd name="T11" fmla="*/ 0 60000 65536"/>
                <a:gd name="T12" fmla="*/ 0 60000 65536"/>
                <a:gd name="T13" fmla="*/ 0 60000 65536"/>
                <a:gd name="T14" fmla="*/ 0 60000 65536"/>
                <a:gd name="T15" fmla="*/ 0 w 33"/>
                <a:gd name="T16" fmla="*/ 0 h 20"/>
                <a:gd name="T17" fmla="*/ 33 w 33"/>
                <a:gd name="T18" fmla="*/ 20 h 20"/>
              </a:gdLst>
              <a:ahLst/>
              <a:cxnLst>
                <a:cxn ang="T10">
                  <a:pos x="T0" y="T1"/>
                </a:cxn>
                <a:cxn ang="T11">
                  <a:pos x="T2" y="T3"/>
                </a:cxn>
                <a:cxn ang="T12">
                  <a:pos x="T4" y="T5"/>
                </a:cxn>
                <a:cxn ang="T13">
                  <a:pos x="T6" y="T7"/>
                </a:cxn>
                <a:cxn ang="T14">
                  <a:pos x="T8" y="T9"/>
                </a:cxn>
              </a:cxnLst>
              <a:rect l="T15" t="T16" r="T17" b="T18"/>
              <a:pathLst>
                <a:path w="33" h="20">
                  <a:moveTo>
                    <a:pt x="0" y="2"/>
                  </a:moveTo>
                  <a:lnTo>
                    <a:pt x="3" y="19"/>
                  </a:lnTo>
                  <a:lnTo>
                    <a:pt x="32" y="17"/>
                  </a:lnTo>
                  <a:lnTo>
                    <a:pt x="30" y="0"/>
                  </a:lnTo>
                  <a:lnTo>
                    <a:pt x="0" y="2"/>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29" name="Freeform 208"/>
            <p:cNvSpPr>
              <a:spLocks/>
            </p:cNvSpPr>
            <p:nvPr/>
          </p:nvSpPr>
          <p:spPr bwMode="auto">
            <a:xfrm>
              <a:off x="2193" y="1887"/>
              <a:ext cx="32" cy="20"/>
            </a:xfrm>
            <a:custGeom>
              <a:avLst/>
              <a:gdLst>
                <a:gd name="T0" fmla="*/ 0 w 32"/>
                <a:gd name="T1" fmla="*/ 2 h 20"/>
                <a:gd name="T2" fmla="*/ 2 w 32"/>
                <a:gd name="T3" fmla="*/ 19 h 20"/>
                <a:gd name="T4" fmla="*/ 31 w 32"/>
                <a:gd name="T5" fmla="*/ 0 h 20"/>
                <a:gd name="T6" fmla="*/ 0 w 32"/>
                <a:gd name="T7" fmla="*/ 2 h 20"/>
                <a:gd name="T8" fmla="*/ 0 60000 65536"/>
                <a:gd name="T9" fmla="*/ 0 60000 65536"/>
                <a:gd name="T10" fmla="*/ 0 60000 65536"/>
                <a:gd name="T11" fmla="*/ 0 60000 65536"/>
                <a:gd name="T12" fmla="*/ 0 w 32"/>
                <a:gd name="T13" fmla="*/ 0 h 20"/>
                <a:gd name="T14" fmla="*/ 32 w 32"/>
                <a:gd name="T15" fmla="*/ 20 h 20"/>
              </a:gdLst>
              <a:ahLst/>
              <a:cxnLst>
                <a:cxn ang="T8">
                  <a:pos x="T0" y="T1"/>
                </a:cxn>
                <a:cxn ang="T9">
                  <a:pos x="T2" y="T3"/>
                </a:cxn>
                <a:cxn ang="T10">
                  <a:pos x="T4" y="T5"/>
                </a:cxn>
                <a:cxn ang="T11">
                  <a:pos x="T6" y="T7"/>
                </a:cxn>
              </a:cxnLst>
              <a:rect l="T12" t="T13" r="T14" b="T15"/>
              <a:pathLst>
                <a:path w="32" h="20">
                  <a:moveTo>
                    <a:pt x="0" y="2"/>
                  </a:moveTo>
                  <a:lnTo>
                    <a:pt x="2" y="19"/>
                  </a:lnTo>
                  <a:lnTo>
                    <a:pt x="31" y="0"/>
                  </a:lnTo>
                  <a:lnTo>
                    <a:pt x="0" y="2"/>
                  </a:lnTo>
                </a:path>
              </a:pathLst>
            </a:custGeom>
            <a:grpFill/>
            <a:ln w="12700" cap="rnd">
              <a:solidFill>
                <a:srgbClr val="FF0033"/>
              </a:solidFill>
              <a:round/>
              <a:headEnd/>
              <a:tailEnd/>
            </a:ln>
          </p:spPr>
          <p:txBody>
            <a:bodyPr/>
            <a:lstStyle/>
            <a:p>
              <a:pPr>
                <a:defRPr/>
              </a:pPr>
              <a:endParaRPr lang="en-US" sz="1800">
                <a:ea typeface="+mn-ea"/>
              </a:endParaRPr>
            </a:p>
          </p:txBody>
        </p:sp>
        <p:sp>
          <p:nvSpPr>
            <p:cNvPr id="25830" name="Freeform 209"/>
            <p:cNvSpPr>
              <a:spLocks/>
            </p:cNvSpPr>
            <p:nvPr/>
          </p:nvSpPr>
          <p:spPr bwMode="auto">
            <a:xfrm>
              <a:off x="2197" y="1887"/>
              <a:ext cx="29" cy="20"/>
            </a:xfrm>
            <a:custGeom>
              <a:avLst/>
              <a:gdLst>
                <a:gd name="T0" fmla="*/ 0 w 29"/>
                <a:gd name="T1" fmla="*/ 19 h 20"/>
                <a:gd name="T2" fmla="*/ 26 w 29"/>
                <a:gd name="T3" fmla="*/ 0 h 20"/>
                <a:gd name="T4" fmla="*/ 28 w 29"/>
                <a:gd name="T5" fmla="*/ 16 h 20"/>
                <a:gd name="T6" fmla="*/ 0 w 29"/>
                <a:gd name="T7" fmla="*/ 19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0" y="19"/>
                  </a:moveTo>
                  <a:lnTo>
                    <a:pt x="26" y="0"/>
                  </a:lnTo>
                  <a:lnTo>
                    <a:pt x="28" y="16"/>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31" name="Freeform 210"/>
            <p:cNvSpPr>
              <a:spLocks/>
            </p:cNvSpPr>
            <p:nvPr/>
          </p:nvSpPr>
          <p:spPr bwMode="auto">
            <a:xfrm>
              <a:off x="2193" y="1887"/>
              <a:ext cx="33" cy="20"/>
            </a:xfrm>
            <a:custGeom>
              <a:avLst/>
              <a:gdLst>
                <a:gd name="T0" fmla="*/ 0 w 33"/>
                <a:gd name="T1" fmla="*/ 2 h 20"/>
                <a:gd name="T2" fmla="*/ 2 w 33"/>
                <a:gd name="T3" fmla="*/ 19 h 20"/>
                <a:gd name="T4" fmla="*/ 32 w 33"/>
                <a:gd name="T5" fmla="*/ 16 h 20"/>
                <a:gd name="T6" fmla="*/ 30 w 33"/>
                <a:gd name="T7" fmla="*/ 0 h 20"/>
                <a:gd name="T8" fmla="*/ 0 w 33"/>
                <a:gd name="T9" fmla="*/ 2 h 20"/>
                <a:gd name="T10" fmla="*/ 0 60000 65536"/>
                <a:gd name="T11" fmla="*/ 0 60000 65536"/>
                <a:gd name="T12" fmla="*/ 0 60000 65536"/>
                <a:gd name="T13" fmla="*/ 0 60000 65536"/>
                <a:gd name="T14" fmla="*/ 0 60000 65536"/>
                <a:gd name="T15" fmla="*/ 0 w 33"/>
                <a:gd name="T16" fmla="*/ 0 h 20"/>
                <a:gd name="T17" fmla="*/ 33 w 33"/>
                <a:gd name="T18" fmla="*/ 20 h 20"/>
              </a:gdLst>
              <a:ahLst/>
              <a:cxnLst>
                <a:cxn ang="T10">
                  <a:pos x="T0" y="T1"/>
                </a:cxn>
                <a:cxn ang="T11">
                  <a:pos x="T2" y="T3"/>
                </a:cxn>
                <a:cxn ang="T12">
                  <a:pos x="T4" y="T5"/>
                </a:cxn>
                <a:cxn ang="T13">
                  <a:pos x="T6" y="T7"/>
                </a:cxn>
                <a:cxn ang="T14">
                  <a:pos x="T8" y="T9"/>
                </a:cxn>
              </a:cxnLst>
              <a:rect l="T15" t="T16" r="T17" b="T18"/>
              <a:pathLst>
                <a:path w="33" h="20">
                  <a:moveTo>
                    <a:pt x="0" y="2"/>
                  </a:moveTo>
                  <a:lnTo>
                    <a:pt x="2" y="19"/>
                  </a:lnTo>
                  <a:lnTo>
                    <a:pt x="32" y="16"/>
                  </a:lnTo>
                  <a:lnTo>
                    <a:pt x="30" y="0"/>
                  </a:lnTo>
                  <a:lnTo>
                    <a:pt x="0" y="2"/>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32" name="Freeform 211"/>
            <p:cNvSpPr>
              <a:spLocks/>
            </p:cNvSpPr>
            <p:nvPr/>
          </p:nvSpPr>
          <p:spPr bwMode="auto">
            <a:xfrm>
              <a:off x="2224" y="1887"/>
              <a:ext cx="30" cy="19"/>
            </a:xfrm>
            <a:custGeom>
              <a:avLst/>
              <a:gdLst>
                <a:gd name="T0" fmla="*/ 0 w 30"/>
                <a:gd name="T1" fmla="*/ 1 h 19"/>
                <a:gd name="T2" fmla="*/ 1 w 30"/>
                <a:gd name="T3" fmla="*/ 18 h 19"/>
                <a:gd name="T4" fmla="*/ 29 w 30"/>
                <a:gd name="T5" fmla="*/ 0 h 19"/>
                <a:gd name="T6" fmla="*/ 0 w 30"/>
                <a:gd name="T7" fmla="*/ 1 h 19"/>
                <a:gd name="T8" fmla="*/ 0 60000 65536"/>
                <a:gd name="T9" fmla="*/ 0 60000 65536"/>
                <a:gd name="T10" fmla="*/ 0 60000 65536"/>
                <a:gd name="T11" fmla="*/ 0 60000 65536"/>
                <a:gd name="T12" fmla="*/ 0 w 30"/>
                <a:gd name="T13" fmla="*/ 0 h 19"/>
                <a:gd name="T14" fmla="*/ 30 w 30"/>
                <a:gd name="T15" fmla="*/ 19 h 19"/>
              </a:gdLst>
              <a:ahLst/>
              <a:cxnLst>
                <a:cxn ang="T8">
                  <a:pos x="T0" y="T1"/>
                </a:cxn>
                <a:cxn ang="T9">
                  <a:pos x="T2" y="T3"/>
                </a:cxn>
                <a:cxn ang="T10">
                  <a:pos x="T4" y="T5"/>
                </a:cxn>
                <a:cxn ang="T11">
                  <a:pos x="T6" y="T7"/>
                </a:cxn>
              </a:cxnLst>
              <a:rect l="T12" t="T13" r="T14" b="T15"/>
              <a:pathLst>
                <a:path w="30" h="19">
                  <a:moveTo>
                    <a:pt x="0" y="1"/>
                  </a:moveTo>
                  <a:lnTo>
                    <a:pt x="1" y="18"/>
                  </a:lnTo>
                  <a:lnTo>
                    <a:pt x="29" y="0"/>
                  </a:lnTo>
                  <a:lnTo>
                    <a:pt x="0" y="1"/>
                  </a:lnTo>
                </a:path>
              </a:pathLst>
            </a:custGeom>
            <a:grpFill/>
            <a:ln w="12700" cap="rnd">
              <a:solidFill>
                <a:srgbClr val="FF0033"/>
              </a:solidFill>
              <a:round/>
              <a:headEnd/>
              <a:tailEnd/>
            </a:ln>
          </p:spPr>
          <p:txBody>
            <a:bodyPr/>
            <a:lstStyle/>
            <a:p>
              <a:pPr>
                <a:defRPr/>
              </a:pPr>
              <a:endParaRPr lang="en-US" sz="1800">
                <a:ea typeface="+mn-ea"/>
              </a:endParaRPr>
            </a:p>
          </p:txBody>
        </p:sp>
        <p:sp>
          <p:nvSpPr>
            <p:cNvPr id="25833" name="Freeform 212"/>
            <p:cNvSpPr>
              <a:spLocks/>
            </p:cNvSpPr>
            <p:nvPr/>
          </p:nvSpPr>
          <p:spPr bwMode="auto">
            <a:xfrm>
              <a:off x="2225" y="1887"/>
              <a:ext cx="31" cy="19"/>
            </a:xfrm>
            <a:custGeom>
              <a:avLst/>
              <a:gdLst>
                <a:gd name="T0" fmla="*/ 0 w 31"/>
                <a:gd name="T1" fmla="*/ 18 h 19"/>
                <a:gd name="T2" fmla="*/ 29 w 31"/>
                <a:gd name="T3" fmla="*/ 0 h 19"/>
                <a:gd name="T4" fmla="*/ 30 w 31"/>
                <a:gd name="T5" fmla="*/ 16 h 19"/>
                <a:gd name="T6" fmla="*/ 0 w 31"/>
                <a:gd name="T7" fmla="*/ 18 h 19"/>
                <a:gd name="T8" fmla="*/ 0 60000 65536"/>
                <a:gd name="T9" fmla="*/ 0 60000 65536"/>
                <a:gd name="T10" fmla="*/ 0 60000 65536"/>
                <a:gd name="T11" fmla="*/ 0 60000 65536"/>
                <a:gd name="T12" fmla="*/ 0 w 31"/>
                <a:gd name="T13" fmla="*/ 0 h 19"/>
                <a:gd name="T14" fmla="*/ 31 w 31"/>
                <a:gd name="T15" fmla="*/ 19 h 19"/>
              </a:gdLst>
              <a:ahLst/>
              <a:cxnLst>
                <a:cxn ang="T8">
                  <a:pos x="T0" y="T1"/>
                </a:cxn>
                <a:cxn ang="T9">
                  <a:pos x="T2" y="T3"/>
                </a:cxn>
                <a:cxn ang="T10">
                  <a:pos x="T4" y="T5"/>
                </a:cxn>
                <a:cxn ang="T11">
                  <a:pos x="T6" y="T7"/>
                </a:cxn>
              </a:cxnLst>
              <a:rect l="T12" t="T13" r="T14" b="T15"/>
              <a:pathLst>
                <a:path w="31" h="19">
                  <a:moveTo>
                    <a:pt x="0" y="18"/>
                  </a:moveTo>
                  <a:lnTo>
                    <a:pt x="29" y="0"/>
                  </a:lnTo>
                  <a:lnTo>
                    <a:pt x="30" y="16"/>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834" name="Freeform 213"/>
            <p:cNvSpPr>
              <a:spLocks/>
            </p:cNvSpPr>
            <p:nvPr/>
          </p:nvSpPr>
          <p:spPr bwMode="auto">
            <a:xfrm>
              <a:off x="2224" y="1887"/>
              <a:ext cx="32" cy="19"/>
            </a:xfrm>
            <a:custGeom>
              <a:avLst/>
              <a:gdLst>
                <a:gd name="T0" fmla="*/ 0 w 32"/>
                <a:gd name="T1" fmla="*/ 1 h 19"/>
                <a:gd name="T2" fmla="*/ 1 w 32"/>
                <a:gd name="T3" fmla="*/ 18 h 19"/>
                <a:gd name="T4" fmla="*/ 31 w 32"/>
                <a:gd name="T5" fmla="*/ 16 h 19"/>
                <a:gd name="T6" fmla="*/ 30 w 32"/>
                <a:gd name="T7" fmla="*/ 0 h 19"/>
                <a:gd name="T8" fmla="*/ 0 w 32"/>
                <a:gd name="T9" fmla="*/ 1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1"/>
                  </a:moveTo>
                  <a:lnTo>
                    <a:pt x="1" y="18"/>
                  </a:lnTo>
                  <a:lnTo>
                    <a:pt x="31" y="16"/>
                  </a:lnTo>
                  <a:lnTo>
                    <a:pt x="30" y="0"/>
                  </a:lnTo>
                  <a:lnTo>
                    <a:pt x="0" y="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35" name="Freeform 214"/>
            <p:cNvSpPr>
              <a:spLocks/>
            </p:cNvSpPr>
            <p:nvPr/>
          </p:nvSpPr>
          <p:spPr bwMode="auto">
            <a:xfrm>
              <a:off x="2253" y="1884"/>
              <a:ext cx="31" cy="21"/>
            </a:xfrm>
            <a:custGeom>
              <a:avLst/>
              <a:gdLst>
                <a:gd name="T0" fmla="*/ 0 w 31"/>
                <a:gd name="T1" fmla="*/ 1 h 21"/>
                <a:gd name="T2" fmla="*/ 0 w 31"/>
                <a:gd name="T3" fmla="*/ 20 h 21"/>
                <a:gd name="T4" fmla="*/ 30 w 31"/>
                <a:gd name="T5" fmla="*/ 0 h 21"/>
                <a:gd name="T6" fmla="*/ 0 w 31"/>
                <a:gd name="T7" fmla="*/ 1 h 21"/>
                <a:gd name="T8" fmla="*/ 0 60000 65536"/>
                <a:gd name="T9" fmla="*/ 0 60000 65536"/>
                <a:gd name="T10" fmla="*/ 0 60000 65536"/>
                <a:gd name="T11" fmla="*/ 0 60000 65536"/>
                <a:gd name="T12" fmla="*/ 0 w 31"/>
                <a:gd name="T13" fmla="*/ 0 h 21"/>
                <a:gd name="T14" fmla="*/ 31 w 31"/>
                <a:gd name="T15" fmla="*/ 21 h 21"/>
              </a:gdLst>
              <a:ahLst/>
              <a:cxnLst>
                <a:cxn ang="T8">
                  <a:pos x="T0" y="T1"/>
                </a:cxn>
                <a:cxn ang="T9">
                  <a:pos x="T2" y="T3"/>
                </a:cxn>
                <a:cxn ang="T10">
                  <a:pos x="T4" y="T5"/>
                </a:cxn>
                <a:cxn ang="T11">
                  <a:pos x="T6" y="T7"/>
                </a:cxn>
              </a:cxnLst>
              <a:rect l="T12" t="T13" r="T14" b="T15"/>
              <a:pathLst>
                <a:path w="31" h="21">
                  <a:moveTo>
                    <a:pt x="0" y="1"/>
                  </a:moveTo>
                  <a:lnTo>
                    <a:pt x="0" y="20"/>
                  </a:lnTo>
                  <a:lnTo>
                    <a:pt x="30" y="0"/>
                  </a:lnTo>
                  <a:lnTo>
                    <a:pt x="0" y="1"/>
                  </a:lnTo>
                </a:path>
              </a:pathLst>
            </a:custGeom>
            <a:grpFill/>
            <a:ln w="12700" cap="rnd">
              <a:solidFill>
                <a:srgbClr val="FF0033"/>
              </a:solidFill>
              <a:round/>
              <a:headEnd/>
              <a:tailEnd/>
            </a:ln>
          </p:spPr>
          <p:txBody>
            <a:bodyPr/>
            <a:lstStyle/>
            <a:p>
              <a:pPr>
                <a:defRPr/>
              </a:pPr>
              <a:endParaRPr lang="en-US" sz="1800">
                <a:ea typeface="+mn-ea"/>
              </a:endParaRPr>
            </a:p>
          </p:txBody>
        </p:sp>
        <p:sp>
          <p:nvSpPr>
            <p:cNvPr id="25836" name="Freeform 215"/>
            <p:cNvSpPr>
              <a:spLocks/>
            </p:cNvSpPr>
            <p:nvPr/>
          </p:nvSpPr>
          <p:spPr bwMode="auto">
            <a:xfrm>
              <a:off x="2255" y="1884"/>
              <a:ext cx="29" cy="21"/>
            </a:xfrm>
            <a:custGeom>
              <a:avLst/>
              <a:gdLst>
                <a:gd name="T0" fmla="*/ 0 w 29"/>
                <a:gd name="T1" fmla="*/ 20 h 21"/>
                <a:gd name="T2" fmla="*/ 27 w 29"/>
                <a:gd name="T3" fmla="*/ 0 h 21"/>
                <a:gd name="T4" fmla="*/ 28 w 29"/>
                <a:gd name="T5" fmla="*/ 18 h 21"/>
                <a:gd name="T6" fmla="*/ 0 w 29"/>
                <a:gd name="T7" fmla="*/ 20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0" y="20"/>
                  </a:moveTo>
                  <a:lnTo>
                    <a:pt x="27" y="0"/>
                  </a:lnTo>
                  <a:lnTo>
                    <a:pt x="28" y="18"/>
                  </a:lnTo>
                  <a:lnTo>
                    <a:pt x="0"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837" name="Freeform 216"/>
            <p:cNvSpPr>
              <a:spLocks/>
            </p:cNvSpPr>
            <p:nvPr/>
          </p:nvSpPr>
          <p:spPr bwMode="auto">
            <a:xfrm>
              <a:off x="2253" y="1884"/>
              <a:ext cx="31" cy="21"/>
            </a:xfrm>
            <a:custGeom>
              <a:avLst/>
              <a:gdLst>
                <a:gd name="T0" fmla="*/ 0 w 31"/>
                <a:gd name="T1" fmla="*/ 1 h 21"/>
                <a:gd name="T2" fmla="*/ 0 w 31"/>
                <a:gd name="T3" fmla="*/ 20 h 21"/>
                <a:gd name="T4" fmla="*/ 30 w 31"/>
                <a:gd name="T5" fmla="*/ 18 h 21"/>
                <a:gd name="T6" fmla="*/ 29 w 31"/>
                <a:gd name="T7" fmla="*/ 0 h 21"/>
                <a:gd name="T8" fmla="*/ 0 w 31"/>
                <a:gd name="T9" fmla="*/ 1 h 21"/>
                <a:gd name="T10" fmla="*/ 0 60000 65536"/>
                <a:gd name="T11" fmla="*/ 0 60000 65536"/>
                <a:gd name="T12" fmla="*/ 0 60000 65536"/>
                <a:gd name="T13" fmla="*/ 0 60000 65536"/>
                <a:gd name="T14" fmla="*/ 0 60000 65536"/>
                <a:gd name="T15" fmla="*/ 0 w 31"/>
                <a:gd name="T16" fmla="*/ 0 h 21"/>
                <a:gd name="T17" fmla="*/ 31 w 31"/>
                <a:gd name="T18" fmla="*/ 21 h 21"/>
              </a:gdLst>
              <a:ahLst/>
              <a:cxnLst>
                <a:cxn ang="T10">
                  <a:pos x="T0" y="T1"/>
                </a:cxn>
                <a:cxn ang="T11">
                  <a:pos x="T2" y="T3"/>
                </a:cxn>
                <a:cxn ang="T12">
                  <a:pos x="T4" y="T5"/>
                </a:cxn>
                <a:cxn ang="T13">
                  <a:pos x="T6" y="T7"/>
                </a:cxn>
                <a:cxn ang="T14">
                  <a:pos x="T8" y="T9"/>
                </a:cxn>
              </a:cxnLst>
              <a:rect l="T15" t="T16" r="T17" b="T18"/>
              <a:pathLst>
                <a:path w="31" h="21">
                  <a:moveTo>
                    <a:pt x="0" y="1"/>
                  </a:moveTo>
                  <a:lnTo>
                    <a:pt x="0" y="20"/>
                  </a:lnTo>
                  <a:lnTo>
                    <a:pt x="30" y="18"/>
                  </a:lnTo>
                  <a:lnTo>
                    <a:pt x="29" y="0"/>
                  </a:lnTo>
                  <a:lnTo>
                    <a:pt x="0" y="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38" name="Freeform 217"/>
            <p:cNvSpPr>
              <a:spLocks/>
            </p:cNvSpPr>
            <p:nvPr/>
          </p:nvSpPr>
          <p:spPr bwMode="auto">
            <a:xfrm>
              <a:off x="2283" y="1882"/>
              <a:ext cx="30" cy="21"/>
            </a:xfrm>
            <a:custGeom>
              <a:avLst/>
              <a:gdLst>
                <a:gd name="T0" fmla="*/ 0 w 30"/>
                <a:gd name="T1" fmla="*/ 1 h 21"/>
                <a:gd name="T2" fmla="*/ 0 w 30"/>
                <a:gd name="T3" fmla="*/ 20 h 21"/>
                <a:gd name="T4" fmla="*/ 29 w 30"/>
                <a:gd name="T5" fmla="*/ 0 h 21"/>
                <a:gd name="T6" fmla="*/ 0 w 30"/>
                <a:gd name="T7" fmla="*/ 1 h 21"/>
                <a:gd name="T8" fmla="*/ 0 60000 65536"/>
                <a:gd name="T9" fmla="*/ 0 60000 65536"/>
                <a:gd name="T10" fmla="*/ 0 60000 65536"/>
                <a:gd name="T11" fmla="*/ 0 60000 65536"/>
                <a:gd name="T12" fmla="*/ 0 w 30"/>
                <a:gd name="T13" fmla="*/ 0 h 21"/>
                <a:gd name="T14" fmla="*/ 30 w 30"/>
                <a:gd name="T15" fmla="*/ 21 h 21"/>
              </a:gdLst>
              <a:ahLst/>
              <a:cxnLst>
                <a:cxn ang="T8">
                  <a:pos x="T0" y="T1"/>
                </a:cxn>
                <a:cxn ang="T9">
                  <a:pos x="T2" y="T3"/>
                </a:cxn>
                <a:cxn ang="T10">
                  <a:pos x="T4" y="T5"/>
                </a:cxn>
                <a:cxn ang="T11">
                  <a:pos x="T6" y="T7"/>
                </a:cxn>
              </a:cxnLst>
              <a:rect l="T12" t="T13" r="T14" b="T15"/>
              <a:pathLst>
                <a:path w="30" h="21">
                  <a:moveTo>
                    <a:pt x="0" y="1"/>
                  </a:moveTo>
                  <a:lnTo>
                    <a:pt x="0" y="20"/>
                  </a:lnTo>
                  <a:lnTo>
                    <a:pt x="29" y="0"/>
                  </a:lnTo>
                  <a:lnTo>
                    <a:pt x="0" y="1"/>
                  </a:lnTo>
                </a:path>
              </a:pathLst>
            </a:custGeom>
            <a:grpFill/>
            <a:ln w="12700" cap="rnd">
              <a:solidFill>
                <a:srgbClr val="FF0033"/>
              </a:solidFill>
              <a:round/>
              <a:headEnd/>
              <a:tailEnd/>
            </a:ln>
          </p:spPr>
          <p:txBody>
            <a:bodyPr/>
            <a:lstStyle/>
            <a:p>
              <a:pPr>
                <a:defRPr/>
              </a:pPr>
              <a:endParaRPr lang="en-US" sz="1800">
                <a:ea typeface="+mn-ea"/>
              </a:endParaRPr>
            </a:p>
          </p:txBody>
        </p:sp>
        <p:sp>
          <p:nvSpPr>
            <p:cNvPr id="25839" name="Freeform 218"/>
            <p:cNvSpPr>
              <a:spLocks/>
            </p:cNvSpPr>
            <p:nvPr/>
          </p:nvSpPr>
          <p:spPr bwMode="auto">
            <a:xfrm>
              <a:off x="2283" y="1882"/>
              <a:ext cx="31" cy="21"/>
            </a:xfrm>
            <a:custGeom>
              <a:avLst/>
              <a:gdLst>
                <a:gd name="T0" fmla="*/ 0 w 31"/>
                <a:gd name="T1" fmla="*/ 20 h 21"/>
                <a:gd name="T2" fmla="*/ 29 w 31"/>
                <a:gd name="T3" fmla="*/ 0 h 21"/>
                <a:gd name="T4" fmla="*/ 30 w 31"/>
                <a:gd name="T5" fmla="*/ 18 h 21"/>
                <a:gd name="T6" fmla="*/ 0 w 31"/>
                <a:gd name="T7" fmla="*/ 20 h 21"/>
                <a:gd name="T8" fmla="*/ 0 60000 65536"/>
                <a:gd name="T9" fmla="*/ 0 60000 65536"/>
                <a:gd name="T10" fmla="*/ 0 60000 65536"/>
                <a:gd name="T11" fmla="*/ 0 60000 65536"/>
                <a:gd name="T12" fmla="*/ 0 w 31"/>
                <a:gd name="T13" fmla="*/ 0 h 21"/>
                <a:gd name="T14" fmla="*/ 31 w 31"/>
                <a:gd name="T15" fmla="*/ 21 h 21"/>
              </a:gdLst>
              <a:ahLst/>
              <a:cxnLst>
                <a:cxn ang="T8">
                  <a:pos x="T0" y="T1"/>
                </a:cxn>
                <a:cxn ang="T9">
                  <a:pos x="T2" y="T3"/>
                </a:cxn>
                <a:cxn ang="T10">
                  <a:pos x="T4" y="T5"/>
                </a:cxn>
                <a:cxn ang="T11">
                  <a:pos x="T6" y="T7"/>
                </a:cxn>
              </a:cxnLst>
              <a:rect l="T12" t="T13" r="T14" b="T15"/>
              <a:pathLst>
                <a:path w="31" h="21">
                  <a:moveTo>
                    <a:pt x="0" y="20"/>
                  </a:moveTo>
                  <a:lnTo>
                    <a:pt x="29" y="0"/>
                  </a:lnTo>
                  <a:lnTo>
                    <a:pt x="30" y="18"/>
                  </a:lnTo>
                  <a:lnTo>
                    <a:pt x="0"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840" name="Freeform 219"/>
            <p:cNvSpPr>
              <a:spLocks/>
            </p:cNvSpPr>
            <p:nvPr/>
          </p:nvSpPr>
          <p:spPr bwMode="auto">
            <a:xfrm>
              <a:off x="2283" y="1882"/>
              <a:ext cx="31" cy="21"/>
            </a:xfrm>
            <a:custGeom>
              <a:avLst/>
              <a:gdLst>
                <a:gd name="T0" fmla="*/ 0 w 31"/>
                <a:gd name="T1" fmla="*/ 1 h 21"/>
                <a:gd name="T2" fmla="*/ 0 w 31"/>
                <a:gd name="T3" fmla="*/ 20 h 21"/>
                <a:gd name="T4" fmla="*/ 30 w 31"/>
                <a:gd name="T5" fmla="*/ 18 h 21"/>
                <a:gd name="T6" fmla="*/ 29 w 31"/>
                <a:gd name="T7" fmla="*/ 0 h 21"/>
                <a:gd name="T8" fmla="*/ 0 w 31"/>
                <a:gd name="T9" fmla="*/ 1 h 21"/>
                <a:gd name="T10" fmla="*/ 0 60000 65536"/>
                <a:gd name="T11" fmla="*/ 0 60000 65536"/>
                <a:gd name="T12" fmla="*/ 0 60000 65536"/>
                <a:gd name="T13" fmla="*/ 0 60000 65536"/>
                <a:gd name="T14" fmla="*/ 0 60000 65536"/>
                <a:gd name="T15" fmla="*/ 0 w 31"/>
                <a:gd name="T16" fmla="*/ 0 h 21"/>
                <a:gd name="T17" fmla="*/ 31 w 31"/>
                <a:gd name="T18" fmla="*/ 21 h 21"/>
              </a:gdLst>
              <a:ahLst/>
              <a:cxnLst>
                <a:cxn ang="T10">
                  <a:pos x="T0" y="T1"/>
                </a:cxn>
                <a:cxn ang="T11">
                  <a:pos x="T2" y="T3"/>
                </a:cxn>
                <a:cxn ang="T12">
                  <a:pos x="T4" y="T5"/>
                </a:cxn>
                <a:cxn ang="T13">
                  <a:pos x="T6" y="T7"/>
                </a:cxn>
                <a:cxn ang="T14">
                  <a:pos x="T8" y="T9"/>
                </a:cxn>
              </a:cxnLst>
              <a:rect l="T15" t="T16" r="T17" b="T18"/>
              <a:pathLst>
                <a:path w="31" h="21">
                  <a:moveTo>
                    <a:pt x="0" y="1"/>
                  </a:moveTo>
                  <a:lnTo>
                    <a:pt x="0" y="20"/>
                  </a:lnTo>
                  <a:lnTo>
                    <a:pt x="30" y="18"/>
                  </a:lnTo>
                  <a:lnTo>
                    <a:pt x="29" y="0"/>
                  </a:lnTo>
                  <a:lnTo>
                    <a:pt x="0" y="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41" name="Freeform 220"/>
            <p:cNvSpPr>
              <a:spLocks/>
            </p:cNvSpPr>
            <p:nvPr/>
          </p:nvSpPr>
          <p:spPr bwMode="auto">
            <a:xfrm>
              <a:off x="2312" y="1881"/>
              <a:ext cx="32" cy="20"/>
            </a:xfrm>
            <a:custGeom>
              <a:avLst/>
              <a:gdLst>
                <a:gd name="T0" fmla="*/ 0 w 32"/>
                <a:gd name="T1" fmla="*/ 0 h 20"/>
                <a:gd name="T2" fmla="*/ 0 w 32"/>
                <a:gd name="T3" fmla="*/ 19 h 20"/>
                <a:gd name="T4" fmla="*/ 31 w 32"/>
                <a:gd name="T5" fmla="*/ 0 h 20"/>
                <a:gd name="T6" fmla="*/ 0 w 32"/>
                <a:gd name="T7" fmla="*/ 0 h 20"/>
                <a:gd name="T8" fmla="*/ 0 60000 65536"/>
                <a:gd name="T9" fmla="*/ 0 60000 65536"/>
                <a:gd name="T10" fmla="*/ 0 60000 65536"/>
                <a:gd name="T11" fmla="*/ 0 60000 65536"/>
                <a:gd name="T12" fmla="*/ 0 w 32"/>
                <a:gd name="T13" fmla="*/ 0 h 20"/>
                <a:gd name="T14" fmla="*/ 32 w 32"/>
                <a:gd name="T15" fmla="*/ 20 h 20"/>
              </a:gdLst>
              <a:ahLst/>
              <a:cxnLst>
                <a:cxn ang="T8">
                  <a:pos x="T0" y="T1"/>
                </a:cxn>
                <a:cxn ang="T9">
                  <a:pos x="T2" y="T3"/>
                </a:cxn>
                <a:cxn ang="T10">
                  <a:pos x="T4" y="T5"/>
                </a:cxn>
                <a:cxn ang="T11">
                  <a:pos x="T6" y="T7"/>
                </a:cxn>
              </a:cxnLst>
              <a:rect l="T12" t="T13" r="T14" b="T15"/>
              <a:pathLst>
                <a:path w="32" h="20">
                  <a:moveTo>
                    <a:pt x="0" y="0"/>
                  </a:moveTo>
                  <a:lnTo>
                    <a:pt x="0" y="19"/>
                  </a:lnTo>
                  <a:lnTo>
                    <a:pt x="31"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42" name="Freeform 221"/>
            <p:cNvSpPr>
              <a:spLocks/>
            </p:cNvSpPr>
            <p:nvPr/>
          </p:nvSpPr>
          <p:spPr bwMode="auto">
            <a:xfrm>
              <a:off x="2313" y="1881"/>
              <a:ext cx="32" cy="20"/>
            </a:xfrm>
            <a:custGeom>
              <a:avLst/>
              <a:gdLst>
                <a:gd name="T0" fmla="*/ 0 w 32"/>
                <a:gd name="T1" fmla="*/ 19 h 20"/>
                <a:gd name="T2" fmla="*/ 30 w 32"/>
                <a:gd name="T3" fmla="*/ 0 h 20"/>
                <a:gd name="T4" fmla="*/ 31 w 32"/>
                <a:gd name="T5" fmla="*/ 18 h 20"/>
                <a:gd name="T6" fmla="*/ 0 w 32"/>
                <a:gd name="T7" fmla="*/ 19 h 20"/>
                <a:gd name="T8" fmla="*/ 0 60000 65536"/>
                <a:gd name="T9" fmla="*/ 0 60000 65536"/>
                <a:gd name="T10" fmla="*/ 0 60000 65536"/>
                <a:gd name="T11" fmla="*/ 0 60000 65536"/>
                <a:gd name="T12" fmla="*/ 0 w 32"/>
                <a:gd name="T13" fmla="*/ 0 h 20"/>
                <a:gd name="T14" fmla="*/ 32 w 32"/>
                <a:gd name="T15" fmla="*/ 20 h 20"/>
              </a:gdLst>
              <a:ahLst/>
              <a:cxnLst>
                <a:cxn ang="T8">
                  <a:pos x="T0" y="T1"/>
                </a:cxn>
                <a:cxn ang="T9">
                  <a:pos x="T2" y="T3"/>
                </a:cxn>
                <a:cxn ang="T10">
                  <a:pos x="T4" y="T5"/>
                </a:cxn>
                <a:cxn ang="T11">
                  <a:pos x="T6" y="T7"/>
                </a:cxn>
              </a:cxnLst>
              <a:rect l="T12" t="T13" r="T14" b="T15"/>
              <a:pathLst>
                <a:path w="32" h="20">
                  <a:moveTo>
                    <a:pt x="0" y="19"/>
                  </a:moveTo>
                  <a:lnTo>
                    <a:pt x="30" y="0"/>
                  </a:lnTo>
                  <a:lnTo>
                    <a:pt x="31"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43" name="Freeform 222"/>
            <p:cNvSpPr>
              <a:spLocks/>
            </p:cNvSpPr>
            <p:nvPr/>
          </p:nvSpPr>
          <p:spPr bwMode="auto">
            <a:xfrm>
              <a:off x="2312" y="1881"/>
              <a:ext cx="33" cy="20"/>
            </a:xfrm>
            <a:custGeom>
              <a:avLst/>
              <a:gdLst>
                <a:gd name="T0" fmla="*/ 0 w 33"/>
                <a:gd name="T1" fmla="*/ 0 h 20"/>
                <a:gd name="T2" fmla="*/ 0 w 33"/>
                <a:gd name="T3" fmla="*/ 19 h 20"/>
                <a:gd name="T4" fmla="*/ 32 w 33"/>
                <a:gd name="T5" fmla="*/ 18 h 20"/>
                <a:gd name="T6" fmla="*/ 31 w 33"/>
                <a:gd name="T7" fmla="*/ 0 h 20"/>
                <a:gd name="T8" fmla="*/ 0 w 33"/>
                <a:gd name="T9" fmla="*/ 0 h 20"/>
                <a:gd name="T10" fmla="*/ 0 60000 65536"/>
                <a:gd name="T11" fmla="*/ 0 60000 65536"/>
                <a:gd name="T12" fmla="*/ 0 60000 65536"/>
                <a:gd name="T13" fmla="*/ 0 60000 65536"/>
                <a:gd name="T14" fmla="*/ 0 60000 65536"/>
                <a:gd name="T15" fmla="*/ 0 w 33"/>
                <a:gd name="T16" fmla="*/ 0 h 20"/>
                <a:gd name="T17" fmla="*/ 33 w 33"/>
                <a:gd name="T18" fmla="*/ 20 h 20"/>
              </a:gdLst>
              <a:ahLst/>
              <a:cxnLst>
                <a:cxn ang="T10">
                  <a:pos x="T0" y="T1"/>
                </a:cxn>
                <a:cxn ang="T11">
                  <a:pos x="T2" y="T3"/>
                </a:cxn>
                <a:cxn ang="T12">
                  <a:pos x="T4" y="T5"/>
                </a:cxn>
                <a:cxn ang="T13">
                  <a:pos x="T6" y="T7"/>
                </a:cxn>
                <a:cxn ang="T14">
                  <a:pos x="T8" y="T9"/>
                </a:cxn>
              </a:cxnLst>
              <a:rect l="T15" t="T16" r="T17" b="T18"/>
              <a:pathLst>
                <a:path w="33" h="20">
                  <a:moveTo>
                    <a:pt x="0" y="0"/>
                  </a:moveTo>
                  <a:lnTo>
                    <a:pt x="0" y="19"/>
                  </a:lnTo>
                  <a:lnTo>
                    <a:pt x="32" y="18"/>
                  </a:lnTo>
                  <a:lnTo>
                    <a:pt x="31"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44" name="Freeform 223"/>
            <p:cNvSpPr>
              <a:spLocks/>
            </p:cNvSpPr>
            <p:nvPr/>
          </p:nvSpPr>
          <p:spPr bwMode="auto">
            <a:xfrm>
              <a:off x="2343" y="1881"/>
              <a:ext cx="32" cy="20"/>
            </a:xfrm>
            <a:custGeom>
              <a:avLst/>
              <a:gdLst>
                <a:gd name="T0" fmla="*/ 0 w 32"/>
                <a:gd name="T1" fmla="*/ 0 h 20"/>
                <a:gd name="T2" fmla="*/ 0 w 32"/>
                <a:gd name="T3" fmla="*/ 19 h 20"/>
                <a:gd name="T4" fmla="*/ 31 w 32"/>
                <a:gd name="T5" fmla="*/ 0 h 20"/>
                <a:gd name="T6" fmla="*/ 0 w 32"/>
                <a:gd name="T7" fmla="*/ 0 h 20"/>
                <a:gd name="T8" fmla="*/ 0 60000 65536"/>
                <a:gd name="T9" fmla="*/ 0 60000 65536"/>
                <a:gd name="T10" fmla="*/ 0 60000 65536"/>
                <a:gd name="T11" fmla="*/ 0 60000 65536"/>
                <a:gd name="T12" fmla="*/ 0 w 32"/>
                <a:gd name="T13" fmla="*/ 0 h 20"/>
                <a:gd name="T14" fmla="*/ 32 w 32"/>
                <a:gd name="T15" fmla="*/ 20 h 20"/>
              </a:gdLst>
              <a:ahLst/>
              <a:cxnLst>
                <a:cxn ang="T8">
                  <a:pos x="T0" y="T1"/>
                </a:cxn>
                <a:cxn ang="T9">
                  <a:pos x="T2" y="T3"/>
                </a:cxn>
                <a:cxn ang="T10">
                  <a:pos x="T4" y="T5"/>
                </a:cxn>
                <a:cxn ang="T11">
                  <a:pos x="T6" y="T7"/>
                </a:cxn>
              </a:cxnLst>
              <a:rect l="T12" t="T13" r="T14" b="T15"/>
              <a:pathLst>
                <a:path w="32" h="20">
                  <a:moveTo>
                    <a:pt x="0" y="0"/>
                  </a:moveTo>
                  <a:lnTo>
                    <a:pt x="0" y="19"/>
                  </a:lnTo>
                  <a:lnTo>
                    <a:pt x="31"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45" name="Freeform 224"/>
            <p:cNvSpPr>
              <a:spLocks/>
            </p:cNvSpPr>
            <p:nvPr/>
          </p:nvSpPr>
          <p:spPr bwMode="auto">
            <a:xfrm>
              <a:off x="2344" y="1881"/>
              <a:ext cx="31" cy="20"/>
            </a:xfrm>
            <a:custGeom>
              <a:avLst/>
              <a:gdLst>
                <a:gd name="T0" fmla="*/ 0 w 31"/>
                <a:gd name="T1" fmla="*/ 19 h 20"/>
                <a:gd name="T2" fmla="*/ 29 w 31"/>
                <a:gd name="T3" fmla="*/ 0 h 20"/>
                <a:gd name="T4" fmla="*/ 30 w 31"/>
                <a:gd name="T5" fmla="*/ 17 h 20"/>
                <a:gd name="T6" fmla="*/ 0 w 31"/>
                <a:gd name="T7" fmla="*/ 19 h 20"/>
                <a:gd name="T8" fmla="*/ 0 60000 65536"/>
                <a:gd name="T9" fmla="*/ 0 60000 65536"/>
                <a:gd name="T10" fmla="*/ 0 60000 65536"/>
                <a:gd name="T11" fmla="*/ 0 60000 65536"/>
                <a:gd name="T12" fmla="*/ 0 w 31"/>
                <a:gd name="T13" fmla="*/ 0 h 20"/>
                <a:gd name="T14" fmla="*/ 31 w 31"/>
                <a:gd name="T15" fmla="*/ 20 h 20"/>
              </a:gdLst>
              <a:ahLst/>
              <a:cxnLst>
                <a:cxn ang="T8">
                  <a:pos x="T0" y="T1"/>
                </a:cxn>
                <a:cxn ang="T9">
                  <a:pos x="T2" y="T3"/>
                </a:cxn>
                <a:cxn ang="T10">
                  <a:pos x="T4" y="T5"/>
                </a:cxn>
                <a:cxn ang="T11">
                  <a:pos x="T6" y="T7"/>
                </a:cxn>
              </a:cxnLst>
              <a:rect l="T12" t="T13" r="T14" b="T15"/>
              <a:pathLst>
                <a:path w="31" h="20">
                  <a:moveTo>
                    <a:pt x="0" y="19"/>
                  </a:moveTo>
                  <a:lnTo>
                    <a:pt x="29" y="0"/>
                  </a:lnTo>
                  <a:lnTo>
                    <a:pt x="30" y="17"/>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46" name="Freeform 225"/>
            <p:cNvSpPr>
              <a:spLocks/>
            </p:cNvSpPr>
            <p:nvPr/>
          </p:nvSpPr>
          <p:spPr bwMode="auto">
            <a:xfrm>
              <a:off x="2343" y="1881"/>
              <a:ext cx="32" cy="20"/>
            </a:xfrm>
            <a:custGeom>
              <a:avLst/>
              <a:gdLst>
                <a:gd name="T0" fmla="*/ 0 w 32"/>
                <a:gd name="T1" fmla="*/ 0 h 20"/>
                <a:gd name="T2" fmla="*/ 0 w 32"/>
                <a:gd name="T3" fmla="*/ 19 h 20"/>
                <a:gd name="T4" fmla="*/ 31 w 32"/>
                <a:gd name="T5" fmla="*/ 17 h 20"/>
                <a:gd name="T6" fmla="*/ 30 w 32"/>
                <a:gd name="T7" fmla="*/ 0 h 20"/>
                <a:gd name="T8" fmla="*/ 0 w 32"/>
                <a:gd name="T9" fmla="*/ 0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0" y="0"/>
                  </a:moveTo>
                  <a:lnTo>
                    <a:pt x="0" y="19"/>
                  </a:lnTo>
                  <a:lnTo>
                    <a:pt x="31" y="17"/>
                  </a:lnTo>
                  <a:lnTo>
                    <a:pt x="30"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47" name="Freeform 226"/>
            <p:cNvSpPr>
              <a:spLocks/>
            </p:cNvSpPr>
            <p:nvPr/>
          </p:nvSpPr>
          <p:spPr bwMode="auto">
            <a:xfrm>
              <a:off x="2374" y="1879"/>
              <a:ext cx="35" cy="20"/>
            </a:xfrm>
            <a:custGeom>
              <a:avLst/>
              <a:gdLst>
                <a:gd name="T0" fmla="*/ 0 w 35"/>
                <a:gd name="T1" fmla="*/ 1 h 20"/>
                <a:gd name="T2" fmla="*/ 1 w 35"/>
                <a:gd name="T3" fmla="*/ 19 h 20"/>
                <a:gd name="T4" fmla="*/ 34 w 35"/>
                <a:gd name="T5" fmla="*/ 0 h 20"/>
                <a:gd name="T6" fmla="*/ 0 w 35"/>
                <a:gd name="T7" fmla="*/ 1 h 20"/>
                <a:gd name="T8" fmla="*/ 0 60000 65536"/>
                <a:gd name="T9" fmla="*/ 0 60000 65536"/>
                <a:gd name="T10" fmla="*/ 0 60000 65536"/>
                <a:gd name="T11" fmla="*/ 0 60000 65536"/>
                <a:gd name="T12" fmla="*/ 0 w 35"/>
                <a:gd name="T13" fmla="*/ 0 h 20"/>
                <a:gd name="T14" fmla="*/ 35 w 35"/>
                <a:gd name="T15" fmla="*/ 20 h 20"/>
              </a:gdLst>
              <a:ahLst/>
              <a:cxnLst>
                <a:cxn ang="T8">
                  <a:pos x="T0" y="T1"/>
                </a:cxn>
                <a:cxn ang="T9">
                  <a:pos x="T2" y="T3"/>
                </a:cxn>
                <a:cxn ang="T10">
                  <a:pos x="T4" y="T5"/>
                </a:cxn>
                <a:cxn ang="T11">
                  <a:pos x="T6" y="T7"/>
                </a:cxn>
              </a:cxnLst>
              <a:rect l="T12" t="T13" r="T14" b="T15"/>
              <a:pathLst>
                <a:path w="35" h="20">
                  <a:moveTo>
                    <a:pt x="0" y="1"/>
                  </a:moveTo>
                  <a:lnTo>
                    <a:pt x="1" y="19"/>
                  </a:lnTo>
                  <a:lnTo>
                    <a:pt x="34" y="0"/>
                  </a:lnTo>
                  <a:lnTo>
                    <a:pt x="0" y="1"/>
                  </a:lnTo>
                </a:path>
              </a:pathLst>
            </a:custGeom>
            <a:grpFill/>
            <a:ln w="12700" cap="rnd">
              <a:solidFill>
                <a:srgbClr val="FF0033"/>
              </a:solidFill>
              <a:round/>
              <a:headEnd/>
              <a:tailEnd/>
            </a:ln>
          </p:spPr>
          <p:txBody>
            <a:bodyPr/>
            <a:lstStyle/>
            <a:p>
              <a:pPr>
                <a:defRPr/>
              </a:pPr>
              <a:endParaRPr lang="en-US" sz="1800">
                <a:ea typeface="+mn-ea"/>
              </a:endParaRPr>
            </a:p>
          </p:txBody>
        </p:sp>
        <p:sp>
          <p:nvSpPr>
            <p:cNvPr id="25848" name="Freeform 227"/>
            <p:cNvSpPr>
              <a:spLocks/>
            </p:cNvSpPr>
            <p:nvPr/>
          </p:nvSpPr>
          <p:spPr bwMode="auto">
            <a:xfrm>
              <a:off x="2374" y="1879"/>
              <a:ext cx="35" cy="20"/>
            </a:xfrm>
            <a:custGeom>
              <a:avLst/>
              <a:gdLst>
                <a:gd name="T0" fmla="*/ 0 w 35"/>
                <a:gd name="T1" fmla="*/ 19 h 20"/>
                <a:gd name="T2" fmla="*/ 32 w 35"/>
                <a:gd name="T3" fmla="*/ 0 h 20"/>
                <a:gd name="T4" fmla="*/ 34 w 35"/>
                <a:gd name="T5" fmla="*/ 18 h 20"/>
                <a:gd name="T6" fmla="*/ 0 w 35"/>
                <a:gd name="T7" fmla="*/ 19 h 20"/>
                <a:gd name="T8" fmla="*/ 0 60000 65536"/>
                <a:gd name="T9" fmla="*/ 0 60000 65536"/>
                <a:gd name="T10" fmla="*/ 0 60000 65536"/>
                <a:gd name="T11" fmla="*/ 0 60000 65536"/>
                <a:gd name="T12" fmla="*/ 0 w 35"/>
                <a:gd name="T13" fmla="*/ 0 h 20"/>
                <a:gd name="T14" fmla="*/ 35 w 35"/>
                <a:gd name="T15" fmla="*/ 20 h 20"/>
              </a:gdLst>
              <a:ahLst/>
              <a:cxnLst>
                <a:cxn ang="T8">
                  <a:pos x="T0" y="T1"/>
                </a:cxn>
                <a:cxn ang="T9">
                  <a:pos x="T2" y="T3"/>
                </a:cxn>
                <a:cxn ang="T10">
                  <a:pos x="T4" y="T5"/>
                </a:cxn>
                <a:cxn ang="T11">
                  <a:pos x="T6" y="T7"/>
                </a:cxn>
              </a:cxnLst>
              <a:rect l="T12" t="T13" r="T14" b="T15"/>
              <a:pathLst>
                <a:path w="35" h="20">
                  <a:moveTo>
                    <a:pt x="0" y="19"/>
                  </a:moveTo>
                  <a:lnTo>
                    <a:pt x="32" y="0"/>
                  </a:lnTo>
                  <a:lnTo>
                    <a:pt x="34"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49" name="Freeform 228"/>
            <p:cNvSpPr>
              <a:spLocks/>
            </p:cNvSpPr>
            <p:nvPr/>
          </p:nvSpPr>
          <p:spPr bwMode="auto">
            <a:xfrm>
              <a:off x="2374" y="1879"/>
              <a:ext cx="35" cy="20"/>
            </a:xfrm>
            <a:custGeom>
              <a:avLst/>
              <a:gdLst>
                <a:gd name="T0" fmla="*/ 0 w 35"/>
                <a:gd name="T1" fmla="*/ 1 h 20"/>
                <a:gd name="T2" fmla="*/ 1 w 35"/>
                <a:gd name="T3" fmla="*/ 19 h 20"/>
                <a:gd name="T4" fmla="*/ 34 w 35"/>
                <a:gd name="T5" fmla="*/ 18 h 20"/>
                <a:gd name="T6" fmla="*/ 32 w 35"/>
                <a:gd name="T7" fmla="*/ 0 h 20"/>
                <a:gd name="T8" fmla="*/ 0 w 35"/>
                <a:gd name="T9" fmla="*/ 1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0" y="1"/>
                  </a:moveTo>
                  <a:lnTo>
                    <a:pt x="1" y="19"/>
                  </a:lnTo>
                  <a:lnTo>
                    <a:pt x="34" y="18"/>
                  </a:lnTo>
                  <a:lnTo>
                    <a:pt x="32" y="0"/>
                  </a:lnTo>
                  <a:lnTo>
                    <a:pt x="0" y="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50" name="Freeform 229"/>
            <p:cNvSpPr>
              <a:spLocks/>
            </p:cNvSpPr>
            <p:nvPr/>
          </p:nvSpPr>
          <p:spPr bwMode="auto">
            <a:xfrm>
              <a:off x="2408" y="1878"/>
              <a:ext cx="32" cy="20"/>
            </a:xfrm>
            <a:custGeom>
              <a:avLst/>
              <a:gdLst>
                <a:gd name="T0" fmla="*/ 0 w 32"/>
                <a:gd name="T1" fmla="*/ 0 h 20"/>
                <a:gd name="T2" fmla="*/ 0 w 32"/>
                <a:gd name="T3" fmla="*/ 19 h 20"/>
                <a:gd name="T4" fmla="*/ 31 w 32"/>
                <a:gd name="T5" fmla="*/ 0 h 20"/>
                <a:gd name="T6" fmla="*/ 0 w 32"/>
                <a:gd name="T7" fmla="*/ 0 h 20"/>
                <a:gd name="T8" fmla="*/ 0 60000 65536"/>
                <a:gd name="T9" fmla="*/ 0 60000 65536"/>
                <a:gd name="T10" fmla="*/ 0 60000 65536"/>
                <a:gd name="T11" fmla="*/ 0 60000 65536"/>
                <a:gd name="T12" fmla="*/ 0 w 32"/>
                <a:gd name="T13" fmla="*/ 0 h 20"/>
                <a:gd name="T14" fmla="*/ 32 w 32"/>
                <a:gd name="T15" fmla="*/ 20 h 20"/>
              </a:gdLst>
              <a:ahLst/>
              <a:cxnLst>
                <a:cxn ang="T8">
                  <a:pos x="T0" y="T1"/>
                </a:cxn>
                <a:cxn ang="T9">
                  <a:pos x="T2" y="T3"/>
                </a:cxn>
                <a:cxn ang="T10">
                  <a:pos x="T4" y="T5"/>
                </a:cxn>
                <a:cxn ang="T11">
                  <a:pos x="T6" y="T7"/>
                </a:cxn>
              </a:cxnLst>
              <a:rect l="T12" t="T13" r="T14" b="T15"/>
              <a:pathLst>
                <a:path w="32" h="20">
                  <a:moveTo>
                    <a:pt x="0" y="0"/>
                  </a:moveTo>
                  <a:lnTo>
                    <a:pt x="0" y="19"/>
                  </a:lnTo>
                  <a:lnTo>
                    <a:pt x="31"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51" name="Freeform 230"/>
            <p:cNvSpPr>
              <a:spLocks/>
            </p:cNvSpPr>
            <p:nvPr/>
          </p:nvSpPr>
          <p:spPr bwMode="auto">
            <a:xfrm>
              <a:off x="2408" y="1878"/>
              <a:ext cx="33" cy="20"/>
            </a:xfrm>
            <a:custGeom>
              <a:avLst/>
              <a:gdLst>
                <a:gd name="T0" fmla="*/ 0 w 33"/>
                <a:gd name="T1" fmla="*/ 19 h 20"/>
                <a:gd name="T2" fmla="*/ 31 w 33"/>
                <a:gd name="T3" fmla="*/ 0 h 20"/>
                <a:gd name="T4" fmla="*/ 32 w 33"/>
                <a:gd name="T5" fmla="*/ 18 h 20"/>
                <a:gd name="T6" fmla="*/ 0 w 33"/>
                <a:gd name="T7" fmla="*/ 19 h 20"/>
                <a:gd name="T8" fmla="*/ 0 60000 65536"/>
                <a:gd name="T9" fmla="*/ 0 60000 65536"/>
                <a:gd name="T10" fmla="*/ 0 60000 65536"/>
                <a:gd name="T11" fmla="*/ 0 60000 65536"/>
                <a:gd name="T12" fmla="*/ 0 w 33"/>
                <a:gd name="T13" fmla="*/ 0 h 20"/>
                <a:gd name="T14" fmla="*/ 33 w 33"/>
                <a:gd name="T15" fmla="*/ 20 h 20"/>
              </a:gdLst>
              <a:ahLst/>
              <a:cxnLst>
                <a:cxn ang="T8">
                  <a:pos x="T0" y="T1"/>
                </a:cxn>
                <a:cxn ang="T9">
                  <a:pos x="T2" y="T3"/>
                </a:cxn>
                <a:cxn ang="T10">
                  <a:pos x="T4" y="T5"/>
                </a:cxn>
                <a:cxn ang="T11">
                  <a:pos x="T6" y="T7"/>
                </a:cxn>
              </a:cxnLst>
              <a:rect l="T12" t="T13" r="T14" b="T15"/>
              <a:pathLst>
                <a:path w="33" h="20">
                  <a:moveTo>
                    <a:pt x="0" y="19"/>
                  </a:moveTo>
                  <a:lnTo>
                    <a:pt x="31" y="0"/>
                  </a:lnTo>
                  <a:lnTo>
                    <a:pt x="32"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52" name="Freeform 231"/>
            <p:cNvSpPr>
              <a:spLocks/>
            </p:cNvSpPr>
            <p:nvPr/>
          </p:nvSpPr>
          <p:spPr bwMode="auto">
            <a:xfrm>
              <a:off x="2408" y="1878"/>
              <a:ext cx="33" cy="20"/>
            </a:xfrm>
            <a:custGeom>
              <a:avLst/>
              <a:gdLst>
                <a:gd name="T0" fmla="*/ 0 w 33"/>
                <a:gd name="T1" fmla="*/ 0 h 20"/>
                <a:gd name="T2" fmla="*/ 0 w 33"/>
                <a:gd name="T3" fmla="*/ 19 h 20"/>
                <a:gd name="T4" fmla="*/ 32 w 33"/>
                <a:gd name="T5" fmla="*/ 18 h 20"/>
                <a:gd name="T6" fmla="*/ 31 w 33"/>
                <a:gd name="T7" fmla="*/ 0 h 20"/>
                <a:gd name="T8" fmla="*/ 0 w 33"/>
                <a:gd name="T9" fmla="*/ 0 h 20"/>
                <a:gd name="T10" fmla="*/ 0 60000 65536"/>
                <a:gd name="T11" fmla="*/ 0 60000 65536"/>
                <a:gd name="T12" fmla="*/ 0 60000 65536"/>
                <a:gd name="T13" fmla="*/ 0 60000 65536"/>
                <a:gd name="T14" fmla="*/ 0 60000 65536"/>
                <a:gd name="T15" fmla="*/ 0 w 33"/>
                <a:gd name="T16" fmla="*/ 0 h 20"/>
                <a:gd name="T17" fmla="*/ 33 w 33"/>
                <a:gd name="T18" fmla="*/ 20 h 20"/>
              </a:gdLst>
              <a:ahLst/>
              <a:cxnLst>
                <a:cxn ang="T10">
                  <a:pos x="T0" y="T1"/>
                </a:cxn>
                <a:cxn ang="T11">
                  <a:pos x="T2" y="T3"/>
                </a:cxn>
                <a:cxn ang="T12">
                  <a:pos x="T4" y="T5"/>
                </a:cxn>
                <a:cxn ang="T13">
                  <a:pos x="T6" y="T7"/>
                </a:cxn>
                <a:cxn ang="T14">
                  <a:pos x="T8" y="T9"/>
                </a:cxn>
              </a:cxnLst>
              <a:rect l="T15" t="T16" r="T17" b="T18"/>
              <a:pathLst>
                <a:path w="33" h="20">
                  <a:moveTo>
                    <a:pt x="0" y="0"/>
                  </a:moveTo>
                  <a:lnTo>
                    <a:pt x="0" y="19"/>
                  </a:lnTo>
                  <a:lnTo>
                    <a:pt x="32" y="18"/>
                  </a:lnTo>
                  <a:lnTo>
                    <a:pt x="31"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53" name="Freeform 232"/>
            <p:cNvSpPr>
              <a:spLocks/>
            </p:cNvSpPr>
            <p:nvPr/>
          </p:nvSpPr>
          <p:spPr bwMode="auto">
            <a:xfrm>
              <a:off x="2439" y="1877"/>
              <a:ext cx="33" cy="20"/>
            </a:xfrm>
            <a:custGeom>
              <a:avLst/>
              <a:gdLst>
                <a:gd name="T0" fmla="*/ 0 w 33"/>
                <a:gd name="T1" fmla="*/ 0 h 20"/>
                <a:gd name="T2" fmla="*/ 0 w 33"/>
                <a:gd name="T3" fmla="*/ 19 h 20"/>
                <a:gd name="T4" fmla="*/ 32 w 33"/>
                <a:gd name="T5" fmla="*/ 0 h 20"/>
                <a:gd name="T6" fmla="*/ 0 w 33"/>
                <a:gd name="T7" fmla="*/ 0 h 20"/>
                <a:gd name="T8" fmla="*/ 0 60000 65536"/>
                <a:gd name="T9" fmla="*/ 0 60000 65536"/>
                <a:gd name="T10" fmla="*/ 0 60000 65536"/>
                <a:gd name="T11" fmla="*/ 0 60000 65536"/>
                <a:gd name="T12" fmla="*/ 0 w 33"/>
                <a:gd name="T13" fmla="*/ 0 h 20"/>
                <a:gd name="T14" fmla="*/ 33 w 33"/>
                <a:gd name="T15" fmla="*/ 20 h 20"/>
              </a:gdLst>
              <a:ahLst/>
              <a:cxnLst>
                <a:cxn ang="T8">
                  <a:pos x="T0" y="T1"/>
                </a:cxn>
                <a:cxn ang="T9">
                  <a:pos x="T2" y="T3"/>
                </a:cxn>
                <a:cxn ang="T10">
                  <a:pos x="T4" y="T5"/>
                </a:cxn>
                <a:cxn ang="T11">
                  <a:pos x="T6" y="T7"/>
                </a:cxn>
              </a:cxnLst>
              <a:rect l="T12" t="T13" r="T14" b="T15"/>
              <a:pathLst>
                <a:path w="33" h="20">
                  <a:moveTo>
                    <a:pt x="0" y="0"/>
                  </a:moveTo>
                  <a:lnTo>
                    <a:pt x="0" y="19"/>
                  </a:lnTo>
                  <a:lnTo>
                    <a:pt x="32"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54" name="Freeform 233"/>
            <p:cNvSpPr>
              <a:spLocks/>
            </p:cNvSpPr>
            <p:nvPr/>
          </p:nvSpPr>
          <p:spPr bwMode="auto">
            <a:xfrm>
              <a:off x="2440" y="1877"/>
              <a:ext cx="33" cy="20"/>
            </a:xfrm>
            <a:custGeom>
              <a:avLst/>
              <a:gdLst>
                <a:gd name="T0" fmla="*/ 0 w 33"/>
                <a:gd name="T1" fmla="*/ 19 h 20"/>
                <a:gd name="T2" fmla="*/ 31 w 33"/>
                <a:gd name="T3" fmla="*/ 0 h 20"/>
                <a:gd name="T4" fmla="*/ 32 w 33"/>
                <a:gd name="T5" fmla="*/ 17 h 20"/>
                <a:gd name="T6" fmla="*/ 0 w 33"/>
                <a:gd name="T7" fmla="*/ 19 h 20"/>
                <a:gd name="T8" fmla="*/ 0 60000 65536"/>
                <a:gd name="T9" fmla="*/ 0 60000 65536"/>
                <a:gd name="T10" fmla="*/ 0 60000 65536"/>
                <a:gd name="T11" fmla="*/ 0 60000 65536"/>
                <a:gd name="T12" fmla="*/ 0 w 33"/>
                <a:gd name="T13" fmla="*/ 0 h 20"/>
                <a:gd name="T14" fmla="*/ 33 w 33"/>
                <a:gd name="T15" fmla="*/ 20 h 20"/>
              </a:gdLst>
              <a:ahLst/>
              <a:cxnLst>
                <a:cxn ang="T8">
                  <a:pos x="T0" y="T1"/>
                </a:cxn>
                <a:cxn ang="T9">
                  <a:pos x="T2" y="T3"/>
                </a:cxn>
                <a:cxn ang="T10">
                  <a:pos x="T4" y="T5"/>
                </a:cxn>
                <a:cxn ang="T11">
                  <a:pos x="T6" y="T7"/>
                </a:cxn>
              </a:cxnLst>
              <a:rect l="T12" t="T13" r="T14" b="T15"/>
              <a:pathLst>
                <a:path w="33" h="20">
                  <a:moveTo>
                    <a:pt x="0" y="19"/>
                  </a:moveTo>
                  <a:lnTo>
                    <a:pt x="31" y="0"/>
                  </a:lnTo>
                  <a:lnTo>
                    <a:pt x="32" y="17"/>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55" name="Freeform 234"/>
            <p:cNvSpPr>
              <a:spLocks/>
            </p:cNvSpPr>
            <p:nvPr/>
          </p:nvSpPr>
          <p:spPr bwMode="auto">
            <a:xfrm>
              <a:off x="2439" y="1877"/>
              <a:ext cx="34" cy="20"/>
            </a:xfrm>
            <a:custGeom>
              <a:avLst/>
              <a:gdLst>
                <a:gd name="T0" fmla="*/ 0 w 34"/>
                <a:gd name="T1" fmla="*/ 0 h 20"/>
                <a:gd name="T2" fmla="*/ 0 w 34"/>
                <a:gd name="T3" fmla="*/ 19 h 20"/>
                <a:gd name="T4" fmla="*/ 33 w 34"/>
                <a:gd name="T5" fmla="*/ 17 h 20"/>
                <a:gd name="T6" fmla="*/ 32 w 34"/>
                <a:gd name="T7" fmla="*/ 0 h 20"/>
                <a:gd name="T8" fmla="*/ 0 w 34"/>
                <a:gd name="T9" fmla="*/ 0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0" y="0"/>
                  </a:moveTo>
                  <a:lnTo>
                    <a:pt x="0" y="19"/>
                  </a:lnTo>
                  <a:lnTo>
                    <a:pt x="33" y="17"/>
                  </a:lnTo>
                  <a:lnTo>
                    <a:pt x="32"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56" name="Freeform 235"/>
            <p:cNvSpPr>
              <a:spLocks/>
            </p:cNvSpPr>
            <p:nvPr/>
          </p:nvSpPr>
          <p:spPr bwMode="auto">
            <a:xfrm>
              <a:off x="2471" y="1875"/>
              <a:ext cx="36" cy="19"/>
            </a:xfrm>
            <a:custGeom>
              <a:avLst/>
              <a:gdLst>
                <a:gd name="T0" fmla="*/ 0 w 36"/>
                <a:gd name="T1" fmla="*/ 1 h 19"/>
                <a:gd name="T2" fmla="*/ 0 w 36"/>
                <a:gd name="T3" fmla="*/ 18 h 19"/>
                <a:gd name="T4" fmla="*/ 35 w 36"/>
                <a:gd name="T5" fmla="*/ 0 h 19"/>
                <a:gd name="T6" fmla="*/ 0 w 36"/>
                <a:gd name="T7" fmla="*/ 1 h 19"/>
                <a:gd name="T8" fmla="*/ 0 60000 65536"/>
                <a:gd name="T9" fmla="*/ 0 60000 65536"/>
                <a:gd name="T10" fmla="*/ 0 60000 65536"/>
                <a:gd name="T11" fmla="*/ 0 60000 65536"/>
                <a:gd name="T12" fmla="*/ 0 w 36"/>
                <a:gd name="T13" fmla="*/ 0 h 19"/>
                <a:gd name="T14" fmla="*/ 36 w 36"/>
                <a:gd name="T15" fmla="*/ 19 h 19"/>
              </a:gdLst>
              <a:ahLst/>
              <a:cxnLst>
                <a:cxn ang="T8">
                  <a:pos x="T0" y="T1"/>
                </a:cxn>
                <a:cxn ang="T9">
                  <a:pos x="T2" y="T3"/>
                </a:cxn>
                <a:cxn ang="T10">
                  <a:pos x="T4" y="T5"/>
                </a:cxn>
                <a:cxn ang="T11">
                  <a:pos x="T6" y="T7"/>
                </a:cxn>
              </a:cxnLst>
              <a:rect l="T12" t="T13" r="T14" b="T15"/>
              <a:pathLst>
                <a:path w="36" h="19">
                  <a:moveTo>
                    <a:pt x="0" y="1"/>
                  </a:moveTo>
                  <a:lnTo>
                    <a:pt x="0" y="18"/>
                  </a:lnTo>
                  <a:lnTo>
                    <a:pt x="35" y="0"/>
                  </a:lnTo>
                  <a:lnTo>
                    <a:pt x="0" y="1"/>
                  </a:lnTo>
                </a:path>
              </a:pathLst>
            </a:custGeom>
            <a:grpFill/>
            <a:ln w="12700" cap="rnd">
              <a:solidFill>
                <a:srgbClr val="FF0033"/>
              </a:solidFill>
              <a:round/>
              <a:headEnd/>
              <a:tailEnd/>
            </a:ln>
          </p:spPr>
          <p:txBody>
            <a:bodyPr/>
            <a:lstStyle/>
            <a:p>
              <a:pPr>
                <a:defRPr/>
              </a:pPr>
              <a:endParaRPr lang="en-US" sz="1800">
                <a:ea typeface="+mn-ea"/>
              </a:endParaRPr>
            </a:p>
          </p:txBody>
        </p:sp>
        <p:sp>
          <p:nvSpPr>
            <p:cNvPr id="25857" name="Freeform 236"/>
            <p:cNvSpPr>
              <a:spLocks/>
            </p:cNvSpPr>
            <p:nvPr/>
          </p:nvSpPr>
          <p:spPr bwMode="auto">
            <a:xfrm>
              <a:off x="2472" y="1875"/>
              <a:ext cx="36" cy="19"/>
            </a:xfrm>
            <a:custGeom>
              <a:avLst/>
              <a:gdLst>
                <a:gd name="T0" fmla="*/ 0 w 36"/>
                <a:gd name="T1" fmla="*/ 18 h 19"/>
                <a:gd name="T2" fmla="*/ 34 w 36"/>
                <a:gd name="T3" fmla="*/ 0 h 19"/>
                <a:gd name="T4" fmla="*/ 35 w 36"/>
                <a:gd name="T5" fmla="*/ 17 h 19"/>
                <a:gd name="T6" fmla="*/ 0 w 36"/>
                <a:gd name="T7" fmla="*/ 18 h 19"/>
                <a:gd name="T8" fmla="*/ 0 60000 65536"/>
                <a:gd name="T9" fmla="*/ 0 60000 65536"/>
                <a:gd name="T10" fmla="*/ 0 60000 65536"/>
                <a:gd name="T11" fmla="*/ 0 60000 65536"/>
                <a:gd name="T12" fmla="*/ 0 w 36"/>
                <a:gd name="T13" fmla="*/ 0 h 19"/>
                <a:gd name="T14" fmla="*/ 36 w 36"/>
                <a:gd name="T15" fmla="*/ 19 h 19"/>
              </a:gdLst>
              <a:ahLst/>
              <a:cxnLst>
                <a:cxn ang="T8">
                  <a:pos x="T0" y="T1"/>
                </a:cxn>
                <a:cxn ang="T9">
                  <a:pos x="T2" y="T3"/>
                </a:cxn>
                <a:cxn ang="T10">
                  <a:pos x="T4" y="T5"/>
                </a:cxn>
                <a:cxn ang="T11">
                  <a:pos x="T6" y="T7"/>
                </a:cxn>
              </a:cxnLst>
              <a:rect l="T12" t="T13" r="T14" b="T15"/>
              <a:pathLst>
                <a:path w="36" h="19">
                  <a:moveTo>
                    <a:pt x="0" y="18"/>
                  </a:moveTo>
                  <a:lnTo>
                    <a:pt x="34" y="0"/>
                  </a:lnTo>
                  <a:lnTo>
                    <a:pt x="35" y="17"/>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858" name="Freeform 237"/>
            <p:cNvSpPr>
              <a:spLocks/>
            </p:cNvSpPr>
            <p:nvPr/>
          </p:nvSpPr>
          <p:spPr bwMode="auto">
            <a:xfrm>
              <a:off x="2471" y="1875"/>
              <a:ext cx="37" cy="19"/>
            </a:xfrm>
            <a:custGeom>
              <a:avLst/>
              <a:gdLst>
                <a:gd name="T0" fmla="*/ 0 w 37"/>
                <a:gd name="T1" fmla="*/ 1 h 19"/>
                <a:gd name="T2" fmla="*/ 0 w 37"/>
                <a:gd name="T3" fmla="*/ 18 h 19"/>
                <a:gd name="T4" fmla="*/ 36 w 37"/>
                <a:gd name="T5" fmla="*/ 17 h 19"/>
                <a:gd name="T6" fmla="*/ 35 w 37"/>
                <a:gd name="T7" fmla="*/ 0 h 19"/>
                <a:gd name="T8" fmla="*/ 0 w 37"/>
                <a:gd name="T9" fmla="*/ 1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
                  </a:moveTo>
                  <a:lnTo>
                    <a:pt x="0" y="18"/>
                  </a:lnTo>
                  <a:lnTo>
                    <a:pt x="36" y="17"/>
                  </a:lnTo>
                  <a:lnTo>
                    <a:pt x="35" y="0"/>
                  </a:lnTo>
                  <a:lnTo>
                    <a:pt x="0" y="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59" name="Freeform 238"/>
            <p:cNvSpPr>
              <a:spLocks/>
            </p:cNvSpPr>
            <p:nvPr/>
          </p:nvSpPr>
          <p:spPr bwMode="auto">
            <a:xfrm>
              <a:off x="2506" y="1874"/>
              <a:ext cx="35" cy="20"/>
            </a:xfrm>
            <a:custGeom>
              <a:avLst/>
              <a:gdLst>
                <a:gd name="T0" fmla="*/ 0 w 35"/>
                <a:gd name="T1" fmla="*/ 0 h 20"/>
                <a:gd name="T2" fmla="*/ 0 w 35"/>
                <a:gd name="T3" fmla="*/ 19 h 20"/>
                <a:gd name="T4" fmla="*/ 34 w 35"/>
                <a:gd name="T5" fmla="*/ 0 h 20"/>
                <a:gd name="T6" fmla="*/ 0 w 35"/>
                <a:gd name="T7" fmla="*/ 0 h 20"/>
                <a:gd name="T8" fmla="*/ 0 60000 65536"/>
                <a:gd name="T9" fmla="*/ 0 60000 65536"/>
                <a:gd name="T10" fmla="*/ 0 60000 65536"/>
                <a:gd name="T11" fmla="*/ 0 60000 65536"/>
                <a:gd name="T12" fmla="*/ 0 w 35"/>
                <a:gd name="T13" fmla="*/ 0 h 20"/>
                <a:gd name="T14" fmla="*/ 35 w 35"/>
                <a:gd name="T15" fmla="*/ 20 h 20"/>
              </a:gdLst>
              <a:ahLst/>
              <a:cxnLst>
                <a:cxn ang="T8">
                  <a:pos x="T0" y="T1"/>
                </a:cxn>
                <a:cxn ang="T9">
                  <a:pos x="T2" y="T3"/>
                </a:cxn>
                <a:cxn ang="T10">
                  <a:pos x="T4" y="T5"/>
                </a:cxn>
                <a:cxn ang="T11">
                  <a:pos x="T6" y="T7"/>
                </a:cxn>
              </a:cxnLst>
              <a:rect l="T12" t="T13" r="T14" b="T15"/>
              <a:pathLst>
                <a:path w="35" h="20">
                  <a:moveTo>
                    <a:pt x="0" y="0"/>
                  </a:moveTo>
                  <a:lnTo>
                    <a:pt x="0" y="19"/>
                  </a:lnTo>
                  <a:lnTo>
                    <a:pt x="34"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60" name="Freeform 239"/>
            <p:cNvSpPr>
              <a:spLocks/>
            </p:cNvSpPr>
            <p:nvPr/>
          </p:nvSpPr>
          <p:spPr bwMode="auto">
            <a:xfrm>
              <a:off x="2507" y="1874"/>
              <a:ext cx="35" cy="20"/>
            </a:xfrm>
            <a:custGeom>
              <a:avLst/>
              <a:gdLst>
                <a:gd name="T0" fmla="*/ 0 w 35"/>
                <a:gd name="T1" fmla="*/ 19 h 20"/>
                <a:gd name="T2" fmla="*/ 33 w 35"/>
                <a:gd name="T3" fmla="*/ 0 h 20"/>
                <a:gd name="T4" fmla="*/ 34 w 35"/>
                <a:gd name="T5" fmla="*/ 18 h 20"/>
                <a:gd name="T6" fmla="*/ 0 w 35"/>
                <a:gd name="T7" fmla="*/ 19 h 20"/>
                <a:gd name="T8" fmla="*/ 0 60000 65536"/>
                <a:gd name="T9" fmla="*/ 0 60000 65536"/>
                <a:gd name="T10" fmla="*/ 0 60000 65536"/>
                <a:gd name="T11" fmla="*/ 0 60000 65536"/>
                <a:gd name="T12" fmla="*/ 0 w 35"/>
                <a:gd name="T13" fmla="*/ 0 h 20"/>
                <a:gd name="T14" fmla="*/ 35 w 35"/>
                <a:gd name="T15" fmla="*/ 20 h 20"/>
              </a:gdLst>
              <a:ahLst/>
              <a:cxnLst>
                <a:cxn ang="T8">
                  <a:pos x="T0" y="T1"/>
                </a:cxn>
                <a:cxn ang="T9">
                  <a:pos x="T2" y="T3"/>
                </a:cxn>
                <a:cxn ang="T10">
                  <a:pos x="T4" y="T5"/>
                </a:cxn>
                <a:cxn ang="T11">
                  <a:pos x="T6" y="T7"/>
                </a:cxn>
              </a:cxnLst>
              <a:rect l="T12" t="T13" r="T14" b="T15"/>
              <a:pathLst>
                <a:path w="35" h="20">
                  <a:moveTo>
                    <a:pt x="0" y="19"/>
                  </a:moveTo>
                  <a:lnTo>
                    <a:pt x="33" y="0"/>
                  </a:lnTo>
                  <a:lnTo>
                    <a:pt x="34"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61" name="Freeform 240"/>
            <p:cNvSpPr>
              <a:spLocks/>
            </p:cNvSpPr>
            <p:nvPr/>
          </p:nvSpPr>
          <p:spPr bwMode="auto">
            <a:xfrm>
              <a:off x="2506" y="1874"/>
              <a:ext cx="36" cy="20"/>
            </a:xfrm>
            <a:custGeom>
              <a:avLst/>
              <a:gdLst>
                <a:gd name="T0" fmla="*/ 0 w 36"/>
                <a:gd name="T1" fmla="*/ 0 h 20"/>
                <a:gd name="T2" fmla="*/ 0 w 36"/>
                <a:gd name="T3" fmla="*/ 19 h 20"/>
                <a:gd name="T4" fmla="*/ 35 w 36"/>
                <a:gd name="T5" fmla="*/ 18 h 20"/>
                <a:gd name="T6" fmla="*/ 34 w 36"/>
                <a:gd name="T7" fmla="*/ 0 h 20"/>
                <a:gd name="T8" fmla="*/ 0 w 36"/>
                <a:gd name="T9" fmla="*/ 0 h 20"/>
                <a:gd name="T10" fmla="*/ 0 60000 65536"/>
                <a:gd name="T11" fmla="*/ 0 60000 65536"/>
                <a:gd name="T12" fmla="*/ 0 60000 65536"/>
                <a:gd name="T13" fmla="*/ 0 60000 65536"/>
                <a:gd name="T14" fmla="*/ 0 60000 65536"/>
                <a:gd name="T15" fmla="*/ 0 w 36"/>
                <a:gd name="T16" fmla="*/ 0 h 20"/>
                <a:gd name="T17" fmla="*/ 36 w 36"/>
                <a:gd name="T18" fmla="*/ 20 h 20"/>
              </a:gdLst>
              <a:ahLst/>
              <a:cxnLst>
                <a:cxn ang="T10">
                  <a:pos x="T0" y="T1"/>
                </a:cxn>
                <a:cxn ang="T11">
                  <a:pos x="T2" y="T3"/>
                </a:cxn>
                <a:cxn ang="T12">
                  <a:pos x="T4" y="T5"/>
                </a:cxn>
                <a:cxn ang="T13">
                  <a:pos x="T6" y="T7"/>
                </a:cxn>
                <a:cxn ang="T14">
                  <a:pos x="T8" y="T9"/>
                </a:cxn>
              </a:cxnLst>
              <a:rect l="T15" t="T16" r="T17" b="T18"/>
              <a:pathLst>
                <a:path w="36" h="20">
                  <a:moveTo>
                    <a:pt x="0" y="0"/>
                  </a:moveTo>
                  <a:lnTo>
                    <a:pt x="0" y="19"/>
                  </a:lnTo>
                  <a:lnTo>
                    <a:pt x="35" y="18"/>
                  </a:lnTo>
                  <a:lnTo>
                    <a:pt x="34"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62" name="Freeform 241"/>
            <p:cNvSpPr>
              <a:spLocks/>
            </p:cNvSpPr>
            <p:nvPr/>
          </p:nvSpPr>
          <p:spPr bwMode="auto">
            <a:xfrm>
              <a:off x="2540" y="1874"/>
              <a:ext cx="38" cy="19"/>
            </a:xfrm>
            <a:custGeom>
              <a:avLst/>
              <a:gdLst>
                <a:gd name="T0" fmla="*/ 0 w 38"/>
                <a:gd name="T1" fmla="*/ 0 h 19"/>
                <a:gd name="T2" fmla="*/ 0 w 38"/>
                <a:gd name="T3" fmla="*/ 18 h 19"/>
                <a:gd name="T4" fmla="*/ 37 w 38"/>
                <a:gd name="T5" fmla="*/ 0 h 19"/>
                <a:gd name="T6" fmla="*/ 0 w 38"/>
                <a:gd name="T7" fmla="*/ 0 h 19"/>
                <a:gd name="T8" fmla="*/ 0 60000 65536"/>
                <a:gd name="T9" fmla="*/ 0 60000 65536"/>
                <a:gd name="T10" fmla="*/ 0 60000 65536"/>
                <a:gd name="T11" fmla="*/ 0 60000 65536"/>
                <a:gd name="T12" fmla="*/ 0 w 38"/>
                <a:gd name="T13" fmla="*/ 0 h 19"/>
                <a:gd name="T14" fmla="*/ 38 w 38"/>
                <a:gd name="T15" fmla="*/ 19 h 19"/>
              </a:gdLst>
              <a:ahLst/>
              <a:cxnLst>
                <a:cxn ang="T8">
                  <a:pos x="T0" y="T1"/>
                </a:cxn>
                <a:cxn ang="T9">
                  <a:pos x="T2" y="T3"/>
                </a:cxn>
                <a:cxn ang="T10">
                  <a:pos x="T4" y="T5"/>
                </a:cxn>
                <a:cxn ang="T11">
                  <a:pos x="T6" y="T7"/>
                </a:cxn>
              </a:cxnLst>
              <a:rect l="T12" t="T13" r="T14" b="T15"/>
              <a:pathLst>
                <a:path w="38" h="19">
                  <a:moveTo>
                    <a:pt x="0" y="0"/>
                  </a:moveTo>
                  <a:lnTo>
                    <a:pt x="0" y="18"/>
                  </a:lnTo>
                  <a:lnTo>
                    <a:pt x="37"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63" name="Freeform 242"/>
            <p:cNvSpPr>
              <a:spLocks/>
            </p:cNvSpPr>
            <p:nvPr/>
          </p:nvSpPr>
          <p:spPr bwMode="auto">
            <a:xfrm>
              <a:off x="2541" y="1874"/>
              <a:ext cx="39" cy="19"/>
            </a:xfrm>
            <a:custGeom>
              <a:avLst/>
              <a:gdLst>
                <a:gd name="T0" fmla="*/ 0 w 39"/>
                <a:gd name="T1" fmla="*/ 18 h 19"/>
                <a:gd name="T2" fmla="*/ 37 w 39"/>
                <a:gd name="T3" fmla="*/ 0 h 19"/>
                <a:gd name="T4" fmla="*/ 38 w 39"/>
                <a:gd name="T5" fmla="*/ 16 h 19"/>
                <a:gd name="T6" fmla="*/ 0 w 39"/>
                <a:gd name="T7" fmla="*/ 18 h 19"/>
                <a:gd name="T8" fmla="*/ 0 60000 65536"/>
                <a:gd name="T9" fmla="*/ 0 60000 65536"/>
                <a:gd name="T10" fmla="*/ 0 60000 65536"/>
                <a:gd name="T11" fmla="*/ 0 60000 65536"/>
                <a:gd name="T12" fmla="*/ 0 w 39"/>
                <a:gd name="T13" fmla="*/ 0 h 19"/>
                <a:gd name="T14" fmla="*/ 39 w 39"/>
                <a:gd name="T15" fmla="*/ 19 h 19"/>
              </a:gdLst>
              <a:ahLst/>
              <a:cxnLst>
                <a:cxn ang="T8">
                  <a:pos x="T0" y="T1"/>
                </a:cxn>
                <a:cxn ang="T9">
                  <a:pos x="T2" y="T3"/>
                </a:cxn>
                <a:cxn ang="T10">
                  <a:pos x="T4" y="T5"/>
                </a:cxn>
                <a:cxn ang="T11">
                  <a:pos x="T6" y="T7"/>
                </a:cxn>
              </a:cxnLst>
              <a:rect l="T12" t="T13" r="T14" b="T15"/>
              <a:pathLst>
                <a:path w="39" h="19">
                  <a:moveTo>
                    <a:pt x="0" y="18"/>
                  </a:moveTo>
                  <a:lnTo>
                    <a:pt x="37" y="0"/>
                  </a:lnTo>
                  <a:lnTo>
                    <a:pt x="38" y="16"/>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864" name="Freeform 243"/>
            <p:cNvSpPr>
              <a:spLocks/>
            </p:cNvSpPr>
            <p:nvPr/>
          </p:nvSpPr>
          <p:spPr bwMode="auto">
            <a:xfrm>
              <a:off x="2540" y="1874"/>
              <a:ext cx="40" cy="19"/>
            </a:xfrm>
            <a:custGeom>
              <a:avLst/>
              <a:gdLst>
                <a:gd name="T0" fmla="*/ 0 w 40"/>
                <a:gd name="T1" fmla="*/ 0 h 19"/>
                <a:gd name="T2" fmla="*/ 0 w 40"/>
                <a:gd name="T3" fmla="*/ 18 h 19"/>
                <a:gd name="T4" fmla="*/ 39 w 40"/>
                <a:gd name="T5" fmla="*/ 16 h 19"/>
                <a:gd name="T6" fmla="*/ 38 w 40"/>
                <a:gd name="T7" fmla="*/ 0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0" y="18"/>
                  </a:lnTo>
                  <a:lnTo>
                    <a:pt x="39" y="16"/>
                  </a:lnTo>
                  <a:lnTo>
                    <a:pt x="38"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65" name="Freeform 244"/>
            <p:cNvSpPr>
              <a:spLocks/>
            </p:cNvSpPr>
            <p:nvPr/>
          </p:nvSpPr>
          <p:spPr bwMode="auto">
            <a:xfrm>
              <a:off x="2577" y="1872"/>
              <a:ext cx="43" cy="20"/>
            </a:xfrm>
            <a:custGeom>
              <a:avLst/>
              <a:gdLst>
                <a:gd name="T0" fmla="*/ 0 w 43"/>
                <a:gd name="T1" fmla="*/ 1 h 20"/>
                <a:gd name="T2" fmla="*/ 1 w 43"/>
                <a:gd name="T3" fmla="*/ 19 h 20"/>
                <a:gd name="T4" fmla="*/ 42 w 43"/>
                <a:gd name="T5" fmla="*/ 0 h 20"/>
                <a:gd name="T6" fmla="*/ 0 w 43"/>
                <a:gd name="T7" fmla="*/ 1 h 20"/>
                <a:gd name="T8" fmla="*/ 0 60000 65536"/>
                <a:gd name="T9" fmla="*/ 0 60000 65536"/>
                <a:gd name="T10" fmla="*/ 0 60000 65536"/>
                <a:gd name="T11" fmla="*/ 0 60000 65536"/>
                <a:gd name="T12" fmla="*/ 0 w 43"/>
                <a:gd name="T13" fmla="*/ 0 h 20"/>
                <a:gd name="T14" fmla="*/ 43 w 43"/>
                <a:gd name="T15" fmla="*/ 20 h 20"/>
              </a:gdLst>
              <a:ahLst/>
              <a:cxnLst>
                <a:cxn ang="T8">
                  <a:pos x="T0" y="T1"/>
                </a:cxn>
                <a:cxn ang="T9">
                  <a:pos x="T2" y="T3"/>
                </a:cxn>
                <a:cxn ang="T10">
                  <a:pos x="T4" y="T5"/>
                </a:cxn>
                <a:cxn ang="T11">
                  <a:pos x="T6" y="T7"/>
                </a:cxn>
              </a:cxnLst>
              <a:rect l="T12" t="T13" r="T14" b="T15"/>
              <a:pathLst>
                <a:path w="43" h="20">
                  <a:moveTo>
                    <a:pt x="0" y="1"/>
                  </a:moveTo>
                  <a:lnTo>
                    <a:pt x="1" y="19"/>
                  </a:lnTo>
                  <a:lnTo>
                    <a:pt x="42" y="0"/>
                  </a:lnTo>
                  <a:lnTo>
                    <a:pt x="0" y="1"/>
                  </a:lnTo>
                </a:path>
              </a:pathLst>
            </a:custGeom>
            <a:grpFill/>
            <a:ln w="12700" cap="rnd">
              <a:solidFill>
                <a:srgbClr val="FF0033"/>
              </a:solidFill>
              <a:round/>
              <a:headEnd/>
              <a:tailEnd/>
            </a:ln>
          </p:spPr>
          <p:txBody>
            <a:bodyPr/>
            <a:lstStyle/>
            <a:p>
              <a:pPr>
                <a:defRPr/>
              </a:pPr>
              <a:endParaRPr lang="en-US" sz="1800">
                <a:ea typeface="+mn-ea"/>
              </a:endParaRPr>
            </a:p>
          </p:txBody>
        </p:sp>
        <p:sp>
          <p:nvSpPr>
            <p:cNvPr id="25866" name="Freeform 245"/>
            <p:cNvSpPr>
              <a:spLocks/>
            </p:cNvSpPr>
            <p:nvPr/>
          </p:nvSpPr>
          <p:spPr bwMode="auto">
            <a:xfrm>
              <a:off x="2579" y="1872"/>
              <a:ext cx="42" cy="20"/>
            </a:xfrm>
            <a:custGeom>
              <a:avLst/>
              <a:gdLst>
                <a:gd name="T0" fmla="*/ 0 w 42"/>
                <a:gd name="T1" fmla="*/ 19 h 20"/>
                <a:gd name="T2" fmla="*/ 40 w 42"/>
                <a:gd name="T3" fmla="*/ 0 h 20"/>
                <a:gd name="T4" fmla="*/ 41 w 42"/>
                <a:gd name="T5" fmla="*/ 18 h 20"/>
                <a:gd name="T6" fmla="*/ 0 w 42"/>
                <a:gd name="T7" fmla="*/ 19 h 20"/>
                <a:gd name="T8" fmla="*/ 0 60000 65536"/>
                <a:gd name="T9" fmla="*/ 0 60000 65536"/>
                <a:gd name="T10" fmla="*/ 0 60000 65536"/>
                <a:gd name="T11" fmla="*/ 0 60000 65536"/>
                <a:gd name="T12" fmla="*/ 0 w 42"/>
                <a:gd name="T13" fmla="*/ 0 h 20"/>
                <a:gd name="T14" fmla="*/ 42 w 42"/>
                <a:gd name="T15" fmla="*/ 20 h 20"/>
              </a:gdLst>
              <a:ahLst/>
              <a:cxnLst>
                <a:cxn ang="T8">
                  <a:pos x="T0" y="T1"/>
                </a:cxn>
                <a:cxn ang="T9">
                  <a:pos x="T2" y="T3"/>
                </a:cxn>
                <a:cxn ang="T10">
                  <a:pos x="T4" y="T5"/>
                </a:cxn>
                <a:cxn ang="T11">
                  <a:pos x="T6" y="T7"/>
                </a:cxn>
              </a:cxnLst>
              <a:rect l="T12" t="T13" r="T14" b="T15"/>
              <a:pathLst>
                <a:path w="42" h="20">
                  <a:moveTo>
                    <a:pt x="0" y="19"/>
                  </a:moveTo>
                  <a:lnTo>
                    <a:pt x="40" y="0"/>
                  </a:lnTo>
                  <a:lnTo>
                    <a:pt x="41"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67" name="Freeform 246"/>
            <p:cNvSpPr>
              <a:spLocks/>
            </p:cNvSpPr>
            <p:nvPr/>
          </p:nvSpPr>
          <p:spPr bwMode="auto">
            <a:xfrm>
              <a:off x="2577" y="1872"/>
              <a:ext cx="44" cy="20"/>
            </a:xfrm>
            <a:custGeom>
              <a:avLst/>
              <a:gdLst>
                <a:gd name="T0" fmla="*/ 0 w 44"/>
                <a:gd name="T1" fmla="*/ 1 h 20"/>
                <a:gd name="T2" fmla="*/ 1 w 44"/>
                <a:gd name="T3" fmla="*/ 19 h 20"/>
                <a:gd name="T4" fmla="*/ 43 w 44"/>
                <a:gd name="T5" fmla="*/ 18 h 20"/>
                <a:gd name="T6" fmla="*/ 42 w 44"/>
                <a:gd name="T7" fmla="*/ 0 h 20"/>
                <a:gd name="T8" fmla="*/ 0 w 44"/>
                <a:gd name="T9" fmla="*/ 1 h 20"/>
                <a:gd name="T10" fmla="*/ 0 60000 65536"/>
                <a:gd name="T11" fmla="*/ 0 60000 65536"/>
                <a:gd name="T12" fmla="*/ 0 60000 65536"/>
                <a:gd name="T13" fmla="*/ 0 60000 65536"/>
                <a:gd name="T14" fmla="*/ 0 60000 65536"/>
                <a:gd name="T15" fmla="*/ 0 w 44"/>
                <a:gd name="T16" fmla="*/ 0 h 20"/>
                <a:gd name="T17" fmla="*/ 44 w 44"/>
                <a:gd name="T18" fmla="*/ 20 h 20"/>
              </a:gdLst>
              <a:ahLst/>
              <a:cxnLst>
                <a:cxn ang="T10">
                  <a:pos x="T0" y="T1"/>
                </a:cxn>
                <a:cxn ang="T11">
                  <a:pos x="T2" y="T3"/>
                </a:cxn>
                <a:cxn ang="T12">
                  <a:pos x="T4" y="T5"/>
                </a:cxn>
                <a:cxn ang="T13">
                  <a:pos x="T6" y="T7"/>
                </a:cxn>
                <a:cxn ang="T14">
                  <a:pos x="T8" y="T9"/>
                </a:cxn>
              </a:cxnLst>
              <a:rect l="T15" t="T16" r="T17" b="T18"/>
              <a:pathLst>
                <a:path w="44" h="20">
                  <a:moveTo>
                    <a:pt x="0" y="1"/>
                  </a:moveTo>
                  <a:lnTo>
                    <a:pt x="1" y="19"/>
                  </a:lnTo>
                  <a:lnTo>
                    <a:pt x="43" y="18"/>
                  </a:lnTo>
                  <a:lnTo>
                    <a:pt x="42" y="0"/>
                  </a:lnTo>
                  <a:lnTo>
                    <a:pt x="0" y="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68" name="Freeform 247"/>
            <p:cNvSpPr>
              <a:spLocks/>
            </p:cNvSpPr>
            <p:nvPr/>
          </p:nvSpPr>
          <p:spPr bwMode="auto">
            <a:xfrm>
              <a:off x="2619" y="1870"/>
              <a:ext cx="43" cy="21"/>
            </a:xfrm>
            <a:custGeom>
              <a:avLst/>
              <a:gdLst>
                <a:gd name="T0" fmla="*/ 0 w 43"/>
                <a:gd name="T1" fmla="*/ 0 h 21"/>
                <a:gd name="T2" fmla="*/ 0 w 43"/>
                <a:gd name="T3" fmla="*/ 20 h 21"/>
                <a:gd name="T4" fmla="*/ 42 w 43"/>
                <a:gd name="T5" fmla="*/ 0 h 21"/>
                <a:gd name="T6" fmla="*/ 0 w 43"/>
                <a:gd name="T7" fmla="*/ 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0"/>
                  </a:moveTo>
                  <a:lnTo>
                    <a:pt x="0" y="20"/>
                  </a:lnTo>
                  <a:lnTo>
                    <a:pt x="42"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69" name="Freeform 248"/>
            <p:cNvSpPr>
              <a:spLocks/>
            </p:cNvSpPr>
            <p:nvPr/>
          </p:nvSpPr>
          <p:spPr bwMode="auto">
            <a:xfrm>
              <a:off x="2620" y="1870"/>
              <a:ext cx="43" cy="21"/>
            </a:xfrm>
            <a:custGeom>
              <a:avLst/>
              <a:gdLst>
                <a:gd name="T0" fmla="*/ 0 w 43"/>
                <a:gd name="T1" fmla="*/ 20 h 21"/>
                <a:gd name="T2" fmla="*/ 41 w 43"/>
                <a:gd name="T3" fmla="*/ 0 h 21"/>
                <a:gd name="T4" fmla="*/ 42 w 43"/>
                <a:gd name="T5" fmla="*/ 19 h 21"/>
                <a:gd name="T6" fmla="*/ 0 w 43"/>
                <a:gd name="T7" fmla="*/ 2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20"/>
                  </a:moveTo>
                  <a:lnTo>
                    <a:pt x="41" y="0"/>
                  </a:lnTo>
                  <a:lnTo>
                    <a:pt x="42" y="19"/>
                  </a:lnTo>
                  <a:lnTo>
                    <a:pt x="0" y="20"/>
                  </a:lnTo>
                </a:path>
              </a:pathLst>
            </a:custGeom>
            <a:grpFill/>
            <a:ln w="12700" cap="rnd">
              <a:solidFill>
                <a:srgbClr val="FF0033"/>
              </a:solidFill>
              <a:round/>
              <a:headEnd/>
              <a:tailEnd/>
            </a:ln>
          </p:spPr>
          <p:txBody>
            <a:bodyPr/>
            <a:lstStyle/>
            <a:p>
              <a:pPr>
                <a:defRPr/>
              </a:pPr>
              <a:endParaRPr lang="en-US" sz="1800">
                <a:ea typeface="+mn-ea"/>
              </a:endParaRPr>
            </a:p>
          </p:txBody>
        </p:sp>
        <p:sp>
          <p:nvSpPr>
            <p:cNvPr id="25870" name="Freeform 249"/>
            <p:cNvSpPr>
              <a:spLocks/>
            </p:cNvSpPr>
            <p:nvPr/>
          </p:nvSpPr>
          <p:spPr bwMode="auto">
            <a:xfrm>
              <a:off x="2619" y="1870"/>
              <a:ext cx="44" cy="21"/>
            </a:xfrm>
            <a:custGeom>
              <a:avLst/>
              <a:gdLst>
                <a:gd name="T0" fmla="*/ 0 w 44"/>
                <a:gd name="T1" fmla="*/ 0 h 21"/>
                <a:gd name="T2" fmla="*/ 0 w 44"/>
                <a:gd name="T3" fmla="*/ 20 h 21"/>
                <a:gd name="T4" fmla="*/ 43 w 44"/>
                <a:gd name="T5" fmla="*/ 19 h 21"/>
                <a:gd name="T6" fmla="*/ 42 w 44"/>
                <a:gd name="T7" fmla="*/ 0 h 21"/>
                <a:gd name="T8" fmla="*/ 0 w 44"/>
                <a:gd name="T9" fmla="*/ 0 h 21"/>
                <a:gd name="T10" fmla="*/ 0 60000 65536"/>
                <a:gd name="T11" fmla="*/ 0 60000 65536"/>
                <a:gd name="T12" fmla="*/ 0 60000 65536"/>
                <a:gd name="T13" fmla="*/ 0 60000 65536"/>
                <a:gd name="T14" fmla="*/ 0 60000 65536"/>
                <a:gd name="T15" fmla="*/ 0 w 44"/>
                <a:gd name="T16" fmla="*/ 0 h 21"/>
                <a:gd name="T17" fmla="*/ 44 w 44"/>
                <a:gd name="T18" fmla="*/ 21 h 21"/>
              </a:gdLst>
              <a:ahLst/>
              <a:cxnLst>
                <a:cxn ang="T10">
                  <a:pos x="T0" y="T1"/>
                </a:cxn>
                <a:cxn ang="T11">
                  <a:pos x="T2" y="T3"/>
                </a:cxn>
                <a:cxn ang="T12">
                  <a:pos x="T4" y="T5"/>
                </a:cxn>
                <a:cxn ang="T13">
                  <a:pos x="T6" y="T7"/>
                </a:cxn>
                <a:cxn ang="T14">
                  <a:pos x="T8" y="T9"/>
                </a:cxn>
              </a:cxnLst>
              <a:rect l="T15" t="T16" r="T17" b="T18"/>
              <a:pathLst>
                <a:path w="44" h="21">
                  <a:moveTo>
                    <a:pt x="0" y="0"/>
                  </a:moveTo>
                  <a:lnTo>
                    <a:pt x="0" y="20"/>
                  </a:lnTo>
                  <a:lnTo>
                    <a:pt x="43" y="19"/>
                  </a:lnTo>
                  <a:lnTo>
                    <a:pt x="42"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71" name="Freeform 250"/>
            <p:cNvSpPr>
              <a:spLocks/>
            </p:cNvSpPr>
            <p:nvPr/>
          </p:nvSpPr>
          <p:spPr bwMode="auto">
            <a:xfrm>
              <a:off x="2661" y="1869"/>
              <a:ext cx="49" cy="19"/>
            </a:xfrm>
            <a:custGeom>
              <a:avLst/>
              <a:gdLst>
                <a:gd name="T0" fmla="*/ 0 w 49"/>
                <a:gd name="T1" fmla="*/ 0 h 19"/>
                <a:gd name="T2" fmla="*/ 1 w 49"/>
                <a:gd name="T3" fmla="*/ 18 h 19"/>
                <a:gd name="T4" fmla="*/ 48 w 49"/>
                <a:gd name="T5" fmla="*/ 0 h 19"/>
                <a:gd name="T6" fmla="*/ 0 w 49"/>
                <a:gd name="T7" fmla="*/ 0 h 19"/>
                <a:gd name="T8" fmla="*/ 0 60000 65536"/>
                <a:gd name="T9" fmla="*/ 0 60000 65536"/>
                <a:gd name="T10" fmla="*/ 0 60000 65536"/>
                <a:gd name="T11" fmla="*/ 0 60000 65536"/>
                <a:gd name="T12" fmla="*/ 0 w 49"/>
                <a:gd name="T13" fmla="*/ 0 h 19"/>
                <a:gd name="T14" fmla="*/ 49 w 49"/>
                <a:gd name="T15" fmla="*/ 19 h 19"/>
              </a:gdLst>
              <a:ahLst/>
              <a:cxnLst>
                <a:cxn ang="T8">
                  <a:pos x="T0" y="T1"/>
                </a:cxn>
                <a:cxn ang="T9">
                  <a:pos x="T2" y="T3"/>
                </a:cxn>
                <a:cxn ang="T10">
                  <a:pos x="T4" y="T5"/>
                </a:cxn>
                <a:cxn ang="T11">
                  <a:pos x="T6" y="T7"/>
                </a:cxn>
              </a:cxnLst>
              <a:rect l="T12" t="T13" r="T14" b="T15"/>
              <a:pathLst>
                <a:path w="49" h="19">
                  <a:moveTo>
                    <a:pt x="0" y="0"/>
                  </a:moveTo>
                  <a:lnTo>
                    <a:pt x="1" y="18"/>
                  </a:lnTo>
                  <a:lnTo>
                    <a:pt x="48"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72" name="Freeform 251"/>
            <p:cNvSpPr>
              <a:spLocks/>
            </p:cNvSpPr>
            <p:nvPr/>
          </p:nvSpPr>
          <p:spPr bwMode="auto">
            <a:xfrm>
              <a:off x="2662" y="1869"/>
              <a:ext cx="48" cy="19"/>
            </a:xfrm>
            <a:custGeom>
              <a:avLst/>
              <a:gdLst>
                <a:gd name="T0" fmla="*/ 0 w 48"/>
                <a:gd name="T1" fmla="*/ 18 h 19"/>
                <a:gd name="T2" fmla="*/ 46 w 48"/>
                <a:gd name="T3" fmla="*/ 0 h 19"/>
                <a:gd name="T4" fmla="*/ 47 w 48"/>
                <a:gd name="T5" fmla="*/ 17 h 19"/>
                <a:gd name="T6" fmla="*/ 0 w 48"/>
                <a:gd name="T7" fmla="*/ 18 h 19"/>
                <a:gd name="T8" fmla="*/ 0 60000 65536"/>
                <a:gd name="T9" fmla="*/ 0 60000 65536"/>
                <a:gd name="T10" fmla="*/ 0 60000 65536"/>
                <a:gd name="T11" fmla="*/ 0 60000 65536"/>
                <a:gd name="T12" fmla="*/ 0 w 48"/>
                <a:gd name="T13" fmla="*/ 0 h 19"/>
                <a:gd name="T14" fmla="*/ 48 w 48"/>
                <a:gd name="T15" fmla="*/ 19 h 19"/>
              </a:gdLst>
              <a:ahLst/>
              <a:cxnLst>
                <a:cxn ang="T8">
                  <a:pos x="T0" y="T1"/>
                </a:cxn>
                <a:cxn ang="T9">
                  <a:pos x="T2" y="T3"/>
                </a:cxn>
                <a:cxn ang="T10">
                  <a:pos x="T4" y="T5"/>
                </a:cxn>
                <a:cxn ang="T11">
                  <a:pos x="T6" y="T7"/>
                </a:cxn>
              </a:cxnLst>
              <a:rect l="T12" t="T13" r="T14" b="T15"/>
              <a:pathLst>
                <a:path w="48" h="19">
                  <a:moveTo>
                    <a:pt x="0" y="18"/>
                  </a:moveTo>
                  <a:lnTo>
                    <a:pt x="46" y="0"/>
                  </a:lnTo>
                  <a:lnTo>
                    <a:pt x="47" y="17"/>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873" name="Freeform 252"/>
            <p:cNvSpPr>
              <a:spLocks/>
            </p:cNvSpPr>
            <p:nvPr/>
          </p:nvSpPr>
          <p:spPr bwMode="auto">
            <a:xfrm>
              <a:off x="2661" y="1869"/>
              <a:ext cx="49" cy="19"/>
            </a:xfrm>
            <a:custGeom>
              <a:avLst/>
              <a:gdLst>
                <a:gd name="T0" fmla="*/ 0 w 49"/>
                <a:gd name="T1" fmla="*/ 0 h 19"/>
                <a:gd name="T2" fmla="*/ 0 w 49"/>
                <a:gd name="T3" fmla="*/ 18 h 19"/>
                <a:gd name="T4" fmla="*/ 48 w 49"/>
                <a:gd name="T5" fmla="*/ 17 h 19"/>
                <a:gd name="T6" fmla="*/ 47 w 49"/>
                <a:gd name="T7" fmla="*/ 0 h 19"/>
                <a:gd name="T8" fmla="*/ 0 w 49"/>
                <a:gd name="T9" fmla="*/ 0 h 19"/>
                <a:gd name="T10" fmla="*/ 0 60000 65536"/>
                <a:gd name="T11" fmla="*/ 0 60000 65536"/>
                <a:gd name="T12" fmla="*/ 0 60000 65536"/>
                <a:gd name="T13" fmla="*/ 0 60000 65536"/>
                <a:gd name="T14" fmla="*/ 0 60000 65536"/>
                <a:gd name="T15" fmla="*/ 0 w 49"/>
                <a:gd name="T16" fmla="*/ 0 h 19"/>
                <a:gd name="T17" fmla="*/ 49 w 49"/>
                <a:gd name="T18" fmla="*/ 19 h 19"/>
              </a:gdLst>
              <a:ahLst/>
              <a:cxnLst>
                <a:cxn ang="T10">
                  <a:pos x="T0" y="T1"/>
                </a:cxn>
                <a:cxn ang="T11">
                  <a:pos x="T2" y="T3"/>
                </a:cxn>
                <a:cxn ang="T12">
                  <a:pos x="T4" y="T5"/>
                </a:cxn>
                <a:cxn ang="T13">
                  <a:pos x="T6" y="T7"/>
                </a:cxn>
                <a:cxn ang="T14">
                  <a:pos x="T8" y="T9"/>
                </a:cxn>
              </a:cxnLst>
              <a:rect l="T15" t="T16" r="T17" b="T18"/>
              <a:pathLst>
                <a:path w="49" h="19">
                  <a:moveTo>
                    <a:pt x="0" y="0"/>
                  </a:moveTo>
                  <a:lnTo>
                    <a:pt x="0" y="18"/>
                  </a:lnTo>
                  <a:lnTo>
                    <a:pt x="48" y="17"/>
                  </a:lnTo>
                  <a:lnTo>
                    <a:pt x="47"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74" name="Freeform 253"/>
            <p:cNvSpPr>
              <a:spLocks/>
            </p:cNvSpPr>
            <p:nvPr/>
          </p:nvSpPr>
          <p:spPr bwMode="auto">
            <a:xfrm>
              <a:off x="2709" y="1869"/>
              <a:ext cx="49" cy="19"/>
            </a:xfrm>
            <a:custGeom>
              <a:avLst/>
              <a:gdLst>
                <a:gd name="T0" fmla="*/ 0 w 49"/>
                <a:gd name="T1" fmla="*/ 0 h 19"/>
                <a:gd name="T2" fmla="*/ 0 w 49"/>
                <a:gd name="T3" fmla="*/ 18 h 19"/>
                <a:gd name="T4" fmla="*/ 48 w 49"/>
                <a:gd name="T5" fmla="*/ 0 h 19"/>
                <a:gd name="T6" fmla="*/ 0 w 49"/>
                <a:gd name="T7" fmla="*/ 0 h 19"/>
                <a:gd name="T8" fmla="*/ 0 60000 65536"/>
                <a:gd name="T9" fmla="*/ 0 60000 65536"/>
                <a:gd name="T10" fmla="*/ 0 60000 65536"/>
                <a:gd name="T11" fmla="*/ 0 60000 65536"/>
                <a:gd name="T12" fmla="*/ 0 w 49"/>
                <a:gd name="T13" fmla="*/ 0 h 19"/>
                <a:gd name="T14" fmla="*/ 49 w 49"/>
                <a:gd name="T15" fmla="*/ 19 h 19"/>
              </a:gdLst>
              <a:ahLst/>
              <a:cxnLst>
                <a:cxn ang="T8">
                  <a:pos x="T0" y="T1"/>
                </a:cxn>
                <a:cxn ang="T9">
                  <a:pos x="T2" y="T3"/>
                </a:cxn>
                <a:cxn ang="T10">
                  <a:pos x="T4" y="T5"/>
                </a:cxn>
                <a:cxn ang="T11">
                  <a:pos x="T6" y="T7"/>
                </a:cxn>
              </a:cxnLst>
              <a:rect l="T12" t="T13" r="T14" b="T15"/>
              <a:pathLst>
                <a:path w="49" h="19">
                  <a:moveTo>
                    <a:pt x="0" y="0"/>
                  </a:moveTo>
                  <a:lnTo>
                    <a:pt x="0" y="18"/>
                  </a:lnTo>
                  <a:lnTo>
                    <a:pt x="48"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75" name="Freeform 254"/>
            <p:cNvSpPr>
              <a:spLocks/>
            </p:cNvSpPr>
            <p:nvPr/>
          </p:nvSpPr>
          <p:spPr bwMode="auto">
            <a:xfrm>
              <a:off x="2709" y="1869"/>
              <a:ext cx="51" cy="19"/>
            </a:xfrm>
            <a:custGeom>
              <a:avLst/>
              <a:gdLst>
                <a:gd name="T0" fmla="*/ 0 w 51"/>
                <a:gd name="T1" fmla="*/ 18 h 19"/>
                <a:gd name="T2" fmla="*/ 49 w 51"/>
                <a:gd name="T3" fmla="*/ 0 h 19"/>
                <a:gd name="T4" fmla="*/ 50 w 51"/>
                <a:gd name="T5" fmla="*/ 16 h 19"/>
                <a:gd name="T6" fmla="*/ 0 w 51"/>
                <a:gd name="T7" fmla="*/ 18 h 19"/>
                <a:gd name="T8" fmla="*/ 0 60000 65536"/>
                <a:gd name="T9" fmla="*/ 0 60000 65536"/>
                <a:gd name="T10" fmla="*/ 0 60000 65536"/>
                <a:gd name="T11" fmla="*/ 0 60000 65536"/>
                <a:gd name="T12" fmla="*/ 0 w 51"/>
                <a:gd name="T13" fmla="*/ 0 h 19"/>
                <a:gd name="T14" fmla="*/ 51 w 51"/>
                <a:gd name="T15" fmla="*/ 19 h 19"/>
              </a:gdLst>
              <a:ahLst/>
              <a:cxnLst>
                <a:cxn ang="T8">
                  <a:pos x="T0" y="T1"/>
                </a:cxn>
                <a:cxn ang="T9">
                  <a:pos x="T2" y="T3"/>
                </a:cxn>
                <a:cxn ang="T10">
                  <a:pos x="T4" y="T5"/>
                </a:cxn>
                <a:cxn ang="T11">
                  <a:pos x="T6" y="T7"/>
                </a:cxn>
              </a:cxnLst>
              <a:rect l="T12" t="T13" r="T14" b="T15"/>
              <a:pathLst>
                <a:path w="51" h="19">
                  <a:moveTo>
                    <a:pt x="0" y="18"/>
                  </a:moveTo>
                  <a:lnTo>
                    <a:pt x="49" y="0"/>
                  </a:lnTo>
                  <a:lnTo>
                    <a:pt x="50" y="16"/>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876" name="Freeform 255"/>
            <p:cNvSpPr>
              <a:spLocks/>
            </p:cNvSpPr>
            <p:nvPr/>
          </p:nvSpPr>
          <p:spPr bwMode="auto">
            <a:xfrm>
              <a:off x="2709" y="1869"/>
              <a:ext cx="51" cy="19"/>
            </a:xfrm>
            <a:custGeom>
              <a:avLst/>
              <a:gdLst>
                <a:gd name="T0" fmla="*/ 0 w 51"/>
                <a:gd name="T1" fmla="*/ 0 h 19"/>
                <a:gd name="T2" fmla="*/ 0 w 51"/>
                <a:gd name="T3" fmla="*/ 18 h 19"/>
                <a:gd name="T4" fmla="*/ 50 w 51"/>
                <a:gd name="T5" fmla="*/ 16 h 19"/>
                <a:gd name="T6" fmla="*/ 49 w 51"/>
                <a:gd name="T7" fmla="*/ 0 h 19"/>
                <a:gd name="T8" fmla="*/ 0 w 51"/>
                <a:gd name="T9" fmla="*/ 0 h 19"/>
                <a:gd name="T10" fmla="*/ 0 60000 65536"/>
                <a:gd name="T11" fmla="*/ 0 60000 65536"/>
                <a:gd name="T12" fmla="*/ 0 60000 65536"/>
                <a:gd name="T13" fmla="*/ 0 60000 65536"/>
                <a:gd name="T14" fmla="*/ 0 60000 65536"/>
                <a:gd name="T15" fmla="*/ 0 w 51"/>
                <a:gd name="T16" fmla="*/ 0 h 19"/>
                <a:gd name="T17" fmla="*/ 51 w 51"/>
                <a:gd name="T18" fmla="*/ 19 h 19"/>
              </a:gdLst>
              <a:ahLst/>
              <a:cxnLst>
                <a:cxn ang="T10">
                  <a:pos x="T0" y="T1"/>
                </a:cxn>
                <a:cxn ang="T11">
                  <a:pos x="T2" y="T3"/>
                </a:cxn>
                <a:cxn ang="T12">
                  <a:pos x="T4" y="T5"/>
                </a:cxn>
                <a:cxn ang="T13">
                  <a:pos x="T6" y="T7"/>
                </a:cxn>
                <a:cxn ang="T14">
                  <a:pos x="T8" y="T9"/>
                </a:cxn>
              </a:cxnLst>
              <a:rect l="T15" t="T16" r="T17" b="T18"/>
              <a:pathLst>
                <a:path w="51" h="19">
                  <a:moveTo>
                    <a:pt x="0" y="0"/>
                  </a:moveTo>
                  <a:lnTo>
                    <a:pt x="0" y="18"/>
                  </a:lnTo>
                  <a:lnTo>
                    <a:pt x="50" y="16"/>
                  </a:lnTo>
                  <a:lnTo>
                    <a:pt x="49"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77" name="Freeform 256"/>
            <p:cNvSpPr>
              <a:spLocks/>
            </p:cNvSpPr>
            <p:nvPr/>
          </p:nvSpPr>
          <p:spPr bwMode="auto">
            <a:xfrm>
              <a:off x="2757" y="1869"/>
              <a:ext cx="53" cy="19"/>
            </a:xfrm>
            <a:custGeom>
              <a:avLst/>
              <a:gdLst>
                <a:gd name="T0" fmla="*/ 0 w 53"/>
                <a:gd name="T1" fmla="*/ 1 h 19"/>
                <a:gd name="T2" fmla="*/ 0 w 53"/>
                <a:gd name="T3" fmla="*/ 18 h 19"/>
                <a:gd name="T4" fmla="*/ 52 w 53"/>
                <a:gd name="T5" fmla="*/ 0 h 19"/>
                <a:gd name="T6" fmla="*/ 0 w 53"/>
                <a:gd name="T7" fmla="*/ 1 h 19"/>
                <a:gd name="T8" fmla="*/ 0 60000 65536"/>
                <a:gd name="T9" fmla="*/ 0 60000 65536"/>
                <a:gd name="T10" fmla="*/ 0 60000 65536"/>
                <a:gd name="T11" fmla="*/ 0 60000 65536"/>
                <a:gd name="T12" fmla="*/ 0 w 53"/>
                <a:gd name="T13" fmla="*/ 0 h 19"/>
                <a:gd name="T14" fmla="*/ 53 w 53"/>
                <a:gd name="T15" fmla="*/ 19 h 19"/>
              </a:gdLst>
              <a:ahLst/>
              <a:cxnLst>
                <a:cxn ang="T8">
                  <a:pos x="T0" y="T1"/>
                </a:cxn>
                <a:cxn ang="T9">
                  <a:pos x="T2" y="T3"/>
                </a:cxn>
                <a:cxn ang="T10">
                  <a:pos x="T4" y="T5"/>
                </a:cxn>
                <a:cxn ang="T11">
                  <a:pos x="T6" y="T7"/>
                </a:cxn>
              </a:cxnLst>
              <a:rect l="T12" t="T13" r="T14" b="T15"/>
              <a:pathLst>
                <a:path w="53" h="19">
                  <a:moveTo>
                    <a:pt x="0" y="1"/>
                  </a:moveTo>
                  <a:lnTo>
                    <a:pt x="0" y="18"/>
                  </a:lnTo>
                  <a:lnTo>
                    <a:pt x="52" y="0"/>
                  </a:lnTo>
                  <a:lnTo>
                    <a:pt x="0" y="1"/>
                  </a:lnTo>
                </a:path>
              </a:pathLst>
            </a:custGeom>
            <a:grpFill/>
            <a:ln w="12700" cap="rnd">
              <a:solidFill>
                <a:srgbClr val="FF0033"/>
              </a:solidFill>
              <a:round/>
              <a:headEnd/>
              <a:tailEnd/>
            </a:ln>
          </p:spPr>
          <p:txBody>
            <a:bodyPr/>
            <a:lstStyle/>
            <a:p>
              <a:pPr>
                <a:defRPr/>
              </a:pPr>
              <a:endParaRPr lang="en-US" sz="1800">
                <a:ea typeface="+mn-ea"/>
              </a:endParaRPr>
            </a:p>
          </p:txBody>
        </p:sp>
        <p:sp>
          <p:nvSpPr>
            <p:cNvPr id="25878" name="Freeform 257"/>
            <p:cNvSpPr>
              <a:spLocks/>
            </p:cNvSpPr>
            <p:nvPr/>
          </p:nvSpPr>
          <p:spPr bwMode="auto">
            <a:xfrm>
              <a:off x="2759" y="1869"/>
              <a:ext cx="51" cy="19"/>
            </a:xfrm>
            <a:custGeom>
              <a:avLst/>
              <a:gdLst>
                <a:gd name="T0" fmla="*/ 0 w 51"/>
                <a:gd name="T1" fmla="*/ 18 h 19"/>
                <a:gd name="T2" fmla="*/ 49 w 51"/>
                <a:gd name="T3" fmla="*/ 0 h 19"/>
                <a:gd name="T4" fmla="*/ 50 w 51"/>
                <a:gd name="T5" fmla="*/ 17 h 19"/>
                <a:gd name="T6" fmla="*/ 0 w 51"/>
                <a:gd name="T7" fmla="*/ 18 h 19"/>
                <a:gd name="T8" fmla="*/ 0 60000 65536"/>
                <a:gd name="T9" fmla="*/ 0 60000 65536"/>
                <a:gd name="T10" fmla="*/ 0 60000 65536"/>
                <a:gd name="T11" fmla="*/ 0 60000 65536"/>
                <a:gd name="T12" fmla="*/ 0 w 51"/>
                <a:gd name="T13" fmla="*/ 0 h 19"/>
                <a:gd name="T14" fmla="*/ 51 w 51"/>
                <a:gd name="T15" fmla="*/ 19 h 19"/>
              </a:gdLst>
              <a:ahLst/>
              <a:cxnLst>
                <a:cxn ang="T8">
                  <a:pos x="T0" y="T1"/>
                </a:cxn>
                <a:cxn ang="T9">
                  <a:pos x="T2" y="T3"/>
                </a:cxn>
                <a:cxn ang="T10">
                  <a:pos x="T4" y="T5"/>
                </a:cxn>
                <a:cxn ang="T11">
                  <a:pos x="T6" y="T7"/>
                </a:cxn>
              </a:cxnLst>
              <a:rect l="T12" t="T13" r="T14" b="T15"/>
              <a:pathLst>
                <a:path w="51" h="19">
                  <a:moveTo>
                    <a:pt x="0" y="18"/>
                  </a:moveTo>
                  <a:lnTo>
                    <a:pt x="49" y="0"/>
                  </a:lnTo>
                  <a:lnTo>
                    <a:pt x="50" y="17"/>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879" name="Freeform 258"/>
            <p:cNvSpPr>
              <a:spLocks/>
            </p:cNvSpPr>
            <p:nvPr/>
          </p:nvSpPr>
          <p:spPr bwMode="auto">
            <a:xfrm>
              <a:off x="2757" y="1869"/>
              <a:ext cx="53" cy="19"/>
            </a:xfrm>
            <a:custGeom>
              <a:avLst/>
              <a:gdLst>
                <a:gd name="T0" fmla="*/ 0 w 53"/>
                <a:gd name="T1" fmla="*/ 1 h 19"/>
                <a:gd name="T2" fmla="*/ 0 w 53"/>
                <a:gd name="T3" fmla="*/ 18 h 19"/>
                <a:gd name="T4" fmla="*/ 52 w 53"/>
                <a:gd name="T5" fmla="*/ 17 h 19"/>
                <a:gd name="T6" fmla="*/ 51 w 53"/>
                <a:gd name="T7" fmla="*/ 0 h 19"/>
                <a:gd name="T8" fmla="*/ 0 w 53"/>
                <a:gd name="T9" fmla="*/ 1 h 19"/>
                <a:gd name="T10" fmla="*/ 0 60000 65536"/>
                <a:gd name="T11" fmla="*/ 0 60000 65536"/>
                <a:gd name="T12" fmla="*/ 0 60000 65536"/>
                <a:gd name="T13" fmla="*/ 0 60000 65536"/>
                <a:gd name="T14" fmla="*/ 0 60000 65536"/>
                <a:gd name="T15" fmla="*/ 0 w 53"/>
                <a:gd name="T16" fmla="*/ 0 h 19"/>
                <a:gd name="T17" fmla="*/ 53 w 53"/>
                <a:gd name="T18" fmla="*/ 19 h 19"/>
              </a:gdLst>
              <a:ahLst/>
              <a:cxnLst>
                <a:cxn ang="T10">
                  <a:pos x="T0" y="T1"/>
                </a:cxn>
                <a:cxn ang="T11">
                  <a:pos x="T2" y="T3"/>
                </a:cxn>
                <a:cxn ang="T12">
                  <a:pos x="T4" y="T5"/>
                </a:cxn>
                <a:cxn ang="T13">
                  <a:pos x="T6" y="T7"/>
                </a:cxn>
                <a:cxn ang="T14">
                  <a:pos x="T8" y="T9"/>
                </a:cxn>
              </a:cxnLst>
              <a:rect l="T15" t="T16" r="T17" b="T18"/>
              <a:pathLst>
                <a:path w="53" h="19">
                  <a:moveTo>
                    <a:pt x="0" y="1"/>
                  </a:moveTo>
                  <a:lnTo>
                    <a:pt x="0" y="18"/>
                  </a:lnTo>
                  <a:lnTo>
                    <a:pt x="52" y="17"/>
                  </a:lnTo>
                  <a:lnTo>
                    <a:pt x="51" y="0"/>
                  </a:lnTo>
                  <a:lnTo>
                    <a:pt x="0" y="1"/>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80" name="Freeform 259"/>
            <p:cNvSpPr>
              <a:spLocks/>
            </p:cNvSpPr>
            <p:nvPr/>
          </p:nvSpPr>
          <p:spPr bwMode="auto">
            <a:xfrm>
              <a:off x="2809" y="1868"/>
              <a:ext cx="56" cy="20"/>
            </a:xfrm>
            <a:custGeom>
              <a:avLst/>
              <a:gdLst>
                <a:gd name="T0" fmla="*/ 0 w 56"/>
                <a:gd name="T1" fmla="*/ 0 h 20"/>
                <a:gd name="T2" fmla="*/ 0 w 56"/>
                <a:gd name="T3" fmla="*/ 19 h 20"/>
                <a:gd name="T4" fmla="*/ 55 w 56"/>
                <a:gd name="T5" fmla="*/ 0 h 20"/>
                <a:gd name="T6" fmla="*/ 0 w 56"/>
                <a:gd name="T7" fmla="*/ 0 h 20"/>
                <a:gd name="T8" fmla="*/ 0 60000 65536"/>
                <a:gd name="T9" fmla="*/ 0 60000 65536"/>
                <a:gd name="T10" fmla="*/ 0 60000 65536"/>
                <a:gd name="T11" fmla="*/ 0 60000 65536"/>
                <a:gd name="T12" fmla="*/ 0 w 56"/>
                <a:gd name="T13" fmla="*/ 0 h 20"/>
                <a:gd name="T14" fmla="*/ 56 w 56"/>
                <a:gd name="T15" fmla="*/ 20 h 20"/>
              </a:gdLst>
              <a:ahLst/>
              <a:cxnLst>
                <a:cxn ang="T8">
                  <a:pos x="T0" y="T1"/>
                </a:cxn>
                <a:cxn ang="T9">
                  <a:pos x="T2" y="T3"/>
                </a:cxn>
                <a:cxn ang="T10">
                  <a:pos x="T4" y="T5"/>
                </a:cxn>
                <a:cxn ang="T11">
                  <a:pos x="T6" y="T7"/>
                </a:cxn>
              </a:cxnLst>
              <a:rect l="T12" t="T13" r="T14" b="T15"/>
              <a:pathLst>
                <a:path w="56" h="20">
                  <a:moveTo>
                    <a:pt x="0" y="0"/>
                  </a:moveTo>
                  <a:lnTo>
                    <a:pt x="0" y="19"/>
                  </a:lnTo>
                  <a:lnTo>
                    <a:pt x="55"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81" name="Freeform 260"/>
            <p:cNvSpPr>
              <a:spLocks/>
            </p:cNvSpPr>
            <p:nvPr/>
          </p:nvSpPr>
          <p:spPr bwMode="auto">
            <a:xfrm>
              <a:off x="2809" y="1868"/>
              <a:ext cx="56" cy="20"/>
            </a:xfrm>
            <a:custGeom>
              <a:avLst/>
              <a:gdLst>
                <a:gd name="T0" fmla="*/ 0 w 56"/>
                <a:gd name="T1" fmla="*/ 19 h 20"/>
                <a:gd name="T2" fmla="*/ 55 w 56"/>
                <a:gd name="T3" fmla="*/ 0 h 20"/>
                <a:gd name="T4" fmla="*/ 55 w 56"/>
                <a:gd name="T5" fmla="*/ 18 h 20"/>
                <a:gd name="T6" fmla="*/ 0 w 56"/>
                <a:gd name="T7" fmla="*/ 19 h 20"/>
                <a:gd name="T8" fmla="*/ 0 60000 65536"/>
                <a:gd name="T9" fmla="*/ 0 60000 65536"/>
                <a:gd name="T10" fmla="*/ 0 60000 65536"/>
                <a:gd name="T11" fmla="*/ 0 60000 65536"/>
                <a:gd name="T12" fmla="*/ 0 w 56"/>
                <a:gd name="T13" fmla="*/ 0 h 20"/>
                <a:gd name="T14" fmla="*/ 56 w 56"/>
                <a:gd name="T15" fmla="*/ 20 h 20"/>
              </a:gdLst>
              <a:ahLst/>
              <a:cxnLst>
                <a:cxn ang="T8">
                  <a:pos x="T0" y="T1"/>
                </a:cxn>
                <a:cxn ang="T9">
                  <a:pos x="T2" y="T3"/>
                </a:cxn>
                <a:cxn ang="T10">
                  <a:pos x="T4" y="T5"/>
                </a:cxn>
                <a:cxn ang="T11">
                  <a:pos x="T6" y="T7"/>
                </a:cxn>
              </a:cxnLst>
              <a:rect l="T12" t="T13" r="T14" b="T15"/>
              <a:pathLst>
                <a:path w="56" h="20">
                  <a:moveTo>
                    <a:pt x="0" y="19"/>
                  </a:moveTo>
                  <a:lnTo>
                    <a:pt x="55" y="0"/>
                  </a:lnTo>
                  <a:lnTo>
                    <a:pt x="55"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82" name="Freeform 261"/>
            <p:cNvSpPr>
              <a:spLocks/>
            </p:cNvSpPr>
            <p:nvPr/>
          </p:nvSpPr>
          <p:spPr bwMode="auto">
            <a:xfrm>
              <a:off x="2809" y="1868"/>
              <a:ext cx="56" cy="20"/>
            </a:xfrm>
            <a:custGeom>
              <a:avLst/>
              <a:gdLst>
                <a:gd name="T0" fmla="*/ 0 w 56"/>
                <a:gd name="T1" fmla="*/ 0 h 20"/>
                <a:gd name="T2" fmla="*/ 0 w 56"/>
                <a:gd name="T3" fmla="*/ 19 h 20"/>
                <a:gd name="T4" fmla="*/ 55 w 56"/>
                <a:gd name="T5" fmla="*/ 18 h 20"/>
                <a:gd name="T6" fmla="*/ 55 w 56"/>
                <a:gd name="T7" fmla="*/ 0 h 20"/>
                <a:gd name="T8" fmla="*/ 0 w 56"/>
                <a:gd name="T9" fmla="*/ 0 h 20"/>
                <a:gd name="T10" fmla="*/ 0 60000 65536"/>
                <a:gd name="T11" fmla="*/ 0 60000 65536"/>
                <a:gd name="T12" fmla="*/ 0 60000 65536"/>
                <a:gd name="T13" fmla="*/ 0 60000 65536"/>
                <a:gd name="T14" fmla="*/ 0 60000 65536"/>
                <a:gd name="T15" fmla="*/ 0 w 56"/>
                <a:gd name="T16" fmla="*/ 0 h 20"/>
                <a:gd name="T17" fmla="*/ 56 w 56"/>
                <a:gd name="T18" fmla="*/ 20 h 20"/>
              </a:gdLst>
              <a:ahLst/>
              <a:cxnLst>
                <a:cxn ang="T10">
                  <a:pos x="T0" y="T1"/>
                </a:cxn>
                <a:cxn ang="T11">
                  <a:pos x="T2" y="T3"/>
                </a:cxn>
                <a:cxn ang="T12">
                  <a:pos x="T4" y="T5"/>
                </a:cxn>
                <a:cxn ang="T13">
                  <a:pos x="T6" y="T7"/>
                </a:cxn>
                <a:cxn ang="T14">
                  <a:pos x="T8" y="T9"/>
                </a:cxn>
              </a:cxnLst>
              <a:rect l="T15" t="T16" r="T17" b="T18"/>
              <a:pathLst>
                <a:path w="56" h="20">
                  <a:moveTo>
                    <a:pt x="0" y="0"/>
                  </a:moveTo>
                  <a:lnTo>
                    <a:pt x="0" y="19"/>
                  </a:lnTo>
                  <a:lnTo>
                    <a:pt x="55" y="18"/>
                  </a:lnTo>
                  <a:lnTo>
                    <a:pt x="55"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83" name="Freeform 262"/>
            <p:cNvSpPr>
              <a:spLocks/>
            </p:cNvSpPr>
            <p:nvPr/>
          </p:nvSpPr>
          <p:spPr bwMode="auto">
            <a:xfrm>
              <a:off x="2864" y="1865"/>
              <a:ext cx="56" cy="22"/>
            </a:xfrm>
            <a:custGeom>
              <a:avLst/>
              <a:gdLst>
                <a:gd name="T0" fmla="*/ 0 w 56"/>
                <a:gd name="T1" fmla="*/ 0 h 22"/>
                <a:gd name="T2" fmla="*/ 0 w 56"/>
                <a:gd name="T3" fmla="*/ 21 h 22"/>
                <a:gd name="T4" fmla="*/ 55 w 56"/>
                <a:gd name="T5" fmla="*/ 0 h 22"/>
                <a:gd name="T6" fmla="*/ 0 w 56"/>
                <a:gd name="T7" fmla="*/ 0 h 22"/>
                <a:gd name="T8" fmla="*/ 0 60000 65536"/>
                <a:gd name="T9" fmla="*/ 0 60000 65536"/>
                <a:gd name="T10" fmla="*/ 0 60000 65536"/>
                <a:gd name="T11" fmla="*/ 0 60000 65536"/>
                <a:gd name="T12" fmla="*/ 0 w 56"/>
                <a:gd name="T13" fmla="*/ 0 h 22"/>
                <a:gd name="T14" fmla="*/ 56 w 56"/>
                <a:gd name="T15" fmla="*/ 22 h 22"/>
              </a:gdLst>
              <a:ahLst/>
              <a:cxnLst>
                <a:cxn ang="T8">
                  <a:pos x="T0" y="T1"/>
                </a:cxn>
                <a:cxn ang="T9">
                  <a:pos x="T2" y="T3"/>
                </a:cxn>
                <a:cxn ang="T10">
                  <a:pos x="T4" y="T5"/>
                </a:cxn>
                <a:cxn ang="T11">
                  <a:pos x="T6" y="T7"/>
                </a:cxn>
              </a:cxnLst>
              <a:rect l="T12" t="T13" r="T14" b="T15"/>
              <a:pathLst>
                <a:path w="56" h="22">
                  <a:moveTo>
                    <a:pt x="0" y="0"/>
                  </a:moveTo>
                  <a:lnTo>
                    <a:pt x="0" y="21"/>
                  </a:lnTo>
                  <a:lnTo>
                    <a:pt x="55"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84" name="Freeform 263"/>
            <p:cNvSpPr>
              <a:spLocks/>
            </p:cNvSpPr>
            <p:nvPr/>
          </p:nvSpPr>
          <p:spPr bwMode="auto">
            <a:xfrm>
              <a:off x="2864" y="1865"/>
              <a:ext cx="56" cy="22"/>
            </a:xfrm>
            <a:custGeom>
              <a:avLst/>
              <a:gdLst>
                <a:gd name="T0" fmla="*/ 0 w 56"/>
                <a:gd name="T1" fmla="*/ 21 h 22"/>
                <a:gd name="T2" fmla="*/ 55 w 56"/>
                <a:gd name="T3" fmla="*/ 0 h 22"/>
                <a:gd name="T4" fmla="*/ 55 w 56"/>
                <a:gd name="T5" fmla="*/ 20 h 22"/>
                <a:gd name="T6" fmla="*/ 0 w 56"/>
                <a:gd name="T7" fmla="*/ 21 h 22"/>
                <a:gd name="T8" fmla="*/ 0 60000 65536"/>
                <a:gd name="T9" fmla="*/ 0 60000 65536"/>
                <a:gd name="T10" fmla="*/ 0 60000 65536"/>
                <a:gd name="T11" fmla="*/ 0 60000 65536"/>
                <a:gd name="T12" fmla="*/ 0 w 56"/>
                <a:gd name="T13" fmla="*/ 0 h 22"/>
                <a:gd name="T14" fmla="*/ 56 w 56"/>
                <a:gd name="T15" fmla="*/ 22 h 22"/>
              </a:gdLst>
              <a:ahLst/>
              <a:cxnLst>
                <a:cxn ang="T8">
                  <a:pos x="T0" y="T1"/>
                </a:cxn>
                <a:cxn ang="T9">
                  <a:pos x="T2" y="T3"/>
                </a:cxn>
                <a:cxn ang="T10">
                  <a:pos x="T4" y="T5"/>
                </a:cxn>
                <a:cxn ang="T11">
                  <a:pos x="T6" y="T7"/>
                </a:cxn>
              </a:cxnLst>
              <a:rect l="T12" t="T13" r="T14" b="T15"/>
              <a:pathLst>
                <a:path w="56" h="22">
                  <a:moveTo>
                    <a:pt x="0" y="21"/>
                  </a:moveTo>
                  <a:lnTo>
                    <a:pt x="55" y="0"/>
                  </a:lnTo>
                  <a:lnTo>
                    <a:pt x="55" y="20"/>
                  </a:lnTo>
                  <a:lnTo>
                    <a:pt x="0" y="21"/>
                  </a:lnTo>
                </a:path>
              </a:pathLst>
            </a:custGeom>
            <a:grpFill/>
            <a:ln w="12700" cap="rnd">
              <a:solidFill>
                <a:srgbClr val="FF0033"/>
              </a:solidFill>
              <a:round/>
              <a:headEnd/>
              <a:tailEnd/>
            </a:ln>
          </p:spPr>
          <p:txBody>
            <a:bodyPr/>
            <a:lstStyle/>
            <a:p>
              <a:pPr>
                <a:defRPr/>
              </a:pPr>
              <a:endParaRPr lang="en-US" sz="1800">
                <a:ea typeface="+mn-ea"/>
              </a:endParaRPr>
            </a:p>
          </p:txBody>
        </p:sp>
        <p:sp>
          <p:nvSpPr>
            <p:cNvPr id="25885" name="Freeform 264"/>
            <p:cNvSpPr>
              <a:spLocks/>
            </p:cNvSpPr>
            <p:nvPr/>
          </p:nvSpPr>
          <p:spPr bwMode="auto">
            <a:xfrm>
              <a:off x="2864" y="1865"/>
              <a:ext cx="56" cy="22"/>
            </a:xfrm>
            <a:custGeom>
              <a:avLst/>
              <a:gdLst>
                <a:gd name="T0" fmla="*/ 0 w 56"/>
                <a:gd name="T1" fmla="*/ 0 h 22"/>
                <a:gd name="T2" fmla="*/ 0 w 56"/>
                <a:gd name="T3" fmla="*/ 21 h 22"/>
                <a:gd name="T4" fmla="*/ 55 w 56"/>
                <a:gd name="T5" fmla="*/ 20 h 22"/>
                <a:gd name="T6" fmla="*/ 55 w 56"/>
                <a:gd name="T7" fmla="*/ 0 h 22"/>
                <a:gd name="T8" fmla="*/ 0 w 56"/>
                <a:gd name="T9" fmla="*/ 0 h 22"/>
                <a:gd name="T10" fmla="*/ 0 60000 65536"/>
                <a:gd name="T11" fmla="*/ 0 60000 65536"/>
                <a:gd name="T12" fmla="*/ 0 60000 65536"/>
                <a:gd name="T13" fmla="*/ 0 60000 65536"/>
                <a:gd name="T14" fmla="*/ 0 60000 65536"/>
                <a:gd name="T15" fmla="*/ 0 w 56"/>
                <a:gd name="T16" fmla="*/ 0 h 22"/>
                <a:gd name="T17" fmla="*/ 56 w 56"/>
                <a:gd name="T18" fmla="*/ 22 h 22"/>
              </a:gdLst>
              <a:ahLst/>
              <a:cxnLst>
                <a:cxn ang="T10">
                  <a:pos x="T0" y="T1"/>
                </a:cxn>
                <a:cxn ang="T11">
                  <a:pos x="T2" y="T3"/>
                </a:cxn>
                <a:cxn ang="T12">
                  <a:pos x="T4" y="T5"/>
                </a:cxn>
                <a:cxn ang="T13">
                  <a:pos x="T6" y="T7"/>
                </a:cxn>
                <a:cxn ang="T14">
                  <a:pos x="T8" y="T9"/>
                </a:cxn>
              </a:cxnLst>
              <a:rect l="T15" t="T16" r="T17" b="T18"/>
              <a:pathLst>
                <a:path w="56" h="22">
                  <a:moveTo>
                    <a:pt x="0" y="0"/>
                  </a:moveTo>
                  <a:lnTo>
                    <a:pt x="0" y="21"/>
                  </a:lnTo>
                  <a:lnTo>
                    <a:pt x="55" y="20"/>
                  </a:lnTo>
                  <a:lnTo>
                    <a:pt x="55"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86" name="Freeform 265"/>
            <p:cNvSpPr>
              <a:spLocks/>
            </p:cNvSpPr>
            <p:nvPr/>
          </p:nvSpPr>
          <p:spPr bwMode="auto">
            <a:xfrm>
              <a:off x="2919" y="1865"/>
              <a:ext cx="57" cy="20"/>
            </a:xfrm>
            <a:custGeom>
              <a:avLst/>
              <a:gdLst>
                <a:gd name="T0" fmla="*/ 0 w 57"/>
                <a:gd name="T1" fmla="*/ 0 h 20"/>
                <a:gd name="T2" fmla="*/ 0 w 57"/>
                <a:gd name="T3" fmla="*/ 19 h 20"/>
                <a:gd name="T4" fmla="*/ 56 w 57"/>
                <a:gd name="T5" fmla="*/ 0 h 20"/>
                <a:gd name="T6" fmla="*/ 0 w 57"/>
                <a:gd name="T7" fmla="*/ 0 h 20"/>
                <a:gd name="T8" fmla="*/ 0 60000 65536"/>
                <a:gd name="T9" fmla="*/ 0 60000 65536"/>
                <a:gd name="T10" fmla="*/ 0 60000 65536"/>
                <a:gd name="T11" fmla="*/ 0 60000 65536"/>
                <a:gd name="T12" fmla="*/ 0 w 57"/>
                <a:gd name="T13" fmla="*/ 0 h 20"/>
                <a:gd name="T14" fmla="*/ 57 w 57"/>
                <a:gd name="T15" fmla="*/ 20 h 20"/>
              </a:gdLst>
              <a:ahLst/>
              <a:cxnLst>
                <a:cxn ang="T8">
                  <a:pos x="T0" y="T1"/>
                </a:cxn>
                <a:cxn ang="T9">
                  <a:pos x="T2" y="T3"/>
                </a:cxn>
                <a:cxn ang="T10">
                  <a:pos x="T4" y="T5"/>
                </a:cxn>
                <a:cxn ang="T11">
                  <a:pos x="T6" y="T7"/>
                </a:cxn>
              </a:cxnLst>
              <a:rect l="T12" t="T13" r="T14" b="T15"/>
              <a:pathLst>
                <a:path w="57" h="20">
                  <a:moveTo>
                    <a:pt x="0" y="0"/>
                  </a:moveTo>
                  <a:lnTo>
                    <a:pt x="0" y="19"/>
                  </a:lnTo>
                  <a:lnTo>
                    <a:pt x="56"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87" name="Freeform 266"/>
            <p:cNvSpPr>
              <a:spLocks/>
            </p:cNvSpPr>
            <p:nvPr/>
          </p:nvSpPr>
          <p:spPr bwMode="auto">
            <a:xfrm>
              <a:off x="2919" y="1865"/>
              <a:ext cx="57" cy="20"/>
            </a:xfrm>
            <a:custGeom>
              <a:avLst/>
              <a:gdLst>
                <a:gd name="T0" fmla="*/ 0 w 57"/>
                <a:gd name="T1" fmla="*/ 19 h 20"/>
                <a:gd name="T2" fmla="*/ 56 w 57"/>
                <a:gd name="T3" fmla="*/ 0 h 20"/>
                <a:gd name="T4" fmla="*/ 56 w 57"/>
                <a:gd name="T5" fmla="*/ 18 h 20"/>
                <a:gd name="T6" fmla="*/ 0 w 57"/>
                <a:gd name="T7" fmla="*/ 19 h 20"/>
                <a:gd name="T8" fmla="*/ 0 60000 65536"/>
                <a:gd name="T9" fmla="*/ 0 60000 65536"/>
                <a:gd name="T10" fmla="*/ 0 60000 65536"/>
                <a:gd name="T11" fmla="*/ 0 60000 65536"/>
                <a:gd name="T12" fmla="*/ 0 w 57"/>
                <a:gd name="T13" fmla="*/ 0 h 20"/>
                <a:gd name="T14" fmla="*/ 57 w 57"/>
                <a:gd name="T15" fmla="*/ 20 h 20"/>
              </a:gdLst>
              <a:ahLst/>
              <a:cxnLst>
                <a:cxn ang="T8">
                  <a:pos x="T0" y="T1"/>
                </a:cxn>
                <a:cxn ang="T9">
                  <a:pos x="T2" y="T3"/>
                </a:cxn>
                <a:cxn ang="T10">
                  <a:pos x="T4" y="T5"/>
                </a:cxn>
                <a:cxn ang="T11">
                  <a:pos x="T6" y="T7"/>
                </a:cxn>
              </a:cxnLst>
              <a:rect l="T12" t="T13" r="T14" b="T15"/>
              <a:pathLst>
                <a:path w="57" h="20">
                  <a:moveTo>
                    <a:pt x="0" y="19"/>
                  </a:moveTo>
                  <a:lnTo>
                    <a:pt x="56" y="0"/>
                  </a:lnTo>
                  <a:lnTo>
                    <a:pt x="56"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88" name="Freeform 267"/>
            <p:cNvSpPr>
              <a:spLocks/>
            </p:cNvSpPr>
            <p:nvPr/>
          </p:nvSpPr>
          <p:spPr bwMode="auto">
            <a:xfrm>
              <a:off x="2919" y="1865"/>
              <a:ext cx="57" cy="20"/>
            </a:xfrm>
            <a:custGeom>
              <a:avLst/>
              <a:gdLst>
                <a:gd name="T0" fmla="*/ 0 w 57"/>
                <a:gd name="T1" fmla="*/ 0 h 20"/>
                <a:gd name="T2" fmla="*/ 0 w 57"/>
                <a:gd name="T3" fmla="*/ 19 h 20"/>
                <a:gd name="T4" fmla="*/ 56 w 57"/>
                <a:gd name="T5" fmla="*/ 18 h 20"/>
                <a:gd name="T6" fmla="*/ 56 w 57"/>
                <a:gd name="T7" fmla="*/ 0 h 20"/>
                <a:gd name="T8" fmla="*/ 0 w 57"/>
                <a:gd name="T9" fmla="*/ 0 h 20"/>
                <a:gd name="T10" fmla="*/ 0 60000 65536"/>
                <a:gd name="T11" fmla="*/ 0 60000 65536"/>
                <a:gd name="T12" fmla="*/ 0 60000 65536"/>
                <a:gd name="T13" fmla="*/ 0 60000 65536"/>
                <a:gd name="T14" fmla="*/ 0 60000 65536"/>
                <a:gd name="T15" fmla="*/ 0 w 57"/>
                <a:gd name="T16" fmla="*/ 0 h 20"/>
                <a:gd name="T17" fmla="*/ 57 w 57"/>
                <a:gd name="T18" fmla="*/ 20 h 20"/>
              </a:gdLst>
              <a:ahLst/>
              <a:cxnLst>
                <a:cxn ang="T10">
                  <a:pos x="T0" y="T1"/>
                </a:cxn>
                <a:cxn ang="T11">
                  <a:pos x="T2" y="T3"/>
                </a:cxn>
                <a:cxn ang="T12">
                  <a:pos x="T4" y="T5"/>
                </a:cxn>
                <a:cxn ang="T13">
                  <a:pos x="T6" y="T7"/>
                </a:cxn>
                <a:cxn ang="T14">
                  <a:pos x="T8" y="T9"/>
                </a:cxn>
              </a:cxnLst>
              <a:rect l="T15" t="T16" r="T17" b="T18"/>
              <a:pathLst>
                <a:path w="57" h="20">
                  <a:moveTo>
                    <a:pt x="0" y="0"/>
                  </a:moveTo>
                  <a:lnTo>
                    <a:pt x="0" y="19"/>
                  </a:lnTo>
                  <a:lnTo>
                    <a:pt x="56" y="18"/>
                  </a:lnTo>
                  <a:lnTo>
                    <a:pt x="56"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89" name="Freeform 268"/>
            <p:cNvSpPr>
              <a:spLocks/>
            </p:cNvSpPr>
            <p:nvPr/>
          </p:nvSpPr>
          <p:spPr bwMode="auto">
            <a:xfrm>
              <a:off x="2975" y="1865"/>
              <a:ext cx="60" cy="20"/>
            </a:xfrm>
            <a:custGeom>
              <a:avLst/>
              <a:gdLst>
                <a:gd name="T0" fmla="*/ 0 w 60"/>
                <a:gd name="T1" fmla="*/ 0 h 20"/>
                <a:gd name="T2" fmla="*/ 0 w 60"/>
                <a:gd name="T3" fmla="*/ 19 h 20"/>
                <a:gd name="T4" fmla="*/ 59 w 60"/>
                <a:gd name="T5" fmla="*/ 0 h 20"/>
                <a:gd name="T6" fmla="*/ 0 w 60"/>
                <a:gd name="T7" fmla="*/ 0 h 20"/>
                <a:gd name="T8" fmla="*/ 0 60000 65536"/>
                <a:gd name="T9" fmla="*/ 0 60000 65536"/>
                <a:gd name="T10" fmla="*/ 0 60000 65536"/>
                <a:gd name="T11" fmla="*/ 0 60000 65536"/>
                <a:gd name="T12" fmla="*/ 0 w 60"/>
                <a:gd name="T13" fmla="*/ 0 h 20"/>
                <a:gd name="T14" fmla="*/ 60 w 60"/>
                <a:gd name="T15" fmla="*/ 20 h 20"/>
              </a:gdLst>
              <a:ahLst/>
              <a:cxnLst>
                <a:cxn ang="T8">
                  <a:pos x="T0" y="T1"/>
                </a:cxn>
                <a:cxn ang="T9">
                  <a:pos x="T2" y="T3"/>
                </a:cxn>
                <a:cxn ang="T10">
                  <a:pos x="T4" y="T5"/>
                </a:cxn>
                <a:cxn ang="T11">
                  <a:pos x="T6" y="T7"/>
                </a:cxn>
              </a:cxnLst>
              <a:rect l="T12" t="T13" r="T14" b="T15"/>
              <a:pathLst>
                <a:path w="60" h="20">
                  <a:moveTo>
                    <a:pt x="0" y="0"/>
                  </a:moveTo>
                  <a:lnTo>
                    <a:pt x="0" y="19"/>
                  </a:lnTo>
                  <a:lnTo>
                    <a:pt x="59"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90" name="Freeform 269"/>
            <p:cNvSpPr>
              <a:spLocks/>
            </p:cNvSpPr>
            <p:nvPr/>
          </p:nvSpPr>
          <p:spPr bwMode="auto">
            <a:xfrm>
              <a:off x="2975" y="1865"/>
              <a:ext cx="60" cy="20"/>
            </a:xfrm>
            <a:custGeom>
              <a:avLst/>
              <a:gdLst>
                <a:gd name="T0" fmla="*/ 0 w 60"/>
                <a:gd name="T1" fmla="*/ 19 h 20"/>
                <a:gd name="T2" fmla="*/ 59 w 60"/>
                <a:gd name="T3" fmla="*/ 0 h 20"/>
                <a:gd name="T4" fmla="*/ 59 w 60"/>
                <a:gd name="T5" fmla="*/ 18 h 20"/>
                <a:gd name="T6" fmla="*/ 0 w 60"/>
                <a:gd name="T7" fmla="*/ 19 h 20"/>
                <a:gd name="T8" fmla="*/ 0 60000 65536"/>
                <a:gd name="T9" fmla="*/ 0 60000 65536"/>
                <a:gd name="T10" fmla="*/ 0 60000 65536"/>
                <a:gd name="T11" fmla="*/ 0 60000 65536"/>
                <a:gd name="T12" fmla="*/ 0 w 60"/>
                <a:gd name="T13" fmla="*/ 0 h 20"/>
                <a:gd name="T14" fmla="*/ 60 w 60"/>
                <a:gd name="T15" fmla="*/ 20 h 20"/>
              </a:gdLst>
              <a:ahLst/>
              <a:cxnLst>
                <a:cxn ang="T8">
                  <a:pos x="T0" y="T1"/>
                </a:cxn>
                <a:cxn ang="T9">
                  <a:pos x="T2" y="T3"/>
                </a:cxn>
                <a:cxn ang="T10">
                  <a:pos x="T4" y="T5"/>
                </a:cxn>
                <a:cxn ang="T11">
                  <a:pos x="T6" y="T7"/>
                </a:cxn>
              </a:cxnLst>
              <a:rect l="T12" t="T13" r="T14" b="T15"/>
              <a:pathLst>
                <a:path w="60" h="20">
                  <a:moveTo>
                    <a:pt x="0" y="19"/>
                  </a:moveTo>
                  <a:lnTo>
                    <a:pt x="59" y="0"/>
                  </a:lnTo>
                  <a:lnTo>
                    <a:pt x="59"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91" name="Freeform 270"/>
            <p:cNvSpPr>
              <a:spLocks/>
            </p:cNvSpPr>
            <p:nvPr/>
          </p:nvSpPr>
          <p:spPr bwMode="auto">
            <a:xfrm>
              <a:off x="2975" y="1865"/>
              <a:ext cx="60" cy="20"/>
            </a:xfrm>
            <a:custGeom>
              <a:avLst/>
              <a:gdLst>
                <a:gd name="T0" fmla="*/ 0 w 60"/>
                <a:gd name="T1" fmla="*/ 0 h 20"/>
                <a:gd name="T2" fmla="*/ 0 w 60"/>
                <a:gd name="T3" fmla="*/ 19 h 20"/>
                <a:gd name="T4" fmla="*/ 59 w 60"/>
                <a:gd name="T5" fmla="*/ 18 h 20"/>
                <a:gd name="T6" fmla="*/ 59 w 60"/>
                <a:gd name="T7" fmla="*/ 0 h 20"/>
                <a:gd name="T8" fmla="*/ 0 w 60"/>
                <a:gd name="T9" fmla="*/ 0 h 20"/>
                <a:gd name="T10" fmla="*/ 0 60000 65536"/>
                <a:gd name="T11" fmla="*/ 0 60000 65536"/>
                <a:gd name="T12" fmla="*/ 0 60000 65536"/>
                <a:gd name="T13" fmla="*/ 0 60000 65536"/>
                <a:gd name="T14" fmla="*/ 0 60000 65536"/>
                <a:gd name="T15" fmla="*/ 0 w 60"/>
                <a:gd name="T16" fmla="*/ 0 h 20"/>
                <a:gd name="T17" fmla="*/ 60 w 60"/>
                <a:gd name="T18" fmla="*/ 20 h 20"/>
              </a:gdLst>
              <a:ahLst/>
              <a:cxnLst>
                <a:cxn ang="T10">
                  <a:pos x="T0" y="T1"/>
                </a:cxn>
                <a:cxn ang="T11">
                  <a:pos x="T2" y="T3"/>
                </a:cxn>
                <a:cxn ang="T12">
                  <a:pos x="T4" y="T5"/>
                </a:cxn>
                <a:cxn ang="T13">
                  <a:pos x="T6" y="T7"/>
                </a:cxn>
                <a:cxn ang="T14">
                  <a:pos x="T8" y="T9"/>
                </a:cxn>
              </a:cxnLst>
              <a:rect l="T15" t="T16" r="T17" b="T18"/>
              <a:pathLst>
                <a:path w="60" h="20">
                  <a:moveTo>
                    <a:pt x="0" y="0"/>
                  </a:moveTo>
                  <a:lnTo>
                    <a:pt x="0" y="19"/>
                  </a:lnTo>
                  <a:lnTo>
                    <a:pt x="59" y="18"/>
                  </a:lnTo>
                  <a:lnTo>
                    <a:pt x="59"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92" name="Freeform 271"/>
            <p:cNvSpPr>
              <a:spLocks/>
            </p:cNvSpPr>
            <p:nvPr/>
          </p:nvSpPr>
          <p:spPr bwMode="auto">
            <a:xfrm>
              <a:off x="3034" y="1863"/>
              <a:ext cx="58" cy="20"/>
            </a:xfrm>
            <a:custGeom>
              <a:avLst/>
              <a:gdLst>
                <a:gd name="T0" fmla="*/ 0 w 58"/>
                <a:gd name="T1" fmla="*/ 0 h 20"/>
                <a:gd name="T2" fmla="*/ 0 w 58"/>
                <a:gd name="T3" fmla="*/ 19 h 20"/>
                <a:gd name="T4" fmla="*/ 57 w 58"/>
                <a:gd name="T5" fmla="*/ 0 h 20"/>
                <a:gd name="T6" fmla="*/ 0 w 58"/>
                <a:gd name="T7" fmla="*/ 0 h 20"/>
                <a:gd name="T8" fmla="*/ 0 60000 65536"/>
                <a:gd name="T9" fmla="*/ 0 60000 65536"/>
                <a:gd name="T10" fmla="*/ 0 60000 65536"/>
                <a:gd name="T11" fmla="*/ 0 60000 65536"/>
                <a:gd name="T12" fmla="*/ 0 w 58"/>
                <a:gd name="T13" fmla="*/ 0 h 20"/>
                <a:gd name="T14" fmla="*/ 58 w 58"/>
                <a:gd name="T15" fmla="*/ 20 h 20"/>
              </a:gdLst>
              <a:ahLst/>
              <a:cxnLst>
                <a:cxn ang="T8">
                  <a:pos x="T0" y="T1"/>
                </a:cxn>
                <a:cxn ang="T9">
                  <a:pos x="T2" y="T3"/>
                </a:cxn>
                <a:cxn ang="T10">
                  <a:pos x="T4" y="T5"/>
                </a:cxn>
                <a:cxn ang="T11">
                  <a:pos x="T6" y="T7"/>
                </a:cxn>
              </a:cxnLst>
              <a:rect l="T12" t="T13" r="T14" b="T15"/>
              <a:pathLst>
                <a:path w="58" h="20">
                  <a:moveTo>
                    <a:pt x="0" y="0"/>
                  </a:moveTo>
                  <a:lnTo>
                    <a:pt x="0" y="19"/>
                  </a:lnTo>
                  <a:lnTo>
                    <a:pt x="57"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93" name="Freeform 272"/>
            <p:cNvSpPr>
              <a:spLocks/>
            </p:cNvSpPr>
            <p:nvPr/>
          </p:nvSpPr>
          <p:spPr bwMode="auto">
            <a:xfrm>
              <a:off x="3034" y="1863"/>
              <a:ext cx="58" cy="20"/>
            </a:xfrm>
            <a:custGeom>
              <a:avLst/>
              <a:gdLst>
                <a:gd name="T0" fmla="*/ 0 w 58"/>
                <a:gd name="T1" fmla="*/ 19 h 20"/>
                <a:gd name="T2" fmla="*/ 57 w 58"/>
                <a:gd name="T3" fmla="*/ 0 h 20"/>
                <a:gd name="T4" fmla="*/ 57 w 58"/>
                <a:gd name="T5" fmla="*/ 18 h 20"/>
                <a:gd name="T6" fmla="*/ 0 w 58"/>
                <a:gd name="T7" fmla="*/ 19 h 20"/>
                <a:gd name="T8" fmla="*/ 0 60000 65536"/>
                <a:gd name="T9" fmla="*/ 0 60000 65536"/>
                <a:gd name="T10" fmla="*/ 0 60000 65536"/>
                <a:gd name="T11" fmla="*/ 0 60000 65536"/>
                <a:gd name="T12" fmla="*/ 0 w 58"/>
                <a:gd name="T13" fmla="*/ 0 h 20"/>
                <a:gd name="T14" fmla="*/ 58 w 58"/>
                <a:gd name="T15" fmla="*/ 20 h 20"/>
              </a:gdLst>
              <a:ahLst/>
              <a:cxnLst>
                <a:cxn ang="T8">
                  <a:pos x="T0" y="T1"/>
                </a:cxn>
                <a:cxn ang="T9">
                  <a:pos x="T2" y="T3"/>
                </a:cxn>
                <a:cxn ang="T10">
                  <a:pos x="T4" y="T5"/>
                </a:cxn>
                <a:cxn ang="T11">
                  <a:pos x="T6" y="T7"/>
                </a:cxn>
              </a:cxnLst>
              <a:rect l="T12" t="T13" r="T14" b="T15"/>
              <a:pathLst>
                <a:path w="58" h="20">
                  <a:moveTo>
                    <a:pt x="0" y="19"/>
                  </a:moveTo>
                  <a:lnTo>
                    <a:pt x="57" y="0"/>
                  </a:lnTo>
                  <a:lnTo>
                    <a:pt x="57" y="18"/>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894" name="Freeform 273"/>
            <p:cNvSpPr>
              <a:spLocks/>
            </p:cNvSpPr>
            <p:nvPr/>
          </p:nvSpPr>
          <p:spPr bwMode="auto">
            <a:xfrm>
              <a:off x="3034" y="1863"/>
              <a:ext cx="58" cy="20"/>
            </a:xfrm>
            <a:custGeom>
              <a:avLst/>
              <a:gdLst>
                <a:gd name="T0" fmla="*/ 0 w 58"/>
                <a:gd name="T1" fmla="*/ 0 h 20"/>
                <a:gd name="T2" fmla="*/ 0 w 58"/>
                <a:gd name="T3" fmla="*/ 19 h 20"/>
                <a:gd name="T4" fmla="*/ 57 w 58"/>
                <a:gd name="T5" fmla="*/ 18 h 20"/>
                <a:gd name="T6" fmla="*/ 57 w 58"/>
                <a:gd name="T7" fmla="*/ 0 h 20"/>
                <a:gd name="T8" fmla="*/ 0 w 58"/>
                <a:gd name="T9" fmla="*/ 0 h 20"/>
                <a:gd name="T10" fmla="*/ 0 60000 65536"/>
                <a:gd name="T11" fmla="*/ 0 60000 65536"/>
                <a:gd name="T12" fmla="*/ 0 60000 65536"/>
                <a:gd name="T13" fmla="*/ 0 60000 65536"/>
                <a:gd name="T14" fmla="*/ 0 60000 65536"/>
                <a:gd name="T15" fmla="*/ 0 w 58"/>
                <a:gd name="T16" fmla="*/ 0 h 20"/>
                <a:gd name="T17" fmla="*/ 58 w 58"/>
                <a:gd name="T18" fmla="*/ 20 h 20"/>
              </a:gdLst>
              <a:ahLst/>
              <a:cxnLst>
                <a:cxn ang="T10">
                  <a:pos x="T0" y="T1"/>
                </a:cxn>
                <a:cxn ang="T11">
                  <a:pos x="T2" y="T3"/>
                </a:cxn>
                <a:cxn ang="T12">
                  <a:pos x="T4" y="T5"/>
                </a:cxn>
                <a:cxn ang="T13">
                  <a:pos x="T6" y="T7"/>
                </a:cxn>
                <a:cxn ang="T14">
                  <a:pos x="T8" y="T9"/>
                </a:cxn>
              </a:cxnLst>
              <a:rect l="T15" t="T16" r="T17" b="T18"/>
              <a:pathLst>
                <a:path w="58" h="20">
                  <a:moveTo>
                    <a:pt x="0" y="0"/>
                  </a:moveTo>
                  <a:lnTo>
                    <a:pt x="0" y="19"/>
                  </a:lnTo>
                  <a:lnTo>
                    <a:pt x="57" y="18"/>
                  </a:lnTo>
                  <a:lnTo>
                    <a:pt x="57"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95" name="Freeform 274"/>
            <p:cNvSpPr>
              <a:spLocks/>
            </p:cNvSpPr>
            <p:nvPr/>
          </p:nvSpPr>
          <p:spPr bwMode="auto">
            <a:xfrm>
              <a:off x="3091" y="1863"/>
              <a:ext cx="57" cy="19"/>
            </a:xfrm>
            <a:custGeom>
              <a:avLst/>
              <a:gdLst>
                <a:gd name="T0" fmla="*/ 0 w 57"/>
                <a:gd name="T1" fmla="*/ 0 h 19"/>
                <a:gd name="T2" fmla="*/ 0 w 57"/>
                <a:gd name="T3" fmla="*/ 18 h 19"/>
                <a:gd name="T4" fmla="*/ 56 w 57"/>
                <a:gd name="T5" fmla="*/ 0 h 19"/>
                <a:gd name="T6" fmla="*/ 0 w 57"/>
                <a:gd name="T7" fmla="*/ 0 h 19"/>
                <a:gd name="T8" fmla="*/ 0 60000 65536"/>
                <a:gd name="T9" fmla="*/ 0 60000 65536"/>
                <a:gd name="T10" fmla="*/ 0 60000 65536"/>
                <a:gd name="T11" fmla="*/ 0 60000 65536"/>
                <a:gd name="T12" fmla="*/ 0 w 57"/>
                <a:gd name="T13" fmla="*/ 0 h 19"/>
                <a:gd name="T14" fmla="*/ 57 w 57"/>
                <a:gd name="T15" fmla="*/ 19 h 19"/>
              </a:gdLst>
              <a:ahLst/>
              <a:cxnLst>
                <a:cxn ang="T8">
                  <a:pos x="T0" y="T1"/>
                </a:cxn>
                <a:cxn ang="T9">
                  <a:pos x="T2" y="T3"/>
                </a:cxn>
                <a:cxn ang="T10">
                  <a:pos x="T4" y="T5"/>
                </a:cxn>
                <a:cxn ang="T11">
                  <a:pos x="T6" y="T7"/>
                </a:cxn>
              </a:cxnLst>
              <a:rect l="T12" t="T13" r="T14" b="T15"/>
              <a:pathLst>
                <a:path w="57" h="19">
                  <a:moveTo>
                    <a:pt x="0" y="0"/>
                  </a:moveTo>
                  <a:lnTo>
                    <a:pt x="0" y="18"/>
                  </a:lnTo>
                  <a:lnTo>
                    <a:pt x="56"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96" name="Freeform 275"/>
            <p:cNvSpPr>
              <a:spLocks/>
            </p:cNvSpPr>
            <p:nvPr/>
          </p:nvSpPr>
          <p:spPr bwMode="auto">
            <a:xfrm>
              <a:off x="3091" y="1863"/>
              <a:ext cx="57" cy="19"/>
            </a:xfrm>
            <a:custGeom>
              <a:avLst/>
              <a:gdLst>
                <a:gd name="T0" fmla="*/ 0 w 57"/>
                <a:gd name="T1" fmla="*/ 18 h 19"/>
                <a:gd name="T2" fmla="*/ 56 w 57"/>
                <a:gd name="T3" fmla="*/ 0 h 19"/>
                <a:gd name="T4" fmla="*/ 56 w 57"/>
                <a:gd name="T5" fmla="*/ 17 h 19"/>
                <a:gd name="T6" fmla="*/ 0 w 57"/>
                <a:gd name="T7" fmla="*/ 18 h 19"/>
                <a:gd name="T8" fmla="*/ 0 60000 65536"/>
                <a:gd name="T9" fmla="*/ 0 60000 65536"/>
                <a:gd name="T10" fmla="*/ 0 60000 65536"/>
                <a:gd name="T11" fmla="*/ 0 60000 65536"/>
                <a:gd name="T12" fmla="*/ 0 w 57"/>
                <a:gd name="T13" fmla="*/ 0 h 19"/>
                <a:gd name="T14" fmla="*/ 57 w 57"/>
                <a:gd name="T15" fmla="*/ 19 h 19"/>
              </a:gdLst>
              <a:ahLst/>
              <a:cxnLst>
                <a:cxn ang="T8">
                  <a:pos x="T0" y="T1"/>
                </a:cxn>
                <a:cxn ang="T9">
                  <a:pos x="T2" y="T3"/>
                </a:cxn>
                <a:cxn ang="T10">
                  <a:pos x="T4" y="T5"/>
                </a:cxn>
                <a:cxn ang="T11">
                  <a:pos x="T6" y="T7"/>
                </a:cxn>
              </a:cxnLst>
              <a:rect l="T12" t="T13" r="T14" b="T15"/>
              <a:pathLst>
                <a:path w="57" h="19">
                  <a:moveTo>
                    <a:pt x="0" y="18"/>
                  </a:moveTo>
                  <a:lnTo>
                    <a:pt x="56" y="0"/>
                  </a:lnTo>
                  <a:lnTo>
                    <a:pt x="56" y="17"/>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897" name="Freeform 276"/>
            <p:cNvSpPr>
              <a:spLocks/>
            </p:cNvSpPr>
            <p:nvPr/>
          </p:nvSpPr>
          <p:spPr bwMode="auto">
            <a:xfrm>
              <a:off x="3091" y="1863"/>
              <a:ext cx="57" cy="19"/>
            </a:xfrm>
            <a:custGeom>
              <a:avLst/>
              <a:gdLst>
                <a:gd name="T0" fmla="*/ 0 w 57"/>
                <a:gd name="T1" fmla="*/ 0 h 19"/>
                <a:gd name="T2" fmla="*/ 0 w 57"/>
                <a:gd name="T3" fmla="*/ 18 h 19"/>
                <a:gd name="T4" fmla="*/ 56 w 57"/>
                <a:gd name="T5" fmla="*/ 17 h 19"/>
                <a:gd name="T6" fmla="*/ 56 w 57"/>
                <a:gd name="T7" fmla="*/ 0 h 19"/>
                <a:gd name="T8" fmla="*/ 0 w 57"/>
                <a:gd name="T9" fmla="*/ 0 h 19"/>
                <a:gd name="T10" fmla="*/ 0 60000 65536"/>
                <a:gd name="T11" fmla="*/ 0 60000 65536"/>
                <a:gd name="T12" fmla="*/ 0 60000 65536"/>
                <a:gd name="T13" fmla="*/ 0 60000 65536"/>
                <a:gd name="T14" fmla="*/ 0 60000 65536"/>
                <a:gd name="T15" fmla="*/ 0 w 57"/>
                <a:gd name="T16" fmla="*/ 0 h 19"/>
                <a:gd name="T17" fmla="*/ 57 w 57"/>
                <a:gd name="T18" fmla="*/ 19 h 19"/>
              </a:gdLst>
              <a:ahLst/>
              <a:cxnLst>
                <a:cxn ang="T10">
                  <a:pos x="T0" y="T1"/>
                </a:cxn>
                <a:cxn ang="T11">
                  <a:pos x="T2" y="T3"/>
                </a:cxn>
                <a:cxn ang="T12">
                  <a:pos x="T4" y="T5"/>
                </a:cxn>
                <a:cxn ang="T13">
                  <a:pos x="T6" y="T7"/>
                </a:cxn>
                <a:cxn ang="T14">
                  <a:pos x="T8" y="T9"/>
                </a:cxn>
              </a:cxnLst>
              <a:rect l="T15" t="T16" r="T17" b="T18"/>
              <a:pathLst>
                <a:path w="57" h="19">
                  <a:moveTo>
                    <a:pt x="0" y="0"/>
                  </a:moveTo>
                  <a:lnTo>
                    <a:pt x="0" y="18"/>
                  </a:lnTo>
                  <a:lnTo>
                    <a:pt x="56" y="17"/>
                  </a:lnTo>
                  <a:lnTo>
                    <a:pt x="56"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898" name="Freeform 277"/>
            <p:cNvSpPr>
              <a:spLocks/>
            </p:cNvSpPr>
            <p:nvPr/>
          </p:nvSpPr>
          <p:spPr bwMode="auto">
            <a:xfrm>
              <a:off x="3147" y="1863"/>
              <a:ext cx="57" cy="19"/>
            </a:xfrm>
            <a:custGeom>
              <a:avLst/>
              <a:gdLst>
                <a:gd name="T0" fmla="*/ 0 w 57"/>
                <a:gd name="T1" fmla="*/ 0 h 19"/>
                <a:gd name="T2" fmla="*/ 0 w 57"/>
                <a:gd name="T3" fmla="*/ 18 h 19"/>
                <a:gd name="T4" fmla="*/ 56 w 57"/>
                <a:gd name="T5" fmla="*/ 0 h 19"/>
                <a:gd name="T6" fmla="*/ 0 w 57"/>
                <a:gd name="T7" fmla="*/ 0 h 19"/>
                <a:gd name="T8" fmla="*/ 0 60000 65536"/>
                <a:gd name="T9" fmla="*/ 0 60000 65536"/>
                <a:gd name="T10" fmla="*/ 0 60000 65536"/>
                <a:gd name="T11" fmla="*/ 0 60000 65536"/>
                <a:gd name="T12" fmla="*/ 0 w 57"/>
                <a:gd name="T13" fmla="*/ 0 h 19"/>
                <a:gd name="T14" fmla="*/ 57 w 57"/>
                <a:gd name="T15" fmla="*/ 19 h 19"/>
              </a:gdLst>
              <a:ahLst/>
              <a:cxnLst>
                <a:cxn ang="T8">
                  <a:pos x="T0" y="T1"/>
                </a:cxn>
                <a:cxn ang="T9">
                  <a:pos x="T2" y="T3"/>
                </a:cxn>
                <a:cxn ang="T10">
                  <a:pos x="T4" y="T5"/>
                </a:cxn>
                <a:cxn ang="T11">
                  <a:pos x="T6" y="T7"/>
                </a:cxn>
              </a:cxnLst>
              <a:rect l="T12" t="T13" r="T14" b="T15"/>
              <a:pathLst>
                <a:path w="57" h="19">
                  <a:moveTo>
                    <a:pt x="0" y="0"/>
                  </a:moveTo>
                  <a:lnTo>
                    <a:pt x="0" y="18"/>
                  </a:lnTo>
                  <a:lnTo>
                    <a:pt x="56"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899" name="Freeform 278"/>
            <p:cNvSpPr>
              <a:spLocks/>
            </p:cNvSpPr>
            <p:nvPr/>
          </p:nvSpPr>
          <p:spPr bwMode="auto">
            <a:xfrm>
              <a:off x="3147" y="1863"/>
              <a:ext cx="57" cy="19"/>
            </a:xfrm>
            <a:custGeom>
              <a:avLst/>
              <a:gdLst>
                <a:gd name="T0" fmla="*/ 0 w 57"/>
                <a:gd name="T1" fmla="*/ 18 h 19"/>
                <a:gd name="T2" fmla="*/ 56 w 57"/>
                <a:gd name="T3" fmla="*/ 0 h 19"/>
                <a:gd name="T4" fmla="*/ 56 w 57"/>
                <a:gd name="T5" fmla="*/ 17 h 19"/>
                <a:gd name="T6" fmla="*/ 0 w 57"/>
                <a:gd name="T7" fmla="*/ 18 h 19"/>
                <a:gd name="T8" fmla="*/ 0 60000 65536"/>
                <a:gd name="T9" fmla="*/ 0 60000 65536"/>
                <a:gd name="T10" fmla="*/ 0 60000 65536"/>
                <a:gd name="T11" fmla="*/ 0 60000 65536"/>
                <a:gd name="T12" fmla="*/ 0 w 57"/>
                <a:gd name="T13" fmla="*/ 0 h 19"/>
                <a:gd name="T14" fmla="*/ 57 w 57"/>
                <a:gd name="T15" fmla="*/ 19 h 19"/>
              </a:gdLst>
              <a:ahLst/>
              <a:cxnLst>
                <a:cxn ang="T8">
                  <a:pos x="T0" y="T1"/>
                </a:cxn>
                <a:cxn ang="T9">
                  <a:pos x="T2" y="T3"/>
                </a:cxn>
                <a:cxn ang="T10">
                  <a:pos x="T4" y="T5"/>
                </a:cxn>
                <a:cxn ang="T11">
                  <a:pos x="T6" y="T7"/>
                </a:cxn>
              </a:cxnLst>
              <a:rect l="T12" t="T13" r="T14" b="T15"/>
              <a:pathLst>
                <a:path w="57" h="19">
                  <a:moveTo>
                    <a:pt x="0" y="18"/>
                  </a:moveTo>
                  <a:lnTo>
                    <a:pt x="56" y="0"/>
                  </a:lnTo>
                  <a:lnTo>
                    <a:pt x="56" y="17"/>
                  </a:lnTo>
                  <a:lnTo>
                    <a:pt x="0" y="18"/>
                  </a:lnTo>
                </a:path>
              </a:pathLst>
            </a:custGeom>
            <a:grpFill/>
            <a:ln w="12700" cap="rnd">
              <a:solidFill>
                <a:srgbClr val="FF0033"/>
              </a:solidFill>
              <a:round/>
              <a:headEnd/>
              <a:tailEnd/>
            </a:ln>
          </p:spPr>
          <p:txBody>
            <a:bodyPr/>
            <a:lstStyle/>
            <a:p>
              <a:pPr>
                <a:defRPr/>
              </a:pPr>
              <a:endParaRPr lang="en-US" sz="1800">
                <a:ea typeface="+mn-ea"/>
              </a:endParaRPr>
            </a:p>
          </p:txBody>
        </p:sp>
        <p:sp>
          <p:nvSpPr>
            <p:cNvPr id="25900" name="Freeform 279"/>
            <p:cNvSpPr>
              <a:spLocks/>
            </p:cNvSpPr>
            <p:nvPr/>
          </p:nvSpPr>
          <p:spPr bwMode="auto">
            <a:xfrm>
              <a:off x="3147" y="1863"/>
              <a:ext cx="57" cy="19"/>
            </a:xfrm>
            <a:custGeom>
              <a:avLst/>
              <a:gdLst>
                <a:gd name="T0" fmla="*/ 0 w 57"/>
                <a:gd name="T1" fmla="*/ 0 h 19"/>
                <a:gd name="T2" fmla="*/ 0 w 57"/>
                <a:gd name="T3" fmla="*/ 18 h 19"/>
                <a:gd name="T4" fmla="*/ 56 w 57"/>
                <a:gd name="T5" fmla="*/ 17 h 19"/>
                <a:gd name="T6" fmla="*/ 56 w 57"/>
                <a:gd name="T7" fmla="*/ 0 h 19"/>
                <a:gd name="T8" fmla="*/ 0 w 57"/>
                <a:gd name="T9" fmla="*/ 0 h 19"/>
                <a:gd name="T10" fmla="*/ 0 60000 65536"/>
                <a:gd name="T11" fmla="*/ 0 60000 65536"/>
                <a:gd name="T12" fmla="*/ 0 60000 65536"/>
                <a:gd name="T13" fmla="*/ 0 60000 65536"/>
                <a:gd name="T14" fmla="*/ 0 60000 65536"/>
                <a:gd name="T15" fmla="*/ 0 w 57"/>
                <a:gd name="T16" fmla="*/ 0 h 19"/>
                <a:gd name="T17" fmla="*/ 57 w 57"/>
                <a:gd name="T18" fmla="*/ 19 h 19"/>
              </a:gdLst>
              <a:ahLst/>
              <a:cxnLst>
                <a:cxn ang="T10">
                  <a:pos x="T0" y="T1"/>
                </a:cxn>
                <a:cxn ang="T11">
                  <a:pos x="T2" y="T3"/>
                </a:cxn>
                <a:cxn ang="T12">
                  <a:pos x="T4" y="T5"/>
                </a:cxn>
                <a:cxn ang="T13">
                  <a:pos x="T6" y="T7"/>
                </a:cxn>
                <a:cxn ang="T14">
                  <a:pos x="T8" y="T9"/>
                </a:cxn>
              </a:cxnLst>
              <a:rect l="T15" t="T16" r="T17" b="T18"/>
              <a:pathLst>
                <a:path w="57" h="19">
                  <a:moveTo>
                    <a:pt x="0" y="0"/>
                  </a:moveTo>
                  <a:lnTo>
                    <a:pt x="0" y="18"/>
                  </a:lnTo>
                  <a:lnTo>
                    <a:pt x="56" y="17"/>
                  </a:lnTo>
                  <a:lnTo>
                    <a:pt x="56"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901" name="Freeform 280"/>
            <p:cNvSpPr>
              <a:spLocks/>
            </p:cNvSpPr>
            <p:nvPr/>
          </p:nvSpPr>
          <p:spPr bwMode="auto">
            <a:xfrm>
              <a:off x="3203" y="1862"/>
              <a:ext cx="58" cy="18"/>
            </a:xfrm>
            <a:custGeom>
              <a:avLst/>
              <a:gdLst>
                <a:gd name="T0" fmla="*/ 0 w 58"/>
                <a:gd name="T1" fmla="*/ 0 h 18"/>
                <a:gd name="T2" fmla="*/ 0 w 58"/>
                <a:gd name="T3" fmla="*/ 17 h 18"/>
                <a:gd name="T4" fmla="*/ 57 w 58"/>
                <a:gd name="T5" fmla="*/ 0 h 18"/>
                <a:gd name="T6" fmla="*/ 0 w 58"/>
                <a:gd name="T7" fmla="*/ 0 h 18"/>
                <a:gd name="T8" fmla="*/ 0 60000 65536"/>
                <a:gd name="T9" fmla="*/ 0 60000 65536"/>
                <a:gd name="T10" fmla="*/ 0 60000 65536"/>
                <a:gd name="T11" fmla="*/ 0 60000 65536"/>
                <a:gd name="T12" fmla="*/ 0 w 58"/>
                <a:gd name="T13" fmla="*/ 0 h 18"/>
                <a:gd name="T14" fmla="*/ 58 w 58"/>
                <a:gd name="T15" fmla="*/ 18 h 18"/>
              </a:gdLst>
              <a:ahLst/>
              <a:cxnLst>
                <a:cxn ang="T8">
                  <a:pos x="T0" y="T1"/>
                </a:cxn>
                <a:cxn ang="T9">
                  <a:pos x="T2" y="T3"/>
                </a:cxn>
                <a:cxn ang="T10">
                  <a:pos x="T4" y="T5"/>
                </a:cxn>
                <a:cxn ang="T11">
                  <a:pos x="T6" y="T7"/>
                </a:cxn>
              </a:cxnLst>
              <a:rect l="T12" t="T13" r="T14" b="T15"/>
              <a:pathLst>
                <a:path w="58" h="18">
                  <a:moveTo>
                    <a:pt x="0" y="0"/>
                  </a:moveTo>
                  <a:lnTo>
                    <a:pt x="0" y="17"/>
                  </a:lnTo>
                  <a:lnTo>
                    <a:pt x="57"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902" name="Freeform 281"/>
            <p:cNvSpPr>
              <a:spLocks/>
            </p:cNvSpPr>
            <p:nvPr/>
          </p:nvSpPr>
          <p:spPr bwMode="auto">
            <a:xfrm>
              <a:off x="3203" y="1862"/>
              <a:ext cx="58" cy="18"/>
            </a:xfrm>
            <a:custGeom>
              <a:avLst/>
              <a:gdLst>
                <a:gd name="T0" fmla="*/ 0 w 58"/>
                <a:gd name="T1" fmla="*/ 17 h 18"/>
                <a:gd name="T2" fmla="*/ 57 w 58"/>
                <a:gd name="T3" fmla="*/ 0 h 18"/>
                <a:gd name="T4" fmla="*/ 57 w 58"/>
                <a:gd name="T5" fmla="*/ 17 h 18"/>
                <a:gd name="T6" fmla="*/ 0 w 58"/>
                <a:gd name="T7" fmla="*/ 17 h 18"/>
                <a:gd name="T8" fmla="*/ 0 60000 65536"/>
                <a:gd name="T9" fmla="*/ 0 60000 65536"/>
                <a:gd name="T10" fmla="*/ 0 60000 65536"/>
                <a:gd name="T11" fmla="*/ 0 60000 65536"/>
                <a:gd name="T12" fmla="*/ 0 w 58"/>
                <a:gd name="T13" fmla="*/ 0 h 18"/>
                <a:gd name="T14" fmla="*/ 58 w 58"/>
                <a:gd name="T15" fmla="*/ 18 h 18"/>
              </a:gdLst>
              <a:ahLst/>
              <a:cxnLst>
                <a:cxn ang="T8">
                  <a:pos x="T0" y="T1"/>
                </a:cxn>
                <a:cxn ang="T9">
                  <a:pos x="T2" y="T3"/>
                </a:cxn>
                <a:cxn ang="T10">
                  <a:pos x="T4" y="T5"/>
                </a:cxn>
                <a:cxn ang="T11">
                  <a:pos x="T6" y="T7"/>
                </a:cxn>
              </a:cxnLst>
              <a:rect l="T12" t="T13" r="T14" b="T15"/>
              <a:pathLst>
                <a:path w="58" h="18">
                  <a:moveTo>
                    <a:pt x="0" y="17"/>
                  </a:moveTo>
                  <a:lnTo>
                    <a:pt x="57" y="0"/>
                  </a:lnTo>
                  <a:lnTo>
                    <a:pt x="57" y="17"/>
                  </a:lnTo>
                  <a:lnTo>
                    <a:pt x="0" y="17"/>
                  </a:lnTo>
                </a:path>
              </a:pathLst>
            </a:custGeom>
            <a:grpFill/>
            <a:ln w="12700" cap="rnd">
              <a:solidFill>
                <a:srgbClr val="FF0033"/>
              </a:solidFill>
              <a:round/>
              <a:headEnd/>
              <a:tailEnd/>
            </a:ln>
          </p:spPr>
          <p:txBody>
            <a:bodyPr/>
            <a:lstStyle/>
            <a:p>
              <a:pPr>
                <a:defRPr/>
              </a:pPr>
              <a:endParaRPr lang="en-US" sz="1800">
                <a:ea typeface="+mn-ea"/>
              </a:endParaRPr>
            </a:p>
          </p:txBody>
        </p:sp>
        <p:sp>
          <p:nvSpPr>
            <p:cNvPr id="25903" name="Freeform 282"/>
            <p:cNvSpPr>
              <a:spLocks/>
            </p:cNvSpPr>
            <p:nvPr/>
          </p:nvSpPr>
          <p:spPr bwMode="auto">
            <a:xfrm>
              <a:off x="3203" y="1862"/>
              <a:ext cx="58" cy="18"/>
            </a:xfrm>
            <a:custGeom>
              <a:avLst/>
              <a:gdLst>
                <a:gd name="T0" fmla="*/ 0 w 58"/>
                <a:gd name="T1" fmla="*/ 0 h 18"/>
                <a:gd name="T2" fmla="*/ 0 w 58"/>
                <a:gd name="T3" fmla="*/ 17 h 18"/>
                <a:gd name="T4" fmla="*/ 57 w 58"/>
                <a:gd name="T5" fmla="*/ 17 h 18"/>
                <a:gd name="T6" fmla="*/ 57 w 58"/>
                <a:gd name="T7" fmla="*/ 0 h 18"/>
                <a:gd name="T8" fmla="*/ 0 w 58"/>
                <a:gd name="T9" fmla="*/ 0 h 18"/>
                <a:gd name="T10" fmla="*/ 0 60000 65536"/>
                <a:gd name="T11" fmla="*/ 0 60000 65536"/>
                <a:gd name="T12" fmla="*/ 0 60000 65536"/>
                <a:gd name="T13" fmla="*/ 0 60000 65536"/>
                <a:gd name="T14" fmla="*/ 0 60000 65536"/>
                <a:gd name="T15" fmla="*/ 0 w 58"/>
                <a:gd name="T16" fmla="*/ 0 h 18"/>
                <a:gd name="T17" fmla="*/ 58 w 58"/>
                <a:gd name="T18" fmla="*/ 18 h 18"/>
              </a:gdLst>
              <a:ahLst/>
              <a:cxnLst>
                <a:cxn ang="T10">
                  <a:pos x="T0" y="T1"/>
                </a:cxn>
                <a:cxn ang="T11">
                  <a:pos x="T2" y="T3"/>
                </a:cxn>
                <a:cxn ang="T12">
                  <a:pos x="T4" y="T5"/>
                </a:cxn>
                <a:cxn ang="T13">
                  <a:pos x="T6" y="T7"/>
                </a:cxn>
                <a:cxn ang="T14">
                  <a:pos x="T8" y="T9"/>
                </a:cxn>
              </a:cxnLst>
              <a:rect l="T15" t="T16" r="T17" b="T18"/>
              <a:pathLst>
                <a:path w="58" h="18">
                  <a:moveTo>
                    <a:pt x="0" y="0"/>
                  </a:moveTo>
                  <a:lnTo>
                    <a:pt x="0" y="17"/>
                  </a:lnTo>
                  <a:lnTo>
                    <a:pt x="57" y="17"/>
                  </a:lnTo>
                  <a:lnTo>
                    <a:pt x="57"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904" name="Freeform 283"/>
            <p:cNvSpPr>
              <a:spLocks/>
            </p:cNvSpPr>
            <p:nvPr/>
          </p:nvSpPr>
          <p:spPr bwMode="auto">
            <a:xfrm>
              <a:off x="3260" y="1862"/>
              <a:ext cx="61" cy="18"/>
            </a:xfrm>
            <a:custGeom>
              <a:avLst/>
              <a:gdLst>
                <a:gd name="T0" fmla="*/ 0 w 61"/>
                <a:gd name="T1" fmla="*/ 0 h 18"/>
                <a:gd name="T2" fmla="*/ 0 w 61"/>
                <a:gd name="T3" fmla="*/ 17 h 18"/>
                <a:gd name="T4" fmla="*/ 60 w 61"/>
                <a:gd name="T5" fmla="*/ 0 h 18"/>
                <a:gd name="T6" fmla="*/ 0 w 61"/>
                <a:gd name="T7" fmla="*/ 0 h 18"/>
                <a:gd name="T8" fmla="*/ 0 60000 65536"/>
                <a:gd name="T9" fmla="*/ 0 60000 65536"/>
                <a:gd name="T10" fmla="*/ 0 60000 65536"/>
                <a:gd name="T11" fmla="*/ 0 60000 65536"/>
                <a:gd name="T12" fmla="*/ 0 w 61"/>
                <a:gd name="T13" fmla="*/ 0 h 18"/>
                <a:gd name="T14" fmla="*/ 61 w 61"/>
                <a:gd name="T15" fmla="*/ 18 h 18"/>
              </a:gdLst>
              <a:ahLst/>
              <a:cxnLst>
                <a:cxn ang="T8">
                  <a:pos x="T0" y="T1"/>
                </a:cxn>
                <a:cxn ang="T9">
                  <a:pos x="T2" y="T3"/>
                </a:cxn>
                <a:cxn ang="T10">
                  <a:pos x="T4" y="T5"/>
                </a:cxn>
                <a:cxn ang="T11">
                  <a:pos x="T6" y="T7"/>
                </a:cxn>
              </a:cxnLst>
              <a:rect l="T12" t="T13" r="T14" b="T15"/>
              <a:pathLst>
                <a:path w="61" h="18">
                  <a:moveTo>
                    <a:pt x="0" y="0"/>
                  </a:moveTo>
                  <a:lnTo>
                    <a:pt x="0" y="17"/>
                  </a:lnTo>
                  <a:lnTo>
                    <a:pt x="60"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905" name="Freeform 284"/>
            <p:cNvSpPr>
              <a:spLocks/>
            </p:cNvSpPr>
            <p:nvPr/>
          </p:nvSpPr>
          <p:spPr bwMode="auto">
            <a:xfrm>
              <a:off x="3260" y="1862"/>
              <a:ext cx="61" cy="18"/>
            </a:xfrm>
            <a:custGeom>
              <a:avLst/>
              <a:gdLst>
                <a:gd name="T0" fmla="*/ 0 w 61"/>
                <a:gd name="T1" fmla="*/ 17 h 18"/>
                <a:gd name="T2" fmla="*/ 60 w 61"/>
                <a:gd name="T3" fmla="*/ 0 h 18"/>
                <a:gd name="T4" fmla="*/ 60 w 61"/>
                <a:gd name="T5" fmla="*/ 17 h 18"/>
                <a:gd name="T6" fmla="*/ 0 w 61"/>
                <a:gd name="T7" fmla="*/ 17 h 18"/>
                <a:gd name="T8" fmla="*/ 0 60000 65536"/>
                <a:gd name="T9" fmla="*/ 0 60000 65536"/>
                <a:gd name="T10" fmla="*/ 0 60000 65536"/>
                <a:gd name="T11" fmla="*/ 0 60000 65536"/>
                <a:gd name="T12" fmla="*/ 0 w 61"/>
                <a:gd name="T13" fmla="*/ 0 h 18"/>
                <a:gd name="T14" fmla="*/ 61 w 61"/>
                <a:gd name="T15" fmla="*/ 18 h 18"/>
              </a:gdLst>
              <a:ahLst/>
              <a:cxnLst>
                <a:cxn ang="T8">
                  <a:pos x="T0" y="T1"/>
                </a:cxn>
                <a:cxn ang="T9">
                  <a:pos x="T2" y="T3"/>
                </a:cxn>
                <a:cxn ang="T10">
                  <a:pos x="T4" y="T5"/>
                </a:cxn>
                <a:cxn ang="T11">
                  <a:pos x="T6" y="T7"/>
                </a:cxn>
              </a:cxnLst>
              <a:rect l="T12" t="T13" r="T14" b="T15"/>
              <a:pathLst>
                <a:path w="61" h="18">
                  <a:moveTo>
                    <a:pt x="0" y="17"/>
                  </a:moveTo>
                  <a:lnTo>
                    <a:pt x="60" y="0"/>
                  </a:lnTo>
                  <a:lnTo>
                    <a:pt x="60" y="17"/>
                  </a:lnTo>
                  <a:lnTo>
                    <a:pt x="0" y="17"/>
                  </a:lnTo>
                </a:path>
              </a:pathLst>
            </a:custGeom>
            <a:grpFill/>
            <a:ln w="12700" cap="rnd">
              <a:solidFill>
                <a:srgbClr val="FF0033"/>
              </a:solidFill>
              <a:round/>
              <a:headEnd/>
              <a:tailEnd/>
            </a:ln>
          </p:spPr>
          <p:txBody>
            <a:bodyPr/>
            <a:lstStyle/>
            <a:p>
              <a:pPr>
                <a:defRPr/>
              </a:pPr>
              <a:endParaRPr lang="en-US" sz="1800">
                <a:ea typeface="+mn-ea"/>
              </a:endParaRPr>
            </a:p>
          </p:txBody>
        </p:sp>
        <p:sp>
          <p:nvSpPr>
            <p:cNvPr id="25906" name="Freeform 285"/>
            <p:cNvSpPr>
              <a:spLocks/>
            </p:cNvSpPr>
            <p:nvPr/>
          </p:nvSpPr>
          <p:spPr bwMode="auto">
            <a:xfrm>
              <a:off x="3260" y="1862"/>
              <a:ext cx="61" cy="18"/>
            </a:xfrm>
            <a:custGeom>
              <a:avLst/>
              <a:gdLst>
                <a:gd name="T0" fmla="*/ 0 w 61"/>
                <a:gd name="T1" fmla="*/ 0 h 18"/>
                <a:gd name="T2" fmla="*/ 0 w 61"/>
                <a:gd name="T3" fmla="*/ 17 h 18"/>
                <a:gd name="T4" fmla="*/ 60 w 61"/>
                <a:gd name="T5" fmla="*/ 17 h 18"/>
                <a:gd name="T6" fmla="*/ 60 w 61"/>
                <a:gd name="T7" fmla="*/ 0 h 18"/>
                <a:gd name="T8" fmla="*/ 0 w 61"/>
                <a:gd name="T9" fmla="*/ 0 h 18"/>
                <a:gd name="T10" fmla="*/ 0 60000 65536"/>
                <a:gd name="T11" fmla="*/ 0 60000 65536"/>
                <a:gd name="T12" fmla="*/ 0 60000 65536"/>
                <a:gd name="T13" fmla="*/ 0 60000 65536"/>
                <a:gd name="T14" fmla="*/ 0 60000 65536"/>
                <a:gd name="T15" fmla="*/ 0 w 61"/>
                <a:gd name="T16" fmla="*/ 0 h 18"/>
                <a:gd name="T17" fmla="*/ 61 w 61"/>
                <a:gd name="T18" fmla="*/ 18 h 18"/>
              </a:gdLst>
              <a:ahLst/>
              <a:cxnLst>
                <a:cxn ang="T10">
                  <a:pos x="T0" y="T1"/>
                </a:cxn>
                <a:cxn ang="T11">
                  <a:pos x="T2" y="T3"/>
                </a:cxn>
                <a:cxn ang="T12">
                  <a:pos x="T4" y="T5"/>
                </a:cxn>
                <a:cxn ang="T13">
                  <a:pos x="T6" y="T7"/>
                </a:cxn>
                <a:cxn ang="T14">
                  <a:pos x="T8" y="T9"/>
                </a:cxn>
              </a:cxnLst>
              <a:rect l="T15" t="T16" r="T17" b="T18"/>
              <a:pathLst>
                <a:path w="61" h="18">
                  <a:moveTo>
                    <a:pt x="0" y="0"/>
                  </a:moveTo>
                  <a:lnTo>
                    <a:pt x="0" y="17"/>
                  </a:lnTo>
                  <a:lnTo>
                    <a:pt x="60" y="17"/>
                  </a:lnTo>
                  <a:lnTo>
                    <a:pt x="60"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907" name="Freeform 286"/>
            <p:cNvSpPr>
              <a:spLocks/>
            </p:cNvSpPr>
            <p:nvPr/>
          </p:nvSpPr>
          <p:spPr bwMode="auto">
            <a:xfrm>
              <a:off x="3320" y="1862"/>
              <a:ext cx="69" cy="18"/>
            </a:xfrm>
            <a:custGeom>
              <a:avLst/>
              <a:gdLst>
                <a:gd name="T0" fmla="*/ 0 w 69"/>
                <a:gd name="T1" fmla="*/ 0 h 18"/>
                <a:gd name="T2" fmla="*/ 0 w 69"/>
                <a:gd name="T3" fmla="*/ 17 h 18"/>
                <a:gd name="T4" fmla="*/ 68 w 69"/>
                <a:gd name="T5" fmla="*/ 0 h 18"/>
                <a:gd name="T6" fmla="*/ 0 w 69"/>
                <a:gd name="T7" fmla="*/ 0 h 18"/>
                <a:gd name="T8" fmla="*/ 0 60000 65536"/>
                <a:gd name="T9" fmla="*/ 0 60000 65536"/>
                <a:gd name="T10" fmla="*/ 0 60000 65536"/>
                <a:gd name="T11" fmla="*/ 0 60000 65536"/>
                <a:gd name="T12" fmla="*/ 0 w 69"/>
                <a:gd name="T13" fmla="*/ 0 h 18"/>
                <a:gd name="T14" fmla="*/ 69 w 69"/>
                <a:gd name="T15" fmla="*/ 18 h 18"/>
              </a:gdLst>
              <a:ahLst/>
              <a:cxnLst>
                <a:cxn ang="T8">
                  <a:pos x="T0" y="T1"/>
                </a:cxn>
                <a:cxn ang="T9">
                  <a:pos x="T2" y="T3"/>
                </a:cxn>
                <a:cxn ang="T10">
                  <a:pos x="T4" y="T5"/>
                </a:cxn>
                <a:cxn ang="T11">
                  <a:pos x="T6" y="T7"/>
                </a:cxn>
              </a:cxnLst>
              <a:rect l="T12" t="T13" r="T14" b="T15"/>
              <a:pathLst>
                <a:path w="69" h="18">
                  <a:moveTo>
                    <a:pt x="0" y="0"/>
                  </a:moveTo>
                  <a:lnTo>
                    <a:pt x="0" y="17"/>
                  </a:lnTo>
                  <a:lnTo>
                    <a:pt x="68"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908" name="Freeform 287"/>
            <p:cNvSpPr>
              <a:spLocks/>
            </p:cNvSpPr>
            <p:nvPr/>
          </p:nvSpPr>
          <p:spPr bwMode="auto">
            <a:xfrm>
              <a:off x="3320" y="1862"/>
              <a:ext cx="69" cy="18"/>
            </a:xfrm>
            <a:custGeom>
              <a:avLst/>
              <a:gdLst>
                <a:gd name="T0" fmla="*/ 0 w 69"/>
                <a:gd name="T1" fmla="*/ 17 h 18"/>
                <a:gd name="T2" fmla="*/ 68 w 69"/>
                <a:gd name="T3" fmla="*/ 0 h 18"/>
                <a:gd name="T4" fmla="*/ 68 w 69"/>
                <a:gd name="T5" fmla="*/ 16 h 18"/>
                <a:gd name="T6" fmla="*/ 0 w 69"/>
                <a:gd name="T7" fmla="*/ 17 h 18"/>
                <a:gd name="T8" fmla="*/ 0 60000 65536"/>
                <a:gd name="T9" fmla="*/ 0 60000 65536"/>
                <a:gd name="T10" fmla="*/ 0 60000 65536"/>
                <a:gd name="T11" fmla="*/ 0 60000 65536"/>
                <a:gd name="T12" fmla="*/ 0 w 69"/>
                <a:gd name="T13" fmla="*/ 0 h 18"/>
                <a:gd name="T14" fmla="*/ 69 w 69"/>
                <a:gd name="T15" fmla="*/ 18 h 18"/>
              </a:gdLst>
              <a:ahLst/>
              <a:cxnLst>
                <a:cxn ang="T8">
                  <a:pos x="T0" y="T1"/>
                </a:cxn>
                <a:cxn ang="T9">
                  <a:pos x="T2" y="T3"/>
                </a:cxn>
                <a:cxn ang="T10">
                  <a:pos x="T4" y="T5"/>
                </a:cxn>
                <a:cxn ang="T11">
                  <a:pos x="T6" y="T7"/>
                </a:cxn>
              </a:cxnLst>
              <a:rect l="T12" t="T13" r="T14" b="T15"/>
              <a:pathLst>
                <a:path w="69" h="18">
                  <a:moveTo>
                    <a:pt x="0" y="17"/>
                  </a:moveTo>
                  <a:lnTo>
                    <a:pt x="68" y="0"/>
                  </a:lnTo>
                  <a:lnTo>
                    <a:pt x="68" y="16"/>
                  </a:lnTo>
                  <a:lnTo>
                    <a:pt x="0" y="17"/>
                  </a:lnTo>
                </a:path>
              </a:pathLst>
            </a:custGeom>
            <a:grpFill/>
            <a:ln w="12700" cap="rnd">
              <a:solidFill>
                <a:srgbClr val="FF0033"/>
              </a:solidFill>
              <a:round/>
              <a:headEnd/>
              <a:tailEnd/>
            </a:ln>
          </p:spPr>
          <p:txBody>
            <a:bodyPr/>
            <a:lstStyle/>
            <a:p>
              <a:pPr>
                <a:defRPr/>
              </a:pPr>
              <a:endParaRPr lang="en-US" sz="1800">
                <a:ea typeface="+mn-ea"/>
              </a:endParaRPr>
            </a:p>
          </p:txBody>
        </p:sp>
        <p:sp>
          <p:nvSpPr>
            <p:cNvPr id="25909" name="Freeform 288"/>
            <p:cNvSpPr>
              <a:spLocks/>
            </p:cNvSpPr>
            <p:nvPr/>
          </p:nvSpPr>
          <p:spPr bwMode="auto">
            <a:xfrm>
              <a:off x="3320" y="1862"/>
              <a:ext cx="69" cy="18"/>
            </a:xfrm>
            <a:custGeom>
              <a:avLst/>
              <a:gdLst>
                <a:gd name="T0" fmla="*/ 0 w 69"/>
                <a:gd name="T1" fmla="*/ 0 h 18"/>
                <a:gd name="T2" fmla="*/ 0 w 69"/>
                <a:gd name="T3" fmla="*/ 17 h 18"/>
                <a:gd name="T4" fmla="*/ 68 w 69"/>
                <a:gd name="T5" fmla="*/ 16 h 18"/>
                <a:gd name="T6" fmla="*/ 68 w 69"/>
                <a:gd name="T7" fmla="*/ 0 h 18"/>
                <a:gd name="T8" fmla="*/ 0 w 69"/>
                <a:gd name="T9" fmla="*/ 0 h 18"/>
                <a:gd name="T10" fmla="*/ 0 60000 65536"/>
                <a:gd name="T11" fmla="*/ 0 60000 65536"/>
                <a:gd name="T12" fmla="*/ 0 60000 65536"/>
                <a:gd name="T13" fmla="*/ 0 60000 65536"/>
                <a:gd name="T14" fmla="*/ 0 60000 65536"/>
                <a:gd name="T15" fmla="*/ 0 w 69"/>
                <a:gd name="T16" fmla="*/ 0 h 18"/>
                <a:gd name="T17" fmla="*/ 69 w 69"/>
                <a:gd name="T18" fmla="*/ 18 h 18"/>
              </a:gdLst>
              <a:ahLst/>
              <a:cxnLst>
                <a:cxn ang="T10">
                  <a:pos x="T0" y="T1"/>
                </a:cxn>
                <a:cxn ang="T11">
                  <a:pos x="T2" y="T3"/>
                </a:cxn>
                <a:cxn ang="T12">
                  <a:pos x="T4" y="T5"/>
                </a:cxn>
                <a:cxn ang="T13">
                  <a:pos x="T6" y="T7"/>
                </a:cxn>
                <a:cxn ang="T14">
                  <a:pos x="T8" y="T9"/>
                </a:cxn>
              </a:cxnLst>
              <a:rect l="T15" t="T16" r="T17" b="T18"/>
              <a:pathLst>
                <a:path w="69" h="18">
                  <a:moveTo>
                    <a:pt x="0" y="0"/>
                  </a:moveTo>
                  <a:lnTo>
                    <a:pt x="0" y="17"/>
                  </a:lnTo>
                  <a:lnTo>
                    <a:pt x="68" y="16"/>
                  </a:lnTo>
                  <a:lnTo>
                    <a:pt x="68"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910" name="Freeform 289"/>
            <p:cNvSpPr>
              <a:spLocks/>
            </p:cNvSpPr>
            <p:nvPr/>
          </p:nvSpPr>
          <p:spPr bwMode="auto">
            <a:xfrm>
              <a:off x="3388" y="1862"/>
              <a:ext cx="79" cy="18"/>
            </a:xfrm>
            <a:custGeom>
              <a:avLst/>
              <a:gdLst>
                <a:gd name="T0" fmla="*/ 0 w 79"/>
                <a:gd name="T1" fmla="*/ 0 h 18"/>
                <a:gd name="T2" fmla="*/ 0 w 79"/>
                <a:gd name="T3" fmla="*/ 17 h 18"/>
                <a:gd name="T4" fmla="*/ 78 w 79"/>
                <a:gd name="T5" fmla="*/ 0 h 18"/>
                <a:gd name="T6" fmla="*/ 0 w 79"/>
                <a:gd name="T7" fmla="*/ 0 h 18"/>
                <a:gd name="T8" fmla="*/ 0 60000 65536"/>
                <a:gd name="T9" fmla="*/ 0 60000 65536"/>
                <a:gd name="T10" fmla="*/ 0 60000 65536"/>
                <a:gd name="T11" fmla="*/ 0 60000 65536"/>
                <a:gd name="T12" fmla="*/ 0 w 79"/>
                <a:gd name="T13" fmla="*/ 0 h 18"/>
                <a:gd name="T14" fmla="*/ 79 w 79"/>
                <a:gd name="T15" fmla="*/ 18 h 18"/>
              </a:gdLst>
              <a:ahLst/>
              <a:cxnLst>
                <a:cxn ang="T8">
                  <a:pos x="T0" y="T1"/>
                </a:cxn>
                <a:cxn ang="T9">
                  <a:pos x="T2" y="T3"/>
                </a:cxn>
                <a:cxn ang="T10">
                  <a:pos x="T4" y="T5"/>
                </a:cxn>
                <a:cxn ang="T11">
                  <a:pos x="T6" y="T7"/>
                </a:cxn>
              </a:cxnLst>
              <a:rect l="T12" t="T13" r="T14" b="T15"/>
              <a:pathLst>
                <a:path w="79" h="18">
                  <a:moveTo>
                    <a:pt x="0" y="0"/>
                  </a:moveTo>
                  <a:lnTo>
                    <a:pt x="0" y="17"/>
                  </a:lnTo>
                  <a:lnTo>
                    <a:pt x="78"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911" name="Freeform 290"/>
            <p:cNvSpPr>
              <a:spLocks/>
            </p:cNvSpPr>
            <p:nvPr/>
          </p:nvSpPr>
          <p:spPr bwMode="auto">
            <a:xfrm>
              <a:off x="3388" y="1862"/>
              <a:ext cx="79" cy="18"/>
            </a:xfrm>
            <a:custGeom>
              <a:avLst/>
              <a:gdLst>
                <a:gd name="T0" fmla="*/ 0 w 79"/>
                <a:gd name="T1" fmla="*/ 17 h 18"/>
                <a:gd name="T2" fmla="*/ 78 w 79"/>
                <a:gd name="T3" fmla="*/ 0 h 18"/>
                <a:gd name="T4" fmla="*/ 78 w 79"/>
                <a:gd name="T5" fmla="*/ 17 h 18"/>
                <a:gd name="T6" fmla="*/ 0 w 79"/>
                <a:gd name="T7" fmla="*/ 17 h 18"/>
                <a:gd name="T8" fmla="*/ 0 60000 65536"/>
                <a:gd name="T9" fmla="*/ 0 60000 65536"/>
                <a:gd name="T10" fmla="*/ 0 60000 65536"/>
                <a:gd name="T11" fmla="*/ 0 60000 65536"/>
                <a:gd name="T12" fmla="*/ 0 w 79"/>
                <a:gd name="T13" fmla="*/ 0 h 18"/>
                <a:gd name="T14" fmla="*/ 79 w 79"/>
                <a:gd name="T15" fmla="*/ 18 h 18"/>
              </a:gdLst>
              <a:ahLst/>
              <a:cxnLst>
                <a:cxn ang="T8">
                  <a:pos x="T0" y="T1"/>
                </a:cxn>
                <a:cxn ang="T9">
                  <a:pos x="T2" y="T3"/>
                </a:cxn>
                <a:cxn ang="T10">
                  <a:pos x="T4" y="T5"/>
                </a:cxn>
                <a:cxn ang="T11">
                  <a:pos x="T6" y="T7"/>
                </a:cxn>
              </a:cxnLst>
              <a:rect l="T12" t="T13" r="T14" b="T15"/>
              <a:pathLst>
                <a:path w="79" h="18">
                  <a:moveTo>
                    <a:pt x="0" y="17"/>
                  </a:moveTo>
                  <a:lnTo>
                    <a:pt x="78" y="0"/>
                  </a:lnTo>
                  <a:lnTo>
                    <a:pt x="78" y="17"/>
                  </a:lnTo>
                  <a:lnTo>
                    <a:pt x="0" y="17"/>
                  </a:lnTo>
                </a:path>
              </a:pathLst>
            </a:custGeom>
            <a:grpFill/>
            <a:ln w="12700" cap="rnd">
              <a:solidFill>
                <a:srgbClr val="FF0033"/>
              </a:solidFill>
              <a:round/>
              <a:headEnd/>
              <a:tailEnd/>
            </a:ln>
          </p:spPr>
          <p:txBody>
            <a:bodyPr/>
            <a:lstStyle/>
            <a:p>
              <a:pPr>
                <a:defRPr/>
              </a:pPr>
              <a:endParaRPr lang="en-US" sz="1800">
                <a:ea typeface="+mn-ea"/>
              </a:endParaRPr>
            </a:p>
          </p:txBody>
        </p:sp>
        <p:sp>
          <p:nvSpPr>
            <p:cNvPr id="25912" name="Freeform 291"/>
            <p:cNvSpPr>
              <a:spLocks/>
            </p:cNvSpPr>
            <p:nvPr/>
          </p:nvSpPr>
          <p:spPr bwMode="auto">
            <a:xfrm>
              <a:off x="3388" y="1862"/>
              <a:ext cx="79" cy="18"/>
            </a:xfrm>
            <a:custGeom>
              <a:avLst/>
              <a:gdLst>
                <a:gd name="T0" fmla="*/ 0 w 79"/>
                <a:gd name="T1" fmla="*/ 0 h 18"/>
                <a:gd name="T2" fmla="*/ 0 w 79"/>
                <a:gd name="T3" fmla="*/ 17 h 18"/>
                <a:gd name="T4" fmla="*/ 78 w 79"/>
                <a:gd name="T5" fmla="*/ 17 h 18"/>
                <a:gd name="T6" fmla="*/ 78 w 79"/>
                <a:gd name="T7" fmla="*/ 0 h 18"/>
                <a:gd name="T8" fmla="*/ 0 w 79"/>
                <a:gd name="T9" fmla="*/ 0 h 18"/>
                <a:gd name="T10" fmla="*/ 0 60000 65536"/>
                <a:gd name="T11" fmla="*/ 0 60000 65536"/>
                <a:gd name="T12" fmla="*/ 0 60000 65536"/>
                <a:gd name="T13" fmla="*/ 0 60000 65536"/>
                <a:gd name="T14" fmla="*/ 0 60000 65536"/>
                <a:gd name="T15" fmla="*/ 0 w 79"/>
                <a:gd name="T16" fmla="*/ 0 h 18"/>
                <a:gd name="T17" fmla="*/ 79 w 79"/>
                <a:gd name="T18" fmla="*/ 18 h 18"/>
              </a:gdLst>
              <a:ahLst/>
              <a:cxnLst>
                <a:cxn ang="T10">
                  <a:pos x="T0" y="T1"/>
                </a:cxn>
                <a:cxn ang="T11">
                  <a:pos x="T2" y="T3"/>
                </a:cxn>
                <a:cxn ang="T12">
                  <a:pos x="T4" y="T5"/>
                </a:cxn>
                <a:cxn ang="T13">
                  <a:pos x="T6" y="T7"/>
                </a:cxn>
                <a:cxn ang="T14">
                  <a:pos x="T8" y="T9"/>
                </a:cxn>
              </a:cxnLst>
              <a:rect l="T15" t="T16" r="T17" b="T18"/>
              <a:pathLst>
                <a:path w="79" h="18">
                  <a:moveTo>
                    <a:pt x="0" y="0"/>
                  </a:moveTo>
                  <a:lnTo>
                    <a:pt x="0" y="17"/>
                  </a:lnTo>
                  <a:lnTo>
                    <a:pt x="78" y="17"/>
                  </a:lnTo>
                  <a:lnTo>
                    <a:pt x="78"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913" name="Freeform 292"/>
            <p:cNvSpPr>
              <a:spLocks/>
            </p:cNvSpPr>
            <p:nvPr/>
          </p:nvSpPr>
          <p:spPr bwMode="auto">
            <a:xfrm>
              <a:off x="3466" y="1862"/>
              <a:ext cx="90" cy="18"/>
            </a:xfrm>
            <a:custGeom>
              <a:avLst/>
              <a:gdLst>
                <a:gd name="T0" fmla="*/ 0 w 90"/>
                <a:gd name="T1" fmla="*/ 0 h 18"/>
                <a:gd name="T2" fmla="*/ 0 w 90"/>
                <a:gd name="T3" fmla="*/ 17 h 18"/>
                <a:gd name="T4" fmla="*/ 89 w 90"/>
                <a:gd name="T5" fmla="*/ 0 h 18"/>
                <a:gd name="T6" fmla="*/ 0 w 90"/>
                <a:gd name="T7" fmla="*/ 0 h 18"/>
                <a:gd name="T8" fmla="*/ 0 60000 65536"/>
                <a:gd name="T9" fmla="*/ 0 60000 65536"/>
                <a:gd name="T10" fmla="*/ 0 60000 65536"/>
                <a:gd name="T11" fmla="*/ 0 60000 65536"/>
                <a:gd name="T12" fmla="*/ 0 w 90"/>
                <a:gd name="T13" fmla="*/ 0 h 18"/>
                <a:gd name="T14" fmla="*/ 90 w 90"/>
                <a:gd name="T15" fmla="*/ 18 h 18"/>
              </a:gdLst>
              <a:ahLst/>
              <a:cxnLst>
                <a:cxn ang="T8">
                  <a:pos x="T0" y="T1"/>
                </a:cxn>
                <a:cxn ang="T9">
                  <a:pos x="T2" y="T3"/>
                </a:cxn>
                <a:cxn ang="T10">
                  <a:pos x="T4" y="T5"/>
                </a:cxn>
                <a:cxn ang="T11">
                  <a:pos x="T6" y="T7"/>
                </a:cxn>
              </a:cxnLst>
              <a:rect l="T12" t="T13" r="T14" b="T15"/>
              <a:pathLst>
                <a:path w="90" h="18">
                  <a:moveTo>
                    <a:pt x="0" y="0"/>
                  </a:moveTo>
                  <a:lnTo>
                    <a:pt x="0" y="17"/>
                  </a:lnTo>
                  <a:lnTo>
                    <a:pt x="89"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914" name="Freeform 293"/>
            <p:cNvSpPr>
              <a:spLocks/>
            </p:cNvSpPr>
            <p:nvPr/>
          </p:nvSpPr>
          <p:spPr bwMode="auto">
            <a:xfrm>
              <a:off x="3466" y="1862"/>
              <a:ext cx="90" cy="18"/>
            </a:xfrm>
            <a:custGeom>
              <a:avLst/>
              <a:gdLst>
                <a:gd name="T0" fmla="*/ 0 w 90"/>
                <a:gd name="T1" fmla="*/ 17 h 18"/>
                <a:gd name="T2" fmla="*/ 89 w 90"/>
                <a:gd name="T3" fmla="*/ 0 h 18"/>
                <a:gd name="T4" fmla="*/ 89 w 90"/>
                <a:gd name="T5" fmla="*/ 17 h 18"/>
                <a:gd name="T6" fmla="*/ 0 w 90"/>
                <a:gd name="T7" fmla="*/ 17 h 18"/>
                <a:gd name="T8" fmla="*/ 0 60000 65536"/>
                <a:gd name="T9" fmla="*/ 0 60000 65536"/>
                <a:gd name="T10" fmla="*/ 0 60000 65536"/>
                <a:gd name="T11" fmla="*/ 0 60000 65536"/>
                <a:gd name="T12" fmla="*/ 0 w 90"/>
                <a:gd name="T13" fmla="*/ 0 h 18"/>
                <a:gd name="T14" fmla="*/ 90 w 90"/>
                <a:gd name="T15" fmla="*/ 18 h 18"/>
              </a:gdLst>
              <a:ahLst/>
              <a:cxnLst>
                <a:cxn ang="T8">
                  <a:pos x="T0" y="T1"/>
                </a:cxn>
                <a:cxn ang="T9">
                  <a:pos x="T2" y="T3"/>
                </a:cxn>
                <a:cxn ang="T10">
                  <a:pos x="T4" y="T5"/>
                </a:cxn>
                <a:cxn ang="T11">
                  <a:pos x="T6" y="T7"/>
                </a:cxn>
              </a:cxnLst>
              <a:rect l="T12" t="T13" r="T14" b="T15"/>
              <a:pathLst>
                <a:path w="90" h="18">
                  <a:moveTo>
                    <a:pt x="0" y="17"/>
                  </a:moveTo>
                  <a:lnTo>
                    <a:pt x="89" y="0"/>
                  </a:lnTo>
                  <a:lnTo>
                    <a:pt x="89" y="17"/>
                  </a:lnTo>
                  <a:lnTo>
                    <a:pt x="0" y="17"/>
                  </a:lnTo>
                </a:path>
              </a:pathLst>
            </a:custGeom>
            <a:grpFill/>
            <a:ln w="12700" cap="rnd">
              <a:solidFill>
                <a:srgbClr val="FF0033"/>
              </a:solidFill>
              <a:round/>
              <a:headEnd/>
              <a:tailEnd/>
            </a:ln>
          </p:spPr>
          <p:txBody>
            <a:bodyPr/>
            <a:lstStyle/>
            <a:p>
              <a:pPr>
                <a:defRPr/>
              </a:pPr>
              <a:endParaRPr lang="en-US" sz="1800">
                <a:ea typeface="+mn-ea"/>
              </a:endParaRPr>
            </a:p>
          </p:txBody>
        </p:sp>
        <p:sp>
          <p:nvSpPr>
            <p:cNvPr id="25915" name="Freeform 294"/>
            <p:cNvSpPr>
              <a:spLocks/>
            </p:cNvSpPr>
            <p:nvPr/>
          </p:nvSpPr>
          <p:spPr bwMode="auto">
            <a:xfrm>
              <a:off x="3466" y="1862"/>
              <a:ext cx="90" cy="18"/>
            </a:xfrm>
            <a:custGeom>
              <a:avLst/>
              <a:gdLst>
                <a:gd name="T0" fmla="*/ 0 w 90"/>
                <a:gd name="T1" fmla="*/ 0 h 18"/>
                <a:gd name="T2" fmla="*/ 0 w 90"/>
                <a:gd name="T3" fmla="*/ 17 h 18"/>
                <a:gd name="T4" fmla="*/ 89 w 90"/>
                <a:gd name="T5" fmla="*/ 17 h 18"/>
                <a:gd name="T6" fmla="*/ 89 w 90"/>
                <a:gd name="T7" fmla="*/ 0 h 18"/>
                <a:gd name="T8" fmla="*/ 0 w 90"/>
                <a:gd name="T9" fmla="*/ 0 h 18"/>
                <a:gd name="T10" fmla="*/ 0 60000 65536"/>
                <a:gd name="T11" fmla="*/ 0 60000 65536"/>
                <a:gd name="T12" fmla="*/ 0 60000 65536"/>
                <a:gd name="T13" fmla="*/ 0 60000 65536"/>
                <a:gd name="T14" fmla="*/ 0 60000 65536"/>
                <a:gd name="T15" fmla="*/ 0 w 90"/>
                <a:gd name="T16" fmla="*/ 0 h 18"/>
                <a:gd name="T17" fmla="*/ 90 w 90"/>
                <a:gd name="T18" fmla="*/ 18 h 18"/>
              </a:gdLst>
              <a:ahLst/>
              <a:cxnLst>
                <a:cxn ang="T10">
                  <a:pos x="T0" y="T1"/>
                </a:cxn>
                <a:cxn ang="T11">
                  <a:pos x="T2" y="T3"/>
                </a:cxn>
                <a:cxn ang="T12">
                  <a:pos x="T4" y="T5"/>
                </a:cxn>
                <a:cxn ang="T13">
                  <a:pos x="T6" y="T7"/>
                </a:cxn>
                <a:cxn ang="T14">
                  <a:pos x="T8" y="T9"/>
                </a:cxn>
              </a:cxnLst>
              <a:rect l="T15" t="T16" r="T17" b="T18"/>
              <a:pathLst>
                <a:path w="90" h="18">
                  <a:moveTo>
                    <a:pt x="0" y="0"/>
                  </a:moveTo>
                  <a:lnTo>
                    <a:pt x="0" y="17"/>
                  </a:lnTo>
                  <a:lnTo>
                    <a:pt x="89" y="17"/>
                  </a:lnTo>
                  <a:lnTo>
                    <a:pt x="89"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916" name="Freeform 295"/>
            <p:cNvSpPr>
              <a:spLocks/>
            </p:cNvSpPr>
            <p:nvPr/>
          </p:nvSpPr>
          <p:spPr bwMode="auto">
            <a:xfrm>
              <a:off x="3555" y="1860"/>
              <a:ext cx="105" cy="20"/>
            </a:xfrm>
            <a:custGeom>
              <a:avLst/>
              <a:gdLst>
                <a:gd name="T0" fmla="*/ 0 w 105"/>
                <a:gd name="T1" fmla="*/ 0 h 20"/>
                <a:gd name="T2" fmla="*/ 0 w 105"/>
                <a:gd name="T3" fmla="*/ 19 h 20"/>
                <a:gd name="T4" fmla="*/ 104 w 105"/>
                <a:gd name="T5" fmla="*/ 0 h 20"/>
                <a:gd name="T6" fmla="*/ 0 w 105"/>
                <a:gd name="T7" fmla="*/ 0 h 20"/>
                <a:gd name="T8" fmla="*/ 0 60000 65536"/>
                <a:gd name="T9" fmla="*/ 0 60000 65536"/>
                <a:gd name="T10" fmla="*/ 0 60000 65536"/>
                <a:gd name="T11" fmla="*/ 0 60000 65536"/>
                <a:gd name="T12" fmla="*/ 0 w 105"/>
                <a:gd name="T13" fmla="*/ 0 h 20"/>
                <a:gd name="T14" fmla="*/ 105 w 105"/>
                <a:gd name="T15" fmla="*/ 20 h 20"/>
              </a:gdLst>
              <a:ahLst/>
              <a:cxnLst>
                <a:cxn ang="T8">
                  <a:pos x="T0" y="T1"/>
                </a:cxn>
                <a:cxn ang="T9">
                  <a:pos x="T2" y="T3"/>
                </a:cxn>
                <a:cxn ang="T10">
                  <a:pos x="T4" y="T5"/>
                </a:cxn>
                <a:cxn ang="T11">
                  <a:pos x="T6" y="T7"/>
                </a:cxn>
              </a:cxnLst>
              <a:rect l="T12" t="T13" r="T14" b="T15"/>
              <a:pathLst>
                <a:path w="105" h="20">
                  <a:moveTo>
                    <a:pt x="0" y="0"/>
                  </a:moveTo>
                  <a:lnTo>
                    <a:pt x="0" y="19"/>
                  </a:lnTo>
                  <a:lnTo>
                    <a:pt x="104"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917" name="Freeform 296"/>
            <p:cNvSpPr>
              <a:spLocks/>
            </p:cNvSpPr>
            <p:nvPr/>
          </p:nvSpPr>
          <p:spPr bwMode="auto">
            <a:xfrm>
              <a:off x="3555" y="1860"/>
              <a:ext cx="105" cy="20"/>
            </a:xfrm>
            <a:custGeom>
              <a:avLst/>
              <a:gdLst>
                <a:gd name="T0" fmla="*/ 0 w 105"/>
                <a:gd name="T1" fmla="*/ 19 h 20"/>
                <a:gd name="T2" fmla="*/ 104 w 105"/>
                <a:gd name="T3" fmla="*/ 0 h 20"/>
                <a:gd name="T4" fmla="*/ 104 w 105"/>
                <a:gd name="T5" fmla="*/ 19 h 20"/>
                <a:gd name="T6" fmla="*/ 0 w 105"/>
                <a:gd name="T7" fmla="*/ 19 h 20"/>
                <a:gd name="T8" fmla="*/ 0 60000 65536"/>
                <a:gd name="T9" fmla="*/ 0 60000 65536"/>
                <a:gd name="T10" fmla="*/ 0 60000 65536"/>
                <a:gd name="T11" fmla="*/ 0 60000 65536"/>
                <a:gd name="T12" fmla="*/ 0 w 105"/>
                <a:gd name="T13" fmla="*/ 0 h 20"/>
                <a:gd name="T14" fmla="*/ 105 w 105"/>
                <a:gd name="T15" fmla="*/ 20 h 20"/>
              </a:gdLst>
              <a:ahLst/>
              <a:cxnLst>
                <a:cxn ang="T8">
                  <a:pos x="T0" y="T1"/>
                </a:cxn>
                <a:cxn ang="T9">
                  <a:pos x="T2" y="T3"/>
                </a:cxn>
                <a:cxn ang="T10">
                  <a:pos x="T4" y="T5"/>
                </a:cxn>
                <a:cxn ang="T11">
                  <a:pos x="T6" y="T7"/>
                </a:cxn>
              </a:cxnLst>
              <a:rect l="T12" t="T13" r="T14" b="T15"/>
              <a:pathLst>
                <a:path w="105" h="20">
                  <a:moveTo>
                    <a:pt x="0" y="19"/>
                  </a:moveTo>
                  <a:lnTo>
                    <a:pt x="104" y="0"/>
                  </a:lnTo>
                  <a:lnTo>
                    <a:pt x="104" y="19"/>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918" name="Freeform 297"/>
            <p:cNvSpPr>
              <a:spLocks/>
            </p:cNvSpPr>
            <p:nvPr/>
          </p:nvSpPr>
          <p:spPr bwMode="auto">
            <a:xfrm>
              <a:off x="3555" y="1860"/>
              <a:ext cx="105" cy="20"/>
            </a:xfrm>
            <a:custGeom>
              <a:avLst/>
              <a:gdLst>
                <a:gd name="T0" fmla="*/ 0 w 105"/>
                <a:gd name="T1" fmla="*/ 0 h 20"/>
                <a:gd name="T2" fmla="*/ 0 w 105"/>
                <a:gd name="T3" fmla="*/ 19 h 20"/>
                <a:gd name="T4" fmla="*/ 104 w 105"/>
                <a:gd name="T5" fmla="*/ 19 h 20"/>
                <a:gd name="T6" fmla="*/ 104 w 105"/>
                <a:gd name="T7" fmla="*/ 0 h 20"/>
                <a:gd name="T8" fmla="*/ 0 w 105"/>
                <a:gd name="T9" fmla="*/ 0 h 20"/>
                <a:gd name="T10" fmla="*/ 0 60000 65536"/>
                <a:gd name="T11" fmla="*/ 0 60000 65536"/>
                <a:gd name="T12" fmla="*/ 0 60000 65536"/>
                <a:gd name="T13" fmla="*/ 0 60000 65536"/>
                <a:gd name="T14" fmla="*/ 0 60000 65536"/>
                <a:gd name="T15" fmla="*/ 0 w 105"/>
                <a:gd name="T16" fmla="*/ 0 h 20"/>
                <a:gd name="T17" fmla="*/ 105 w 105"/>
                <a:gd name="T18" fmla="*/ 20 h 20"/>
              </a:gdLst>
              <a:ahLst/>
              <a:cxnLst>
                <a:cxn ang="T10">
                  <a:pos x="T0" y="T1"/>
                </a:cxn>
                <a:cxn ang="T11">
                  <a:pos x="T2" y="T3"/>
                </a:cxn>
                <a:cxn ang="T12">
                  <a:pos x="T4" y="T5"/>
                </a:cxn>
                <a:cxn ang="T13">
                  <a:pos x="T6" y="T7"/>
                </a:cxn>
                <a:cxn ang="T14">
                  <a:pos x="T8" y="T9"/>
                </a:cxn>
              </a:cxnLst>
              <a:rect l="T15" t="T16" r="T17" b="T18"/>
              <a:pathLst>
                <a:path w="105" h="20">
                  <a:moveTo>
                    <a:pt x="0" y="0"/>
                  </a:moveTo>
                  <a:lnTo>
                    <a:pt x="0" y="19"/>
                  </a:lnTo>
                  <a:lnTo>
                    <a:pt x="104" y="19"/>
                  </a:lnTo>
                  <a:lnTo>
                    <a:pt x="104"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sp>
          <p:nvSpPr>
            <p:cNvPr id="25919" name="Freeform 298"/>
            <p:cNvSpPr>
              <a:spLocks/>
            </p:cNvSpPr>
            <p:nvPr/>
          </p:nvSpPr>
          <p:spPr bwMode="auto">
            <a:xfrm>
              <a:off x="3659" y="1860"/>
              <a:ext cx="122" cy="20"/>
            </a:xfrm>
            <a:custGeom>
              <a:avLst/>
              <a:gdLst>
                <a:gd name="T0" fmla="*/ 0 w 122"/>
                <a:gd name="T1" fmla="*/ 0 h 20"/>
                <a:gd name="T2" fmla="*/ 0 w 122"/>
                <a:gd name="T3" fmla="*/ 19 h 20"/>
                <a:gd name="T4" fmla="*/ 121 w 122"/>
                <a:gd name="T5" fmla="*/ 0 h 20"/>
                <a:gd name="T6" fmla="*/ 0 w 122"/>
                <a:gd name="T7" fmla="*/ 0 h 20"/>
                <a:gd name="T8" fmla="*/ 0 60000 65536"/>
                <a:gd name="T9" fmla="*/ 0 60000 65536"/>
                <a:gd name="T10" fmla="*/ 0 60000 65536"/>
                <a:gd name="T11" fmla="*/ 0 60000 65536"/>
                <a:gd name="T12" fmla="*/ 0 w 122"/>
                <a:gd name="T13" fmla="*/ 0 h 20"/>
                <a:gd name="T14" fmla="*/ 122 w 122"/>
                <a:gd name="T15" fmla="*/ 20 h 20"/>
              </a:gdLst>
              <a:ahLst/>
              <a:cxnLst>
                <a:cxn ang="T8">
                  <a:pos x="T0" y="T1"/>
                </a:cxn>
                <a:cxn ang="T9">
                  <a:pos x="T2" y="T3"/>
                </a:cxn>
                <a:cxn ang="T10">
                  <a:pos x="T4" y="T5"/>
                </a:cxn>
                <a:cxn ang="T11">
                  <a:pos x="T6" y="T7"/>
                </a:cxn>
              </a:cxnLst>
              <a:rect l="T12" t="T13" r="T14" b="T15"/>
              <a:pathLst>
                <a:path w="122" h="20">
                  <a:moveTo>
                    <a:pt x="0" y="0"/>
                  </a:moveTo>
                  <a:lnTo>
                    <a:pt x="0" y="19"/>
                  </a:lnTo>
                  <a:lnTo>
                    <a:pt x="121" y="0"/>
                  </a:lnTo>
                  <a:lnTo>
                    <a:pt x="0" y="0"/>
                  </a:lnTo>
                </a:path>
              </a:pathLst>
            </a:custGeom>
            <a:grpFill/>
            <a:ln w="12700" cap="rnd">
              <a:solidFill>
                <a:srgbClr val="FF0033"/>
              </a:solidFill>
              <a:round/>
              <a:headEnd/>
              <a:tailEnd/>
            </a:ln>
          </p:spPr>
          <p:txBody>
            <a:bodyPr/>
            <a:lstStyle/>
            <a:p>
              <a:pPr>
                <a:defRPr/>
              </a:pPr>
              <a:endParaRPr lang="en-US" sz="1800">
                <a:ea typeface="+mn-ea"/>
              </a:endParaRPr>
            </a:p>
          </p:txBody>
        </p:sp>
        <p:sp>
          <p:nvSpPr>
            <p:cNvPr id="25920" name="Freeform 299"/>
            <p:cNvSpPr>
              <a:spLocks/>
            </p:cNvSpPr>
            <p:nvPr/>
          </p:nvSpPr>
          <p:spPr bwMode="auto">
            <a:xfrm>
              <a:off x="3659" y="1860"/>
              <a:ext cx="122" cy="20"/>
            </a:xfrm>
            <a:custGeom>
              <a:avLst/>
              <a:gdLst>
                <a:gd name="T0" fmla="*/ 0 w 122"/>
                <a:gd name="T1" fmla="*/ 19 h 20"/>
                <a:gd name="T2" fmla="*/ 121 w 122"/>
                <a:gd name="T3" fmla="*/ 0 h 20"/>
                <a:gd name="T4" fmla="*/ 121 w 122"/>
                <a:gd name="T5" fmla="*/ 19 h 20"/>
                <a:gd name="T6" fmla="*/ 0 w 122"/>
                <a:gd name="T7" fmla="*/ 19 h 20"/>
                <a:gd name="T8" fmla="*/ 0 60000 65536"/>
                <a:gd name="T9" fmla="*/ 0 60000 65536"/>
                <a:gd name="T10" fmla="*/ 0 60000 65536"/>
                <a:gd name="T11" fmla="*/ 0 60000 65536"/>
                <a:gd name="T12" fmla="*/ 0 w 122"/>
                <a:gd name="T13" fmla="*/ 0 h 20"/>
                <a:gd name="T14" fmla="*/ 122 w 122"/>
                <a:gd name="T15" fmla="*/ 20 h 20"/>
              </a:gdLst>
              <a:ahLst/>
              <a:cxnLst>
                <a:cxn ang="T8">
                  <a:pos x="T0" y="T1"/>
                </a:cxn>
                <a:cxn ang="T9">
                  <a:pos x="T2" y="T3"/>
                </a:cxn>
                <a:cxn ang="T10">
                  <a:pos x="T4" y="T5"/>
                </a:cxn>
                <a:cxn ang="T11">
                  <a:pos x="T6" y="T7"/>
                </a:cxn>
              </a:cxnLst>
              <a:rect l="T12" t="T13" r="T14" b="T15"/>
              <a:pathLst>
                <a:path w="122" h="20">
                  <a:moveTo>
                    <a:pt x="0" y="19"/>
                  </a:moveTo>
                  <a:lnTo>
                    <a:pt x="121" y="0"/>
                  </a:lnTo>
                  <a:lnTo>
                    <a:pt x="121" y="19"/>
                  </a:lnTo>
                  <a:lnTo>
                    <a:pt x="0" y="19"/>
                  </a:lnTo>
                </a:path>
              </a:pathLst>
            </a:custGeom>
            <a:grpFill/>
            <a:ln w="12700" cap="rnd">
              <a:solidFill>
                <a:srgbClr val="FF0033"/>
              </a:solidFill>
              <a:round/>
              <a:headEnd/>
              <a:tailEnd/>
            </a:ln>
          </p:spPr>
          <p:txBody>
            <a:bodyPr/>
            <a:lstStyle/>
            <a:p>
              <a:pPr>
                <a:defRPr/>
              </a:pPr>
              <a:endParaRPr lang="en-US" sz="1800">
                <a:ea typeface="+mn-ea"/>
              </a:endParaRPr>
            </a:p>
          </p:txBody>
        </p:sp>
        <p:sp>
          <p:nvSpPr>
            <p:cNvPr id="25921" name="Freeform 300"/>
            <p:cNvSpPr>
              <a:spLocks/>
            </p:cNvSpPr>
            <p:nvPr/>
          </p:nvSpPr>
          <p:spPr bwMode="auto">
            <a:xfrm>
              <a:off x="3659" y="1860"/>
              <a:ext cx="122" cy="20"/>
            </a:xfrm>
            <a:custGeom>
              <a:avLst/>
              <a:gdLst>
                <a:gd name="T0" fmla="*/ 0 w 122"/>
                <a:gd name="T1" fmla="*/ 0 h 20"/>
                <a:gd name="T2" fmla="*/ 0 w 122"/>
                <a:gd name="T3" fmla="*/ 19 h 20"/>
                <a:gd name="T4" fmla="*/ 121 w 122"/>
                <a:gd name="T5" fmla="*/ 19 h 20"/>
                <a:gd name="T6" fmla="*/ 121 w 122"/>
                <a:gd name="T7" fmla="*/ 0 h 20"/>
                <a:gd name="T8" fmla="*/ 0 w 122"/>
                <a:gd name="T9" fmla="*/ 0 h 20"/>
                <a:gd name="T10" fmla="*/ 0 60000 65536"/>
                <a:gd name="T11" fmla="*/ 0 60000 65536"/>
                <a:gd name="T12" fmla="*/ 0 60000 65536"/>
                <a:gd name="T13" fmla="*/ 0 60000 65536"/>
                <a:gd name="T14" fmla="*/ 0 60000 65536"/>
                <a:gd name="T15" fmla="*/ 0 w 122"/>
                <a:gd name="T16" fmla="*/ 0 h 20"/>
                <a:gd name="T17" fmla="*/ 122 w 122"/>
                <a:gd name="T18" fmla="*/ 20 h 20"/>
              </a:gdLst>
              <a:ahLst/>
              <a:cxnLst>
                <a:cxn ang="T10">
                  <a:pos x="T0" y="T1"/>
                </a:cxn>
                <a:cxn ang="T11">
                  <a:pos x="T2" y="T3"/>
                </a:cxn>
                <a:cxn ang="T12">
                  <a:pos x="T4" y="T5"/>
                </a:cxn>
                <a:cxn ang="T13">
                  <a:pos x="T6" y="T7"/>
                </a:cxn>
                <a:cxn ang="T14">
                  <a:pos x="T8" y="T9"/>
                </a:cxn>
              </a:cxnLst>
              <a:rect l="T15" t="T16" r="T17" b="T18"/>
              <a:pathLst>
                <a:path w="122" h="20">
                  <a:moveTo>
                    <a:pt x="0" y="0"/>
                  </a:moveTo>
                  <a:lnTo>
                    <a:pt x="0" y="19"/>
                  </a:lnTo>
                  <a:lnTo>
                    <a:pt x="121" y="19"/>
                  </a:lnTo>
                  <a:lnTo>
                    <a:pt x="121" y="0"/>
                  </a:lnTo>
                  <a:lnTo>
                    <a:pt x="0" y="0"/>
                  </a:lnTo>
                </a:path>
              </a:pathLst>
            </a:custGeom>
            <a:grpFill/>
            <a:ln w="12700" cap="rnd">
              <a:solidFill>
                <a:srgbClr val="FF0033"/>
              </a:solidFill>
              <a:round/>
              <a:headEnd type="none" w="sm" len="sm"/>
              <a:tailEnd type="none" w="sm" len="sm"/>
            </a:ln>
          </p:spPr>
          <p:txBody>
            <a:bodyPr/>
            <a:lstStyle/>
            <a:p>
              <a:pPr>
                <a:defRPr/>
              </a:pPr>
              <a:endParaRPr lang="en-US" sz="1800">
                <a:ea typeface="+mn-ea"/>
              </a:endParaRPr>
            </a:p>
          </p:txBody>
        </p:sp>
      </p:grpSp>
      <p:sp>
        <p:nvSpPr>
          <p:cNvPr id="25621" name="Text Box 304"/>
          <p:cNvSpPr txBox="1">
            <a:spLocks noChangeArrowheads="1"/>
          </p:cNvSpPr>
          <p:nvPr/>
        </p:nvSpPr>
        <p:spPr bwMode="auto">
          <a:xfrm>
            <a:off x="1828800" y="19050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5</a:t>
            </a:r>
          </a:p>
        </p:txBody>
      </p:sp>
      <p:sp>
        <p:nvSpPr>
          <p:cNvPr id="25622" name="Text Box 305"/>
          <p:cNvSpPr txBox="1">
            <a:spLocks noChangeArrowheads="1"/>
          </p:cNvSpPr>
          <p:nvPr/>
        </p:nvSpPr>
        <p:spPr bwMode="auto">
          <a:xfrm>
            <a:off x="1828800" y="24384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4</a:t>
            </a:r>
          </a:p>
        </p:txBody>
      </p:sp>
      <p:sp>
        <p:nvSpPr>
          <p:cNvPr id="25623" name="Text Box 306"/>
          <p:cNvSpPr txBox="1">
            <a:spLocks noChangeArrowheads="1"/>
          </p:cNvSpPr>
          <p:nvPr/>
        </p:nvSpPr>
        <p:spPr bwMode="auto">
          <a:xfrm>
            <a:off x="1828800" y="30480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3</a:t>
            </a:r>
          </a:p>
        </p:txBody>
      </p:sp>
      <p:sp>
        <p:nvSpPr>
          <p:cNvPr id="25624" name="Text Box 307"/>
          <p:cNvSpPr txBox="1">
            <a:spLocks noChangeArrowheads="1"/>
          </p:cNvSpPr>
          <p:nvPr/>
        </p:nvSpPr>
        <p:spPr bwMode="auto">
          <a:xfrm>
            <a:off x="1828800" y="36576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2</a:t>
            </a:r>
          </a:p>
        </p:txBody>
      </p:sp>
      <p:sp>
        <p:nvSpPr>
          <p:cNvPr id="25625" name="Text Box 308"/>
          <p:cNvSpPr txBox="1">
            <a:spLocks noChangeArrowheads="1"/>
          </p:cNvSpPr>
          <p:nvPr/>
        </p:nvSpPr>
        <p:spPr bwMode="auto">
          <a:xfrm>
            <a:off x="1828800" y="42672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1</a:t>
            </a:r>
          </a:p>
        </p:txBody>
      </p:sp>
      <p:sp>
        <p:nvSpPr>
          <p:cNvPr id="25626" name="Text Box 309"/>
          <p:cNvSpPr txBox="1">
            <a:spLocks noChangeArrowheads="1"/>
          </p:cNvSpPr>
          <p:nvPr/>
        </p:nvSpPr>
        <p:spPr bwMode="auto">
          <a:xfrm>
            <a:off x="2819400" y="52578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1</a:t>
            </a:r>
          </a:p>
        </p:txBody>
      </p:sp>
      <p:sp>
        <p:nvSpPr>
          <p:cNvPr id="25627" name="Text Box 310"/>
          <p:cNvSpPr txBox="1">
            <a:spLocks noChangeArrowheads="1"/>
          </p:cNvSpPr>
          <p:nvPr/>
        </p:nvSpPr>
        <p:spPr bwMode="auto">
          <a:xfrm>
            <a:off x="3429000" y="52578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2</a:t>
            </a:r>
          </a:p>
        </p:txBody>
      </p:sp>
      <p:sp>
        <p:nvSpPr>
          <p:cNvPr id="25628" name="Text Box 311"/>
          <p:cNvSpPr txBox="1">
            <a:spLocks noChangeArrowheads="1"/>
          </p:cNvSpPr>
          <p:nvPr/>
        </p:nvSpPr>
        <p:spPr bwMode="auto">
          <a:xfrm flipH="1">
            <a:off x="3962400" y="5257800"/>
            <a:ext cx="4572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3</a:t>
            </a:r>
          </a:p>
        </p:txBody>
      </p:sp>
      <p:sp>
        <p:nvSpPr>
          <p:cNvPr id="25629" name="Text Box 312"/>
          <p:cNvSpPr txBox="1">
            <a:spLocks noChangeArrowheads="1"/>
          </p:cNvSpPr>
          <p:nvPr/>
        </p:nvSpPr>
        <p:spPr bwMode="auto">
          <a:xfrm>
            <a:off x="4572000" y="52578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4</a:t>
            </a:r>
          </a:p>
        </p:txBody>
      </p:sp>
      <p:sp>
        <p:nvSpPr>
          <p:cNvPr id="25630" name="Text Box 313"/>
          <p:cNvSpPr txBox="1">
            <a:spLocks noChangeArrowheads="1"/>
          </p:cNvSpPr>
          <p:nvPr/>
        </p:nvSpPr>
        <p:spPr bwMode="auto">
          <a:xfrm>
            <a:off x="5257800" y="52578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5</a:t>
            </a:r>
          </a:p>
        </p:txBody>
      </p:sp>
      <p:sp>
        <p:nvSpPr>
          <p:cNvPr id="25631" name="Text Box 314"/>
          <p:cNvSpPr txBox="1">
            <a:spLocks noChangeArrowheads="1"/>
          </p:cNvSpPr>
          <p:nvPr/>
        </p:nvSpPr>
        <p:spPr bwMode="auto">
          <a:xfrm>
            <a:off x="5791200" y="5257800"/>
            <a:ext cx="381000" cy="369332"/>
          </a:xfrm>
          <a:prstGeom prst="rect">
            <a:avLst/>
          </a:prstGeom>
          <a:noFill/>
          <a:ln w="9525">
            <a:noFill/>
            <a:miter lim="800000"/>
            <a:headEnd/>
            <a:tailEnd/>
          </a:ln>
        </p:spPr>
        <p:txBody>
          <a:bodyPr>
            <a:spAutoFit/>
          </a:bodyPr>
          <a:lstStyle/>
          <a:p>
            <a:pPr>
              <a:spcBef>
                <a:spcPct val="50000"/>
              </a:spcBef>
              <a:defRPr/>
            </a:pPr>
            <a:r>
              <a:rPr lang="en-AU" sz="1800" dirty="0">
                <a:latin typeface="+mj-lt"/>
                <a:ea typeface="+mn-ea"/>
              </a:rPr>
              <a:t>6</a:t>
            </a:r>
          </a:p>
        </p:txBody>
      </p:sp>
      <p:sp>
        <p:nvSpPr>
          <p:cNvPr id="38204" name="Text Box 316"/>
          <p:cNvSpPr txBox="1">
            <a:spLocks noChangeArrowheads="1"/>
          </p:cNvSpPr>
          <p:nvPr/>
        </p:nvSpPr>
        <p:spPr bwMode="auto">
          <a:xfrm>
            <a:off x="4572000" y="3276600"/>
            <a:ext cx="2895600" cy="1200329"/>
          </a:xfrm>
          <a:prstGeom prst="rect">
            <a:avLst/>
          </a:prstGeom>
          <a:noFill/>
          <a:ln w="9525">
            <a:noFill/>
            <a:miter lim="800000"/>
            <a:headEnd/>
            <a:tailEnd/>
          </a:ln>
        </p:spPr>
        <p:txBody>
          <a:bodyPr>
            <a:spAutoFit/>
          </a:bodyPr>
          <a:lstStyle/>
          <a:p>
            <a:pPr>
              <a:spcBef>
                <a:spcPct val="50000"/>
              </a:spcBef>
              <a:defRPr/>
            </a:pPr>
            <a:r>
              <a:rPr lang="en-AU" sz="1800" b="1" dirty="0">
                <a:solidFill>
                  <a:srgbClr val="FF0000"/>
                </a:solidFill>
                <a:latin typeface="+mj-lt"/>
                <a:ea typeface="+mn-ea"/>
              </a:rPr>
              <a:t>FEV</a:t>
            </a:r>
            <a:r>
              <a:rPr lang="en-AU" sz="1800" b="1" baseline="-25000" dirty="0">
                <a:solidFill>
                  <a:srgbClr val="FF0000"/>
                </a:solidFill>
                <a:latin typeface="+mj-lt"/>
                <a:ea typeface="+mn-ea"/>
              </a:rPr>
              <a:t>1</a:t>
            </a:r>
            <a:r>
              <a:rPr lang="en-AU" sz="1800" b="1" dirty="0">
                <a:solidFill>
                  <a:srgbClr val="FF0000"/>
                </a:solidFill>
                <a:latin typeface="+mj-lt"/>
                <a:ea typeface="+mn-ea"/>
              </a:rPr>
              <a:t> = 1.8L</a:t>
            </a:r>
          </a:p>
          <a:p>
            <a:pPr>
              <a:spcBef>
                <a:spcPct val="50000"/>
              </a:spcBef>
              <a:defRPr/>
            </a:pPr>
            <a:r>
              <a:rPr lang="en-AU" sz="1800" b="1" dirty="0">
                <a:solidFill>
                  <a:srgbClr val="FF0000"/>
                </a:solidFill>
                <a:latin typeface="+mj-lt"/>
                <a:ea typeface="+mn-ea"/>
              </a:rPr>
              <a:t>FVC = 3.2L</a:t>
            </a:r>
          </a:p>
          <a:p>
            <a:pPr>
              <a:spcBef>
                <a:spcPct val="50000"/>
              </a:spcBef>
              <a:defRPr/>
            </a:pPr>
            <a:r>
              <a:rPr lang="en-AU" sz="1800" b="1" dirty="0">
                <a:solidFill>
                  <a:srgbClr val="FF0000"/>
                </a:solidFill>
                <a:latin typeface="+mj-lt"/>
                <a:ea typeface="+mn-ea"/>
              </a:rPr>
              <a:t>FEV</a:t>
            </a:r>
            <a:r>
              <a:rPr lang="en-AU" sz="1800" b="1" baseline="-25000" dirty="0">
                <a:solidFill>
                  <a:srgbClr val="FF0000"/>
                </a:solidFill>
                <a:latin typeface="+mj-lt"/>
                <a:ea typeface="+mn-ea"/>
              </a:rPr>
              <a:t>1</a:t>
            </a:r>
            <a:r>
              <a:rPr lang="en-AU" sz="1800" b="1" dirty="0">
                <a:solidFill>
                  <a:srgbClr val="FF0000"/>
                </a:solidFill>
                <a:latin typeface="+mj-lt"/>
                <a:ea typeface="+mn-ea"/>
              </a:rPr>
              <a:t>/FVC = 0.56</a:t>
            </a:r>
          </a:p>
        </p:txBody>
      </p:sp>
      <p:sp>
        <p:nvSpPr>
          <p:cNvPr id="319" name="TextBox 318"/>
          <p:cNvSpPr txBox="1">
            <a:spLocks noChangeArrowheads="1"/>
          </p:cNvSpPr>
          <p:nvPr/>
        </p:nvSpPr>
        <p:spPr bwMode="auto">
          <a:xfrm>
            <a:off x="6324600" y="1828800"/>
            <a:ext cx="1524000" cy="369332"/>
          </a:xfrm>
          <a:prstGeom prst="rect">
            <a:avLst/>
          </a:prstGeom>
          <a:noFill/>
          <a:ln w="9525">
            <a:noFill/>
            <a:miter lim="800000"/>
            <a:headEnd/>
            <a:tailEnd/>
          </a:ln>
        </p:spPr>
        <p:txBody>
          <a:bodyPr>
            <a:spAutoFit/>
          </a:bodyPr>
          <a:lstStyle/>
          <a:p>
            <a:pPr>
              <a:defRPr/>
            </a:pPr>
            <a:r>
              <a:rPr lang="en-US" sz="1800" dirty="0" err="1">
                <a:solidFill>
                  <a:srgbClr val="FF0000"/>
                </a:solidFill>
                <a:latin typeface="+mj-lt"/>
                <a:ea typeface="+mn-ea"/>
              </a:rPr>
              <a:t>Bình</a:t>
            </a:r>
            <a:r>
              <a:rPr lang="en-US" sz="1800" dirty="0">
                <a:solidFill>
                  <a:srgbClr val="FF0000"/>
                </a:solidFill>
                <a:latin typeface="+mj-lt"/>
                <a:ea typeface="+mn-ea"/>
              </a:rPr>
              <a:t> </a:t>
            </a:r>
            <a:r>
              <a:rPr lang="en-US" sz="1800" dirty="0" err="1">
                <a:solidFill>
                  <a:srgbClr val="FF0000"/>
                </a:solidFill>
                <a:latin typeface="+mj-lt"/>
                <a:ea typeface="+mn-ea"/>
              </a:rPr>
              <a:t>thường</a:t>
            </a:r>
            <a:endParaRPr lang="en-US" sz="1800" dirty="0">
              <a:solidFill>
                <a:srgbClr val="FF0000"/>
              </a:solidFill>
              <a:latin typeface="+mj-lt"/>
              <a:ea typeface="+mn-ea"/>
            </a:endParaRPr>
          </a:p>
        </p:txBody>
      </p:sp>
      <p:sp>
        <p:nvSpPr>
          <p:cNvPr id="103455" name="TextBox 319"/>
          <p:cNvSpPr txBox="1">
            <a:spLocks noChangeArrowheads="1"/>
          </p:cNvSpPr>
          <p:nvPr/>
        </p:nvSpPr>
        <p:spPr bwMode="auto">
          <a:xfrm>
            <a:off x="7162800" y="3810000"/>
            <a:ext cx="1981200" cy="646331"/>
          </a:xfrm>
          <a:prstGeom prst="rect">
            <a:avLst/>
          </a:prstGeom>
          <a:noFill/>
          <a:ln w="9525">
            <a:noFill/>
            <a:miter lim="800000"/>
            <a:headEnd/>
            <a:tailEnd/>
          </a:ln>
        </p:spPr>
        <p:txBody>
          <a:bodyPr>
            <a:spAutoFit/>
          </a:bodyPr>
          <a:lstStyle/>
          <a:p>
            <a:r>
              <a:rPr lang="en-US" dirty="0" err="1">
                <a:latin typeface="Tahoma" pitchFamily="34" charset="0"/>
              </a:rPr>
              <a:t>Tắc</a:t>
            </a:r>
            <a:r>
              <a:rPr lang="en-US" dirty="0">
                <a:latin typeface="Tahoma" pitchFamily="34" charset="0"/>
              </a:rPr>
              <a:t> </a:t>
            </a:r>
            <a:r>
              <a:rPr lang="en-US" dirty="0" err="1">
                <a:latin typeface="Tahoma" pitchFamily="34" charset="0"/>
              </a:rPr>
              <a:t>nghẽn</a:t>
            </a:r>
            <a:r>
              <a:rPr lang="en-US" dirty="0">
                <a:solidFill>
                  <a:schemeClr val="bg1"/>
                </a:solidFill>
                <a:latin typeface="Tahoma" pitchFamily="34" charset="0"/>
              </a:rPr>
              <a:t> Obstructive</a:t>
            </a:r>
          </a:p>
        </p:txBody>
      </p:sp>
      <p:cxnSp>
        <p:nvCxnSpPr>
          <p:cNvPr id="103456" name="Straight Connector 321"/>
          <p:cNvCxnSpPr>
            <a:cxnSpLocks noChangeShapeType="1"/>
          </p:cNvCxnSpPr>
          <p:nvPr/>
        </p:nvCxnSpPr>
        <p:spPr bwMode="auto">
          <a:xfrm rot="5400000" flipH="1" flipV="1">
            <a:off x="2474913" y="4533900"/>
            <a:ext cx="992188" cy="1587"/>
          </a:xfrm>
          <a:prstGeom prst="line">
            <a:avLst/>
          </a:prstGeom>
          <a:noFill/>
          <a:ln w="25400">
            <a:solidFill>
              <a:srgbClr val="00FF00"/>
            </a:solidFill>
            <a:prstDash val="dash"/>
            <a:round/>
            <a:headEnd/>
            <a:tailEnd/>
          </a:ln>
        </p:spPr>
      </p:cxnSp>
      <p:cxnSp>
        <p:nvCxnSpPr>
          <p:cNvPr id="103457" name="Straight Connector 326"/>
          <p:cNvCxnSpPr>
            <a:cxnSpLocks noChangeShapeType="1"/>
          </p:cNvCxnSpPr>
          <p:nvPr/>
        </p:nvCxnSpPr>
        <p:spPr bwMode="auto">
          <a:xfrm rot="10800000">
            <a:off x="2438400" y="4038600"/>
            <a:ext cx="533400" cy="1588"/>
          </a:xfrm>
          <a:prstGeom prst="line">
            <a:avLst/>
          </a:prstGeom>
          <a:noFill/>
          <a:ln w="25400">
            <a:solidFill>
              <a:srgbClr val="00FF00"/>
            </a:solidFill>
            <a:prstDash val="dash"/>
            <a:round/>
            <a:headEnd/>
            <a:tailEnd/>
          </a:ln>
        </p:spPr>
      </p:cxnSp>
      <p:cxnSp>
        <p:nvCxnSpPr>
          <p:cNvPr id="103458" name="Straight Connector 328"/>
          <p:cNvCxnSpPr>
            <a:cxnSpLocks noChangeShapeType="1"/>
          </p:cNvCxnSpPr>
          <p:nvPr/>
        </p:nvCxnSpPr>
        <p:spPr bwMode="auto">
          <a:xfrm flipH="1">
            <a:off x="2438400" y="2971800"/>
            <a:ext cx="3276600" cy="76200"/>
          </a:xfrm>
          <a:prstGeom prst="line">
            <a:avLst/>
          </a:prstGeom>
          <a:noFill/>
          <a:ln w="25400">
            <a:solidFill>
              <a:srgbClr val="00FF00"/>
            </a:solidFill>
            <a:prstDash val="dash"/>
            <a:round/>
            <a:headEnd/>
            <a:tailEnd/>
          </a:ln>
        </p:spPr>
      </p:cxnSp>
      <p:sp>
        <p:nvSpPr>
          <p:cNvPr id="103459" name="AutoShape 41"/>
          <p:cNvSpPr>
            <a:spLocks/>
          </p:cNvSpPr>
          <p:nvPr/>
        </p:nvSpPr>
        <p:spPr bwMode="auto">
          <a:xfrm>
            <a:off x="7010400" y="3505200"/>
            <a:ext cx="228600" cy="1143000"/>
          </a:xfrm>
          <a:prstGeom prst="rightBrace">
            <a:avLst>
              <a:gd name="adj1" fmla="val 41667"/>
              <a:gd name="adj2" fmla="val 50000"/>
            </a:avLst>
          </a:prstGeom>
          <a:noFill/>
          <a:ln w="9525">
            <a:solidFill>
              <a:schemeClr val="tx1"/>
            </a:solidFill>
            <a:round/>
            <a:headEnd/>
            <a:tailEnd/>
          </a:ln>
        </p:spPr>
        <p:txBody>
          <a:bodyPr wrap="none" anchor="ctr"/>
          <a:lstStyle/>
          <a:p>
            <a:endParaRPr lang="de-DE" sz="1800" dirty="0"/>
          </a:p>
        </p:txBody>
      </p:sp>
      <p:sp>
        <p:nvSpPr>
          <p:cNvPr id="103460" name="TextBox 1"/>
          <p:cNvSpPr txBox="1">
            <a:spLocks noChangeArrowheads="1"/>
          </p:cNvSpPr>
          <p:nvPr/>
        </p:nvSpPr>
        <p:spPr bwMode="auto">
          <a:xfrm>
            <a:off x="1676400" y="6505575"/>
            <a:ext cx="6096000" cy="276225"/>
          </a:xfrm>
          <a:prstGeom prst="rect">
            <a:avLst/>
          </a:prstGeom>
          <a:noFill/>
          <a:ln w="9525">
            <a:noFill/>
            <a:miter lim="800000"/>
            <a:headEnd/>
            <a:tailEnd/>
          </a:ln>
        </p:spPr>
        <p:txBody>
          <a:bodyPr>
            <a:spAutoFit/>
          </a:bodyPr>
          <a:lstStyle/>
          <a:p>
            <a:pPr algn="ctr"/>
            <a:r>
              <a:rPr lang="en-US" sz="1200"/>
              <a:t>© 2014 Global Initiative for Chronic Obstructive Lung Disease</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09600" y="304800"/>
            <a:ext cx="8001000" cy="769441"/>
          </a:xfrm>
          <a:prstGeom prst="rect">
            <a:avLst/>
          </a:prstGeom>
          <a:solidFill>
            <a:srgbClr val="002060"/>
          </a:solidFill>
          <a:ln w="9525">
            <a:noFill/>
            <a:miter lim="800000"/>
            <a:headEnd/>
            <a:tailEnd/>
          </a:ln>
        </p:spPr>
        <p:txBody>
          <a:bodyPr wrap="square">
            <a:spAutoFit/>
          </a:bodyPr>
          <a:lstStyle/>
          <a:p>
            <a:pPr algn="ctr"/>
            <a:r>
              <a:rPr kumimoji="1" lang="en-US"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Đ</a:t>
            </a:r>
            <a:r>
              <a:rPr kumimoji="1" lang="vi-VN"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ư</a:t>
            </a:r>
            <a:r>
              <a:rPr kumimoji="1" lang="en-US" altLang="ja-JP" sz="4400" b="1" dirty="0" err="1">
                <a:solidFill>
                  <a:schemeClr val="bg1"/>
                </a:solidFill>
                <a:effectLst>
                  <a:outerShdw blurRad="38100" dist="38100" dir="2700000" algn="tl">
                    <a:srgbClr val="000000">
                      <a:alpha val="43137"/>
                    </a:srgbClr>
                  </a:outerShdw>
                </a:effectLst>
                <a:latin typeface="VNI-Times" pitchFamily="2" charset="0"/>
                <a:ea typeface="Osaka"/>
                <a:cs typeface="Osaka"/>
              </a:rPr>
              <a:t>ờng</a:t>
            </a:r>
            <a:r>
              <a:rPr kumimoji="1" lang="en-US"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 </a:t>
            </a:r>
            <a:r>
              <a:rPr kumimoji="1" lang="en-US" altLang="ja-JP" sz="4400" b="1" dirty="0" err="1">
                <a:solidFill>
                  <a:schemeClr val="bg1"/>
                </a:solidFill>
                <a:effectLst>
                  <a:outerShdw blurRad="38100" dist="38100" dir="2700000" algn="tl">
                    <a:srgbClr val="000000">
                      <a:alpha val="43137"/>
                    </a:srgbClr>
                  </a:outerShdw>
                </a:effectLst>
                <a:latin typeface="VNI-Times" pitchFamily="2" charset="0"/>
                <a:ea typeface="Osaka"/>
                <a:cs typeface="Osaka"/>
              </a:rPr>
              <a:t>cong</a:t>
            </a:r>
            <a:r>
              <a:rPr kumimoji="1" lang="en-US"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 </a:t>
            </a:r>
            <a:r>
              <a:rPr kumimoji="1" lang="en-US" altLang="ja-JP" sz="4400" b="1" dirty="0" err="1">
                <a:solidFill>
                  <a:schemeClr val="bg1"/>
                </a:solidFill>
                <a:effectLst>
                  <a:outerShdw blurRad="38100" dist="38100" dir="2700000" algn="tl">
                    <a:srgbClr val="000000">
                      <a:alpha val="43137"/>
                    </a:srgbClr>
                  </a:outerShdw>
                </a:effectLst>
                <a:latin typeface="VNI-Times" pitchFamily="2" charset="0"/>
                <a:ea typeface="Osaka"/>
                <a:cs typeface="Osaka"/>
              </a:rPr>
              <a:t>thể</a:t>
            </a:r>
            <a:r>
              <a:rPr kumimoji="1" lang="en-US"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 </a:t>
            </a:r>
            <a:r>
              <a:rPr kumimoji="1" lang="en-US" altLang="ja-JP" sz="4400" b="1" dirty="0" err="1">
                <a:solidFill>
                  <a:schemeClr val="bg1"/>
                </a:solidFill>
                <a:effectLst>
                  <a:outerShdw blurRad="38100" dist="38100" dir="2700000" algn="tl">
                    <a:srgbClr val="000000">
                      <a:alpha val="43137"/>
                    </a:srgbClr>
                  </a:outerShdw>
                </a:effectLst>
                <a:latin typeface="VNI-Times" pitchFamily="2" charset="0"/>
                <a:ea typeface="Osaka"/>
                <a:cs typeface="Osaka"/>
              </a:rPr>
              <a:t>tích</a:t>
            </a:r>
            <a:r>
              <a:rPr kumimoji="1" lang="en-US"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 l</a:t>
            </a:r>
            <a:r>
              <a:rPr kumimoji="1" lang="vi-VN"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ư</a:t>
            </a:r>
            <a:r>
              <a:rPr kumimoji="1" lang="en-US"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u l</a:t>
            </a:r>
            <a:r>
              <a:rPr kumimoji="1" lang="vi-VN"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rPr>
              <a:t>ư</a:t>
            </a:r>
            <a:r>
              <a:rPr kumimoji="1" lang="en-US" altLang="ja-JP" sz="4400" b="1" dirty="0" err="1">
                <a:solidFill>
                  <a:schemeClr val="bg1"/>
                </a:solidFill>
                <a:effectLst>
                  <a:outerShdw blurRad="38100" dist="38100" dir="2700000" algn="tl">
                    <a:srgbClr val="000000">
                      <a:alpha val="43137"/>
                    </a:srgbClr>
                  </a:outerShdw>
                </a:effectLst>
                <a:latin typeface="VNI-Times" pitchFamily="2" charset="0"/>
                <a:ea typeface="Osaka"/>
                <a:cs typeface="Osaka"/>
              </a:rPr>
              <a:t>ợng</a:t>
            </a:r>
            <a:endParaRPr kumimoji="1" lang="en-US" altLang="ja-JP" sz="4400" b="1" dirty="0">
              <a:solidFill>
                <a:schemeClr val="bg1"/>
              </a:solidFill>
              <a:effectLst>
                <a:outerShdw blurRad="38100" dist="38100" dir="2700000" algn="tl">
                  <a:srgbClr val="000000">
                    <a:alpha val="43137"/>
                  </a:srgbClr>
                </a:outerShdw>
              </a:effectLst>
              <a:latin typeface="VNI-Times" pitchFamily="2" charset="0"/>
              <a:ea typeface="Osaka"/>
              <a:cs typeface="Osaka"/>
            </a:endParaRPr>
          </a:p>
        </p:txBody>
      </p:sp>
      <p:grpSp>
        <p:nvGrpSpPr>
          <p:cNvPr id="2" name="Group 3"/>
          <p:cNvGrpSpPr>
            <a:grpSpLocks/>
          </p:cNvGrpSpPr>
          <p:nvPr/>
        </p:nvGrpSpPr>
        <p:grpSpPr bwMode="auto">
          <a:xfrm>
            <a:off x="204083" y="1366838"/>
            <a:ext cx="5852230" cy="4524374"/>
            <a:chOff x="145" y="861"/>
            <a:chExt cx="4147" cy="2850"/>
          </a:xfrm>
        </p:grpSpPr>
        <p:sp>
          <p:nvSpPr>
            <p:cNvPr id="40975" name="Rectangle 4"/>
            <p:cNvSpPr>
              <a:spLocks noChangeArrowheads="1"/>
            </p:cNvSpPr>
            <p:nvPr/>
          </p:nvSpPr>
          <p:spPr bwMode="auto">
            <a:xfrm>
              <a:off x="816" y="861"/>
              <a:ext cx="1492" cy="29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en-US" altLang="ja-JP" sz="2400" dirty="0">
                  <a:solidFill>
                    <a:schemeClr val="tx1"/>
                  </a:solidFill>
                  <a:latin typeface="VNI-Times" pitchFamily="2" charset="0"/>
                  <a:ea typeface="Osaka"/>
                  <a:cs typeface="Osaka"/>
                </a:rPr>
                <a:t>L</a:t>
              </a:r>
              <a:r>
                <a:rPr kumimoji="1" lang="vi-VN" altLang="ja-JP" sz="2400" dirty="0">
                  <a:solidFill>
                    <a:schemeClr val="tx1"/>
                  </a:solidFill>
                  <a:latin typeface="VNI-Times" pitchFamily="2" charset="0"/>
                  <a:ea typeface="Osaka"/>
                  <a:cs typeface="Osaka"/>
                </a:rPr>
                <a:t>ư</a:t>
              </a:r>
              <a:r>
                <a:rPr kumimoji="1" lang="en-US" altLang="ja-JP" sz="2400" dirty="0">
                  <a:solidFill>
                    <a:schemeClr val="tx1"/>
                  </a:solidFill>
                  <a:latin typeface="VNI-Times" pitchFamily="2" charset="0"/>
                  <a:ea typeface="Osaka"/>
                  <a:cs typeface="Osaka"/>
                </a:rPr>
                <a:t>u l</a:t>
              </a:r>
              <a:r>
                <a:rPr kumimoji="1" lang="vi-VN" altLang="ja-JP" sz="2400" dirty="0">
                  <a:solidFill>
                    <a:schemeClr val="tx1"/>
                  </a:solidFill>
                  <a:latin typeface="VNI-Times" pitchFamily="2" charset="0"/>
                  <a:ea typeface="Osaka"/>
                  <a:cs typeface="Osaka"/>
                </a:rPr>
                <a:t>ư</a:t>
              </a:r>
              <a:r>
                <a:rPr kumimoji="1" lang="en-US" altLang="ja-JP" sz="2400" dirty="0" err="1">
                  <a:solidFill>
                    <a:schemeClr val="tx1"/>
                  </a:solidFill>
                  <a:latin typeface="VNI-Times" pitchFamily="2" charset="0"/>
                  <a:ea typeface="Osaka"/>
                  <a:cs typeface="Osaka"/>
                </a:rPr>
                <a:t>ợng</a:t>
              </a:r>
              <a:r>
                <a:rPr kumimoji="1" lang="en-US" altLang="ja-JP" sz="2400" dirty="0">
                  <a:solidFill>
                    <a:schemeClr val="tx1"/>
                  </a:solidFill>
                  <a:latin typeface="VNI-Times" pitchFamily="2" charset="0"/>
                  <a:ea typeface="Osaka"/>
                  <a:cs typeface="Osaka"/>
                </a:rPr>
                <a:t> </a:t>
              </a:r>
              <a:r>
                <a:rPr kumimoji="1" lang="en-US" altLang="ja-JP" sz="2400" dirty="0" err="1">
                  <a:solidFill>
                    <a:schemeClr val="tx1"/>
                  </a:solidFill>
                  <a:latin typeface="VNI-Times" pitchFamily="2" charset="0"/>
                  <a:ea typeface="Osaka"/>
                  <a:cs typeface="Osaka"/>
                </a:rPr>
                <a:t>đỉnh</a:t>
              </a:r>
              <a:endParaRPr kumimoji="1" lang="en-US" altLang="ja-JP" sz="2400" dirty="0">
                <a:solidFill>
                  <a:schemeClr val="tx1"/>
                </a:solidFill>
                <a:latin typeface="VNI-Times" pitchFamily="2" charset="0"/>
                <a:ea typeface="Osaka"/>
                <a:cs typeface="Osaka"/>
              </a:endParaRPr>
            </a:p>
          </p:txBody>
        </p:sp>
        <p:grpSp>
          <p:nvGrpSpPr>
            <p:cNvPr id="3" name="Group 5"/>
            <p:cNvGrpSpPr>
              <a:grpSpLocks/>
            </p:cNvGrpSpPr>
            <p:nvPr/>
          </p:nvGrpSpPr>
          <p:grpSpPr bwMode="auto">
            <a:xfrm>
              <a:off x="145" y="1056"/>
              <a:ext cx="4147" cy="2655"/>
              <a:chOff x="701" y="720"/>
              <a:chExt cx="4147" cy="2655"/>
            </a:xfrm>
          </p:grpSpPr>
          <p:sp>
            <p:nvSpPr>
              <p:cNvPr id="40977" name="Line 6"/>
              <p:cNvSpPr>
                <a:spLocks noChangeShapeType="1"/>
              </p:cNvSpPr>
              <p:nvPr/>
            </p:nvSpPr>
            <p:spPr bwMode="auto">
              <a:xfrm>
                <a:off x="1104" y="3024"/>
                <a:ext cx="3744" cy="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solidFill>
                    <a:schemeClr val="tx1"/>
                  </a:solidFill>
                </a:endParaRPr>
              </a:p>
            </p:txBody>
          </p:sp>
          <p:sp>
            <p:nvSpPr>
              <p:cNvPr id="40978" name="Line 7"/>
              <p:cNvSpPr>
                <a:spLocks noChangeShapeType="1"/>
              </p:cNvSpPr>
              <p:nvPr/>
            </p:nvSpPr>
            <p:spPr bwMode="auto">
              <a:xfrm flipV="1">
                <a:off x="1104" y="720"/>
                <a:ext cx="0" cy="2304"/>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solidFill>
                    <a:schemeClr val="tx1"/>
                  </a:solidFill>
                </a:endParaRPr>
              </a:p>
            </p:txBody>
          </p:sp>
          <p:sp>
            <p:nvSpPr>
              <p:cNvPr id="40979" name="Freeform 8"/>
              <p:cNvSpPr>
                <a:spLocks/>
              </p:cNvSpPr>
              <p:nvPr/>
            </p:nvSpPr>
            <p:spPr bwMode="auto">
              <a:xfrm>
                <a:off x="1104" y="904"/>
                <a:ext cx="3118" cy="2120"/>
              </a:xfrm>
              <a:custGeom>
                <a:avLst/>
                <a:gdLst>
                  <a:gd name="T0" fmla="*/ 0 w 3120"/>
                  <a:gd name="T1" fmla="*/ 2120 h 2120"/>
                  <a:gd name="T2" fmla="*/ 240 w 3120"/>
                  <a:gd name="T3" fmla="*/ 632 h 2120"/>
                  <a:gd name="T4" fmla="*/ 432 w 3120"/>
                  <a:gd name="T5" fmla="*/ 104 h 2120"/>
                  <a:gd name="T6" fmla="*/ 576 w 3120"/>
                  <a:gd name="T7" fmla="*/ 8 h 2120"/>
                  <a:gd name="T8" fmla="*/ 816 w 3120"/>
                  <a:gd name="T9" fmla="*/ 104 h 2120"/>
                  <a:gd name="T10" fmla="*/ 1344 w 3120"/>
                  <a:gd name="T11" fmla="*/ 584 h 2120"/>
                  <a:gd name="T12" fmla="*/ 3120 w 3120"/>
                  <a:gd name="T13" fmla="*/ 2120 h 2120"/>
                  <a:gd name="T14" fmla="*/ 0 60000 65536"/>
                  <a:gd name="T15" fmla="*/ 0 60000 65536"/>
                  <a:gd name="T16" fmla="*/ 0 60000 65536"/>
                  <a:gd name="T17" fmla="*/ 0 60000 65536"/>
                  <a:gd name="T18" fmla="*/ 0 60000 65536"/>
                  <a:gd name="T19" fmla="*/ 0 60000 65536"/>
                  <a:gd name="T20" fmla="*/ 0 60000 65536"/>
                  <a:gd name="T21" fmla="*/ 0 w 3120"/>
                  <a:gd name="T22" fmla="*/ 0 h 2120"/>
                  <a:gd name="T23" fmla="*/ 3120 w 3120"/>
                  <a:gd name="T24" fmla="*/ 2120 h 2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20" h="2120">
                    <a:moveTo>
                      <a:pt x="0" y="2120"/>
                    </a:moveTo>
                    <a:cubicBezTo>
                      <a:pt x="84" y="1544"/>
                      <a:pt x="168" y="968"/>
                      <a:pt x="240" y="632"/>
                    </a:cubicBezTo>
                    <a:cubicBezTo>
                      <a:pt x="312" y="296"/>
                      <a:pt x="376" y="208"/>
                      <a:pt x="432" y="104"/>
                    </a:cubicBezTo>
                    <a:cubicBezTo>
                      <a:pt x="488" y="0"/>
                      <a:pt x="512" y="8"/>
                      <a:pt x="576" y="8"/>
                    </a:cubicBezTo>
                    <a:cubicBezTo>
                      <a:pt x="640" y="8"/>
                      <a:pt x="688" y="8"/>
                      <a:pt x="816" y="104"/>
                    </a:cubicBezTo>
                    <a:cubicBezTo>
                      <a:pt x="944" y="200"/>
                      <a:pt x="960" y="248"/>
                      <a:pt x="1344" y="584"/>
                    </a:cubicBezTo>
                    <a:cubicBezTo>
                      <a:pt x="1728" y="920"/>
                      <a:pt x="2824" y="1864"/>
                      <a:pt x="3120" y="2120"/>
                    </a:cubicBezTo>
                  </a:path>
                </a:pathLst>
              </a:cu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solidFill>
                    <a:schemeClr val="tx1"/>
                  </a:solidFill>
                  <a:latin typeface="Constantia" pitchFamily="18" charset="0"/>
                </a:endParaRPr>
              </a:p>
            </p:txBody>
          </p:sp>
          <p:sp>
            <p:nvSpPr>
              <p:cNvPr id="40980" name="Line 9"/>
              <p:cNvSpPr>
                <a:spLocks noChangeShapeType="1"/>
              </p:cNvSpPr>
              <p:nvPr/>
            </p:nvSpPr>
            <p:spPr bwMode="auto">
              <a:xfrm flipV="1">
                <a:off x="2593" y="1584"/>
                <a:ext cx="0" cy="144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solidFill>
                    <a:schemeClr val="tx1"/>
                  </a:solidFill>
                </a:endParaRPr>
              </a:p>
            </p:txBody>
          </p:sp>
          <p:sp>
            <p:nvSpPr>
              <p:cNvPr id="40981" name="Line 10"/>
              <p:cNvSpPr>
                <a:spLocks noChangeShapeType="1"/>
              </p:cNvSpPr>
              <p:nvPr/>
            </p:nvSpPr>
            <p:spPr bwMode="auto">
              <a:xfrm flipV="1">
                <a:off x="3360" y="2256"/>
                <a:ext cx="0" cy="768"/>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solidFill>
                    <a:schemeClr val="tx1"/>
                  </a:solidFill>
                </a:endParaRPr>
              </a:p>
            </p:txBody>
          </p:sp>
          <p:sp>
            <p:nvSpPr>
              <p:cNvPr id="40982" name="Line 11"/>
              <p:cNvSpPr>
                <a:spLocks noChangeShapeType="1"/>
              </p:cNvSpPr>
              <p:nvPr/>
            </p:nvSpPr>
            <p:spPr bwMode="auto">
              <a:xfrm>
                <a:off x="1680" y="912"/>
                <a:ext cx="0" cy="2112"/>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solidFill>
                    <a:schemeClr val="tx1"/>
                  </a:solidFill>
                </a:endParaRPr>
              </a:p>
            </p:txBody>
          </p:sp>
          <p:grpSp>
            <p:nvGrpSpPr>
              <p:cNvPr id="4" name="Group 12"/>
              <p:cNvGrpSpPr>
                <a:grpSpLocks/>
              </p:cNvGrpSpPr>
              <p:nvPr/>
            </p:nvGrpSpPr>
            <p:grpSpPr bwMode="auto">
              <a:xfrm>
                <a:off x="3168" y="1856"/>
                <a:ext cx="520" cy="369"/>
                <a:chOff x="3744" y="1280"/>
                <a:chExt cx="520" cy="369"/>
              </a:xfrm>
            </p:grpSpPr>
            <p:sp>
              <p:nvSpPr>
                <p:cNvPr id="40989" name="Rectangle 13"/>
                <p:cNvSpPr>
                  <a:spLocks noChangeArrowheads="1"/>
                </p:cNvSpPr>
                <p:nvPr/>
              </p:nvSpPr>
              <p:spPr bwMode="auto">
                <a:xfrm>
                  <a:off x="3744" y="1280"/>
                  <a:ext cx="294" cy="23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a:solidFill>
                        <a:schemeClr val="tx1"/>
                      </a:solidFill>
                      <a:latin typeface="VNI-Times" pitchFamily="2" charset="0"/>
                      <a:ea typeface="Osaka"/>
                      <a:cs typeface="Osaka"/>
                    </a:rPr>
                    <a:t>・</a:t>
                  </a:r>
                </a:p>
              </p:txBody>
            </p:sp>
            <p:sp>
              <p:nvSpPr>
                <p:cNvPr id="40990" name="Rectangle 14"/>
                <p:cNvSpPr>
                  <a:spLocks noChangeArrowheads="1"/>
                </p:cNvSpPr>
                <p:nvPr/>
              </p:nvSpPr>
              <p:spPr bwMode="auto">
                <a:xfrm>
                  <a:off x="3794" y="1416"/>
                  <a:ext cx="470" cy="23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en-US" altLang="ja-JP" dirty="0">
                      <a:solidFill>
                        <a:schemeClr val="tx1"/>
                      </a:solidFill>
                      <a:latin typeface="VNI-Times" pitchFamily="2" charset="0"/>
                      <a:ea typeface="Osaka"/>
                      <a:cs typeface="Osaka"/>
                    </a:rPr>
                    <a:t>V25</a:t>
                  </a:r>
                </a:p>
              </p:txBody>
            </p:sp>
          </p:grpSp>
          <p:grpSp>
            <p:nvGrpSpPr>
              <p:cNvPr id="5" name="Group 15"/>
              <p:cNvGrpSpPr>
                <a:grpSpLocks/>
              </p:cNvGrpSpPr>
              <p:nvPr/>
            </p:nvGrpSpPr>
            <p:grpSpPr bwMode="auto">
              <a:xfrm>
                <a:off x="2400" y="1136"/>
                <a:ext cx="466" cy="369"/>
                <a:chOff x="3024" y="1040"/>
                <a:chExt cx="466" cy="369"/>
              </a:xfrm>
            </p:grpSpPr>
            <p:sp>
              <p:nvSpPr>
                <p:cNvPr id="40987" name="Rectangle 16"/>
                <p:cNvSpPr>
                  <a:spLocks noChangeArrowheads="1"/>
                </p:cNvSpPr>
                <p:nvPr/>
              </p:nvSpPr>
              <p:spPr bwMode="auto">
                <a:xfrm>
                  <a:off x="3024" y="1040"/>
                  <a:ext cx="294" cy="23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a:solidFill>
                        <a:schemeClr val="tx1"/>
                      </a:solidFill>
                      <a:latin typeface="VNI-Times" pitchFamily="2" charset="0"/>
                      <a:ea typeface="Osaka"/>
                      <a:cs typeface="Osaka"/>
                    </a:rPr>
                    <a:t>・</a:t>
                  </a:r>
                </a:p>
              </p:txBody>
            </p:sp>
            <p:sp>
              <p:nvSpPr>
                <p:cNvPr id="40988" name="Rectangle 17"/>
                <p:cNvSpPr>
                  <a:spLocks noChangeArrowheads="1"/>
                </p:cNvSpPr>
                <p:nvPr/>
              </p:nvSpPr>
              <p:spPr bwMode="auto">
                <a:xfrm>
                  <a:off x="3074" y="1176"/>
                  <a:ext cx="416" cy="23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en-US" altLang="ja-JP">
                      <a:solidFill>
                        <a:schemeClr val="tx1"/>
                      </a:solidFill>
                      <a:latin typeface="VNI-Times" pitchFamily="2" charset="0"/>
                      <a:ea typeface="Osaka"/>
                      <a:cs typeface="Osaka"/>
                    </a:rPr>
                    <a:t>V50</a:t>
                  </a:r>
                </a:p>
              </p:txBody>
            </p:sp>
          </p:grpSp>
          <p:sp>
            <p:nvSpPr>
              <p:cNvPr id="40985" name="Rectangle 18"/>
              <p:cNvSpPr>
                <a:spLocks noChangeArrowheads="1"/>
              </p:cNvSpPr>
              <p:nvPr/>
            </p:nvSpPr>
            <p:spPr bwMode="auto">
              <a:xfrm>
                <a:off x="1762" y="3084"/>
                <a:ext cx="840" cy="29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en-US" altLang="ja-JP" sz="2400" dirty="0" err="1">
                    <a:solidFill>
                      <a:schemeClr val="tx1"/>
                    </a:solidFill>
                    <a:latin typeface="VNI-Times" pitchFamily="2" charset="0"/>
                    <a:ea typeface="Osaka"/>
                    <a:cs typeface="Osaka"/>
                  </a:rPr>
                  <a:t>Thể</a:t>
                </a:r>
                <a:r>
                  <a:rPr kumimoji="1" lang="en-US" altLang="ja-JP" sz="2400" dirty="0">
                    <a:solidFill>
                      <a:schemeClr val="tx1"/>
                    </a:solidFill>
                    <a:latin typeface="VNI-Times" pitchFamily="2" charset="0"/>
                    <a:ea typeface="Osaka"/>
                    <a:cs typeface="Osaka"/>
                  </a:rPr>
                  <a:t> </a:t>
                </a:r>
                <a:r>
                  <a:rPr kumimoji="1" lang="en-US" altLang="ja-JP" sz="2400" dirty="0" err="1">
                    <a:solidFill>
                      <a:schemeClr val="tx1"/>
                    </a:solidFill>
                    <a:latin typeface="VNI-Times" pitchFamily="2" charset="0"/>
                    <a:ea typeface="Osaka"/>
                    <a:cs typeface="Osaka"/>
                  </a:rPr>
                  <a:t>tích</a:t>
                </a:r>
                <a:endParaRPr kumimoji="1" lang="en-US" altLang="ja-JP" sz="2400" dirty="0">
                  <a:solidFill>
                    <a:schemeClr val="tx1"/>
                  </a:solidFill>
                  <a:latin typeface="VNI-Times" pitchFamily="2" charset="0"/>
                  <a:ea typeface="Osaka"/>
                  <a:cs typeface="Osaka"/>
                </a:endParaRPr>
              </a:p>
            </p:txBody>
          </p:sp>
          <p:sp>
            <p:nvSpPr>
              <p:cNvPr id="40986" name="Rectangle 19"/>
              <p:cNvSpPr>
                <a:spLocks noChangeArrowheads="1"/>
              </p:cNvSpPr>
              <p:nvPr/>
            </p:nvSpPr>
            <p:spPr bwMode="auto">
              <a:xfrm rot="16200000">
                <a:off x="401" y="1418"/>
                <a:ext cx="927" cy="32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en-US" altLang="ja-JP" sz="2400" dirty="0">
                    <a:solidFill>
                      <a:schemeClr val="tx1"/>
                    </a:solidFill>
                    <a:latin typeface="VNI-Times" pitchFamily="2" charset="0"/>
                    <a:ea typeface="Osaka"/>
                    <a:cs typeface="Osaka"/>
                  </a:rPr>
                  <a:t>L</a:t>
                </a:r>
                <a:r>
                  <a:rPr kumimoji="1" lang="vi-VN" altLang="ja-JP" sz="2400" dirty="0">
                    <a:solidFill>
                      <a:schemeClr val="tx1"/>
                    </a:solidFill>
                    <a:latin typeface="VNI-Times" pitchFamily="2" charset="0"/>
                    <a:ea typeface="Osaka"/>
                    <a:cs typeface="Osaka"/>
                  </a:rPr>
                  <a:t>ư</a:t>
                </a:r>
                <a:r>
                  <a:rPr kumimoji="1" lang="en-US" altLang="ja-JP" sz="2400" dirty="0">
                    <a:solidFill>
                      <a:schemeClr val="tx1"/>
                    </a:solidFill>
                    <a:latin typeface="VNI-Times" pitchFamily="2" charset="0"/>
                    <a:ea typeface="Osaka"/>
                    <a:cs typeface="Osaka"/>
                  </a:rPr>
                  <a:t>u l</a:t>
                </a:r>
                <a:r>
                  <a:rPr kumimoji="1" lang="vi-VN" altLang="ja-JP" sz="2400" dirty="0">
                    <a:solidFill>
                      <a:schemeClr val="tx1"/>
                    </a:solidFill>
                    <a:latin typeface="VNI-Times" pitchFamily="2" charset="0"/>
                    <a:ea typeface="Osaka"/>
                    <a:cs typeface="Osaka"/>
                  </a:rPr>
                  <a:t>ư</a:t>
                </a:r>
                <a:r>
                  <a:rPr kumimoji="1" lang="en-US" altLang="ja-JP" sz="2400" dirty="0" err="1">
                    <a:solidFill>
                      <a:schemeClr val="tx1"/>
                    </a:solidFill>
                    <a:latin typeface="VNI-Times" pitchFamily="2" charset="0"/>
                    <a:ea typeface="Osaka"/>
                    <a:cs typeface="Osaka"/>
                  </a:rPr>
                  <a:t>ợng</a:t>
                </a:r>
                <a:endParaRPr kumimoji="1" lang="en-US" altLang="ja-JP" sz="2400" dirty="0">
                  <a:solidFill>
                    <a:schemeClr val="tx1"/>
                  </a:solidFill>
                  <a:latin typeface="VNI-Times" pitchFamily="2" charset="0"/>
                  <a:ea typeface="Osaka"/>
                  <a:cs typeface="Osaka"/>
                </a:endParaRPr>
              </a:p>
            </p:txBody>
          </p:sp>
        </p:grpSp>
      </p:grpSp>
      <p:sp>
        <p:nvSpPr>
          <p:cNvPr id="40964" name="Freeform 20"/>
          <p:cNvSpPr>
            <a:spLocks/>
          </p:cNvSpPr>
          <p:nvPr/>
        </p:nvSpPr>
        <p:spPr bwMode="auto">
          <a:xfrm>
            <a:off x="744538" y="3009900"/>
            <a:ext cx="4403725" cy="2324100"/>
          </a:xfrm>
          <a:custGeom>
            <a:avLst/>
            <a:gdLst>
              <a:gd name="T0" fmla="*/ 0 w 3120"/>
              <a:gd name="T1" fmla="*/ 2147483647 h 1464"/>
              <a:gd name="T2" fmla="*/ 478126000 w 3120"/>
              <a:gd name="T3" fmla="*/ 1149191264 h 1464"/>
              <a:gd name="T4" fmla="*/ 860627682 w 3120"/>
              <a:gd name="T5" fmla="*/ 302418748 h 1464"/>
              <a:gd name="T6" fmla="*/ 1243127776 w 3120"/>
              <a:gd name="T7" fmla="*/ 181451239 h 1464"/>
              <a:gd name="T8" fmla="*/ 1721253953 w 3120"/>
              <a:gd name="T9" fmla="*/ 1391126183 h 1464"/>
              <a:gd name="T10" fmla="*/ 2147483647 w 3120"/>
              <a:gd name="T11" fmla="*/ 2147483647 h 1464"/>
              <a:gd name="T12" fmla="*/ 2147483647 w 3120"/>
              <a:gd name="T13" fmla="*/ 2147483647 h 1464"/>
              <a:gd name="T14" fmla="*/ 2147483647 w 3120"/>
              <a:gd name="T15" fmla="*/ 2147483647 h 1464"/>
              <a:gd name="T16" fmla="*/ 2147483647 w 3120"/>
              <a:gd name="T17" fmla="*/ 2147483647 h 1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20"/>
              <a:gd name="T28" fmla="*/ 0 h 1464"/>
              <a:gd name="T29" fmla="*/ 3120 w 3120"/>
              <a:gd name="T30" fmla="*/ 1464 h 14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20" h="1464">
                <a:moveTo>
                  <a:pt x="0" y="1464"/>
                </a:moveTo>
                <a:cubicBezTo>
                  <a:pt x="84" y="1072"/>
                  <a:pt x="168" y="680"/>
                  <a:pt x="240" y="456"/>
                </a:cubicBezTo>
                <a:cubicBezTo>
                  <a:pt x="312" y="232"/>
                  <a:pt x="368" y="184"/>
                  <a:pt x="432" y="120"/>
                </a:cubicBezTo>
                <a:cubicBezTo>
                  <a:pt x="496" y="56"/>
                  <a:pt x="552" y="0"/>
                  <a:pt x="624" y="72"/>
                </a:cubicBezTo>
                <a:cubicBezTo>
                  <a:pt x="696" y="144"/>
                  <a:pt x="776" y="416"/>
                  <a:pt x="864" y="552"/>
                </a:cubicBezTo>
                <a:cubicBezTo>
                  <a:pt x="952" y="688"/>
                  <a:pt x="1032" y="792"/>
                  <a:pt x="1152" y="888"/>
                </a:cubicBezTo>
                <a:cubicBezTo>
                  <a:pt x="1272" y="984"/>
                  <a:pt x="1448" y="1064"/>
                  <a:pt x="1584" y="1128"/>
                </a:cubicBezTo>
                <a:cubicBezTo>
                  <a:pt x="1720" y="1192"/>
                  <a:pt x="1712" y="1216"/>
                  <a:pt x="1968" y="1272"/>
                </a:cubicBezTo>
                <a:cubicBezTo>
                  <a:pt x="2224" y="1328"/>
                  <a:pt x="2928" y="1432"/>
                  <a:pt x="3120" y="1464"/>
                </a:cubicBezTo>
              </a:path>
            </a:pathLst>
          </a:custGeom>
          <a:ln>
            <a:headEnd/>
            <a:tailEnd/>
          </a:ln>
        </p:spPr>
        <p:style>
          <a:lnRef idx="1">
            <a:schemeClr val="accent1"/>
          </a:lnRef>
          <a:fillRef idx="0">
            <a:schemeClr val="accent1"/>
          </a:fillRef>
          <a:effectRef idx="0">
            <a:schemeClr val="accent1"/>
          </a:effectRef>
          <a:fontRef idx="minor">
            <a:schemeClr val="tx1"/>
          </a:fontRef>
        </p:style>
        <p:txBody>
          <a:bodyPr wrap="none" anchor="ctr"/>
          <a:lstStyle/>
          <a:p>
            <a:pPr>
              <a:defRPr/>
            </a:pPr>
            <a:endParaRPr lang="en-US">
              <a:latin typeface="Constantia" pitchFamily="18" charset="0"/>
            </a:endParaRPr>
          </a:p>
        </p:txBody>
      </p:sp>
      <p:sp>
        <p:nvSpPr>
          <p:cNvPr id="30725" name="AutoShape 21" descr="50%"/>
          <p:cNvSpPr>
            <a:spLocks noChangeArrowheads="1"/>
          </p:cNvSpPr>
          <p:nvPr/>
        </p:nvSpPr>
        <p:spPr bwMode="auto">
          <a:xfrm>
            <a:off x="2303463" y="3276600"/>
            <a:ext cx="269875" cy="1143000"/>
          </a:xfrm>
          <a:prstGeom prst="downArrow">
            <a:avLst>
              <a:gd name="adj1" fmla="val 50000"/>
              <a:gd name="adj2" fmla="val 105882"/>
            </a:avLst>
          </a:prstGeom>
          <a:pattFill prst="pct50">
            <a:fgClr>
              <a:schemeClr val="tx1"/>
            </a:fgClr>
            <a:bgClr>
              <a:srgbClr val="FFFFFF"/>
            </a:bgClr>
          </a:pattFill>
          <a:ln w="9525">
            <a:solidFill>
              <a:schemeClr val="tx1"/>
            </a:solidFill>
            <a:miter lim="800000"/>
            <a:headEnd/>
            <a:tailEnd/>
          </a:ln>
        </p:spPr>
        <p:txBody>
          <a:bodyPr wrap="none" anchor="ctr"/>
          <a:lstStyle/>
          <a:p>
            <a:endParaRPr lang="en-US">
              <a:latin typeface="Constantia" pitchFamily="18" charset="0"/>
            </a:endParaRPr>
          </a:p>
        </p:txBody>
      </p:sp>
      <p:sp>
        <p:nvSpPr>
          <p:cNvPr id="40966" name="Rectangle 22"/>
          <p:cNvSpPr>
            <a:spLocks noChangeArrowheads="1"/>
          </p:cNvSpPr>
          <p:nvPr/>
        </p:nvSpPr>
        <p:spPr bwMode="auto">
          <a:xfrm>
            <a:off x="3517900" y="2798763"/>
            <a:ext cx="1749197" cy="46166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en-US" altLang="ja-JP" sz="2400" dirty="0" err="1">
                <a:latin typeface="VNI-Times" pitchFamily="2" charset="0"/>
                <a:ea typeface="Osaka"/>
                <a:cs typeface="Osaka"/>
              </a:rPr>
              <a:t>Bình</a:t>
            </a:r>
            <a:r>
              <a:rPr kumimoji="1" lang="en-US" altLang="ja-JP" sz="2400" dirty="0">
                <a:latin typeface="VNI-Times" pitchFamily="2" charset="0"/>
                <a:ea typeface="Osaka"/>
                <a:cs typeface="Osaka"/>
              </a:rPr>
              <a:t> </a:t>
            </a:r>
            <a:r>
              <a:rPr kumimoji="1" lang="en-US" altLang="ja-JP" sz="2400" dirty="0" err="1">
                <a:latin typeface="VNI-Times" pitchFamily="2" charset="0"/>
                <a:ea typeface="Osaka"/>
                <a:cs typeface="Osaka"/>
              </a:rPr>
              <a:t>th</a:t>
            </a:r>
            <a:r>
              <a:rPr kumimoji="1" lang="vi-VN" altLang="ja-JP" sz="2400" dirty="0">
                <a:latin typeface="VNI-Times" pitchFamily="2" charset="0"/>
                <a:ea typeface="Osaka"/>
                <a:cs typeface="Osaka"/>
              </a:rPr>
              <a:t>ư</a:t>
            </a:r>
            <a:r>
              <a:rPr kumimoji="1" lang="en-US" altLang="ja-JP" sz="2400" dirty="0" err="1">
                <a:latin typeface="VNI-Times" pitchFamily="2" charset="0"/>
                <a:ea typeface="Osaka"/>
                <a:cs typeface="Osaka"/>
              </a:rPr>
              <a:t>ờng</a:t>
            </a:r>
            <a:endParaRPr kumimoji="1" lang="en-US" altLang="ja-JP" sz="2400" dirty="0">
              <a:latin typeface="VNI-Times" pitchFamily="2" charset="0"/>
              <a:ea typeface="Osaka"/>
              <a:cs typeface="Osaka"/>
            </a:endParaRPr>
          </a:p>
        </p:txBody>
      </p:sp>
      <p:sp>
        <p:nvSpPr>
          <p:cNvPr id="30727" name="Rectangle 23"/>
          <p:cNvSpPr>
            <a:spLocks noChangeArrowheads="1"/>
          </p:cNvSpPr>
          <p:nvPr/>
        </p:nvSpPr>
        <p:spPr bwMode="auto">
          <a:xfrm>
            <a:off x="1422400" y="4562475"/>
            <a:ext cx="1006475" cy="457200"/>
          </a:xfrm>
          <a:prstGeom prst="rect">
            <a:avLst/>
          </a:prstGeom>
          <a:noFill/>
          <a:ln w="9525">
            <a:noFill/>
            <a:miter lim="800000"/>
            <a:headEnd/>
            <a:tailEnd/>
          </a:ln>
        </p:spPr>
        <p:txBody>
          <a:bodyPr wrap="none">
            <a:spAutoFit/>
          </a:bodyPr>
          <a:lstStyle/>
          <a:p>
            <a:r>
              <a:rPr kumimoji="1" lang="en-US" altLang="ja-JP" sz="2400">
                <a:latin typeface="VNI-Times" pitchFamily="2" charset="0"/>
                <a:ea typeface="Osaka"/>
                <a:cs typeface="Osaka"/>
              </a:rPr>
              <a:t>COPD</a:t>
            </a:r>
          </a:p>
        </p:txBody>
      </p:sp>
      <p:grpSp>
        <p:nvGrpSpPr>
          <p:cNvPr id="6" name="Group 24"/>
          <p:cNvGrpSpPr>
            <a:grpSpLocks/>
          </p:cNvGrpSpPr>
          <p:nvPr/>
        </p:nvGrpSpPr>
        <p:grpSpPr bwMode="auto">
          <a:xfrm>
            <a:off x="5621338" y="1676400"/>
            <a:ext cx="2979737" cy="2057400"/>
            <a:chOff x="4128" y="720"/>
            <a:chExt cx="2112" cy="1296"/>
          </a:xfrm>
        </p:grpSpPr>
        <p:sp>
          <p:nvSpPr>
            <p:cNvPr id="40969" name="Line 25"/>
            <p:cNvSpPr>
              <a:spLocks noChangeShapeType="1"/>
            </p:cNvSpPr>
            <p:nvPr/>
          </p:nvSpPr>
          <p:spPr bwMode="auto">
            <a:xfrm flipV="1">
              <a:off x="4128" y="720"/>
              <a:ext cx="0" cy="1248"/>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p>
          </p:txBody>
        </p:sp>
        <p:sp>
          <p:nvSpPr>
            <p:cNvPr id="40970" name="Freeform 26"/>
            <p:cNvSpPr>
              <a:spLocks/>
            </p:cNvSpPr>
            <p:nvPr/>
          </p:nvSpPr>
          <p:spPr bwMode="auto">
            <a:xfrm>
              <a:off x="4128" y="888"/>
              <a:ext cx="2064" cy="1128"/>
            </a:xfrm>
            <a:custGeom>
              <a:avLst/>
              <a:gdLst>
                <a:gd name="T0" fmla="*/ 0 w 2064"/>
                <a:gd name="T1" fmla="*/ 1128 h 1128"/>
                <a:gd name="T2" fmla="*/ 96 w 2064"/>
                <a:gd name="T3" fmla="*/ 216 h 1128"/>
                <a:gd name="T4" fmla="*/ 144 w 2064"/>
                <a:gd name="T5" fmla="*/ 24 h 1128"/>
                <a:gd name="T6" fmla="*/ 192 w 2064"/>
                <a:gd name="T7" fmla="*/ 72 h 1128"/>
                <a:gd name="T8" fmla="*/ 240 w 2064"/>
                <a:gd name="T9" fmla="*/ 408 h 1128"/>
                <a:gd name="T10" fmla="*/ 288 w 2064"/>
                <a:gd name="T11" fmla="*/ 600 h 1128"/>
                <a:gd name="T12" fmla="*/ 384 w 2064"/>
                <a:gd name="T13" fmla="*/ 840 h 1128"/>
                <a:gd name="T14" fmla="*/ 576 w 2064"/>
                <a:gd name="T15" fmla="*/ 984 h 1128"/>
                <a:gd name="T16" fmla="*/ 1200 w 2064"/>
                <a:gd name="T17" fmla="*/ 1032 h 1128"/>
                <a:gd name="T18" fmla="*/ 1824 w 2064"/>
                <a:gd name="T19" fmla="*/ 1080 h 1128"/>
                <a:gd name="T20" fmla="*/ 2064 w 2064"/>
                <a:gd name="T21" fmla="*/ 1080 h 1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64"/>
                <a:gd name="T34" fmla="*/ 0 h 1128"/>
                <a:gd name="T35" fmla="*/ 2064 w 2064"/>
                <a:gd name="T36" fmla="*/ 1128 h 1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64" h="1128">
                  <a:moveTo>
                    <a:pt x="0" y="1128"/>
                  </a:moveTo>
                  <a:cubicBezTo>
                    <a:pt x="36" y="764"/>
                    <a:pt x="72" y="400"/>
                    <a:pt x="96" y="216"/>
                  </a:cubicBezTo>
                  <a:cubicBezTo>
                    <a:pt x="120" y="32"/>
                    <a:pt x="128" y="48"/>
                    <a:pt x="144" y="24"/>
                  </a:cubicBezTo>
                  <a:cubicBezTo>
                    <a:pt x="160" y="0"/>
                    <a:pt x="176" y="8"/>
                    <a:pt x="192" y="72"/>
                  </a:cubicBezTo>
                  <a:cubicBezTo>
                    <a:pt x="208" y="136"/>
                    <a:pt x="224" y="320"/>
                    <a:pt x="240" y="408"/>
                  </a:cubicBezTo>
                  <a:cubicBezTo>
                    <a:pt x="256" y="496"/>
                    <a:pt x="264" y="528"/>
                    <a:pt x="288" y="600"/>
                  </a:cubicBezTo>
                  <a:cubicBezTo>
                    <a:pt x="312" y="672"/>
                    <a:pt x="336" y="776"/>
                    <a:pt x="384" y="840"/>
                  </a:cubicBezTo>
                  <a:cubicBezTo>
                    <a:pt x="432" y="904"/>
                    <a:pt x="440" y="952"/>
                    <a:pt x="576" y="984"/>
                  </a:cubicBezTo>
                  <a:cubicBezTo>
                    <a:pt x="712" y="1016"/>
                    <a:pt x="992" y="1016"/>
                    <a:pt x="1200" y="1032"/>
                  </a:cubicBezTo>
                  <a:cubicBezTo>
                    <a:pt x="1408" y="1048"/>
                    <a:pt x="1680" y="1072"/>
                    <a:pt x="1824" y="1080"/>
                  </a:cubicBezTo>
                  <a:cubicBezTo>
                    <a:pt x="1968" y="1088"/>
                    <a:pt x="2032" y="1080"/>
                    <a:pt x="2064" y="1080"/>
                  </a:cubicBezTo>
                </a:path>
              </a:pathLst>
            </a:cu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latin typeface="Constantia" pitchFamily="18" charset="0"/>
              </a:endParaRPr>
            </a:p>
          </p:txBody>
        </p:sp>
        <p:sp>
          <p:nvSpPr>
            <p:cNvPr id="40971" name="Line 27"/>
            <p:cNvSpPr>
              <a:spLocks noChangeShapeType="1"/>
            </p:cNvSpPr>
            <p:nvPr/>
          </p:nvSpPr>
          <p:spPr bwMode="auto">
            <a:xfrm>
              <a:off x="4128" y="1968"/>
              <a:ext cx="2112" cy="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p>
          </p:txBody>
        </p:sp>
        <p:sp>
          <p:nvSpPr>
            <p:cNvPr id="40972" name="Line 28"/>
            <p:cNvSpPr>
              <a:spLocks noChangeShapeType="1"/>
            </p:cNvSpPr>
            <p:nvPr/>
          </p:nvSpPr>
          <p:spPr bwMode="auto">
            <a:xfrm flipV="1">
              <a:off x="4992" y="1680"/>
              <a:ext cx="0" cy="288"/>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p>
          </p:txBody>
        </p:sp>
        <p:sp>
          <p:nvSpPr>
            <p:cNvPr id="40973" name="Line 29"/>
            <p:cNvSpPr>
              <a:spLocks noChangeShapeType="1"/>
            </p:cNvSpPr>
            <p:nvPr/>
          </p:nvSpPr>
          <p:spPr bwMode="auto">
            <a:xfrm flipV="1">
              <a:off x="5424" y="1680"/>
              <a:ext cx="0" cy="288"/>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p>
          </p:txBody>
        </p:sp>
        <p:sp>
          <p:nvSpPr>
            <p:cNvPr id="40974" name="Rectangle 30"/>
            <p:cNvSpPr>
              <a:spLocks noChangeArrowheads="1"/>
            </p:cNvSpPr>
            <p:nvPr/>
          </p:nvSpPr>
          <p:spPr bwMode="auto">
            <a:xfrm>
              <a:off x="4464" y="1194"/>
              <a:ext cx="1503" cy="29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en-US" altLang="ja-JP" sz="2400" dirty="0">
                  <a:latin typeface="VNI-Times" pitchFamily="2" charset="0"/>
                  <a:ea typeface="Osaka"/>
                  <a:cs typeface="Osaka"/>
                </a:rPr>
                <a:t>COPD </a:t>
              </a:r>
              <a:r>
                <a:rPr kumimoji="1" lang="en-US" altLang="ja-JP" sz="2400" dirty="0" err="1">
                  <a:latin typeface="VNI-Times" pitchFamily="2" charset="0"/>
                  <a:ea typeface="Osaka"/>
                  <a:cs typeface="Osaka"/>
                </a:rPr>
                <a:t>tiến</a:t>
              </a:r>
              <a:r>
                <a:rPr kumimoji="1" lang="en-US" altLang="ja-JP" sz="2400" dirty="0">
                  <a:latin typeface="VNI-Times" pitchFamily="2" charset="0"/>
                  <a:ea typeface="Osaka"/>
                  <a:cs typeface="Osaka"/>
                </a:rPr>
                <a:t> </a:t>
              </a:r>
              <a:r>
                <a:rPr kumimoji="1" lang="en-US" altLang="ja-JP" sz="2400" dirty="0" err="1">
                  <a:latin typeface="VNI-Times" pitchFamily="2" charset="0"/>
                  <a:ea typeface="Osaka"/>
                  <a:cs typeface="Osaka"/>
                </a:rPr>
                <a:t>triển</a:t>
              </a:r>
              <a:endParaRPr kumimoji="1" lang="en-US" altLang="ja-JP" sz="2400" dirty="0">
                <a:latin typeface="VNI-Times" pitchFamily="2" charset="0"/>
                <a:ea typeface="Osaka"/>
                <a:cs typeface="Osaka"/>
              </a:endParaRPr>
            </a:p>
          </p:txBody>
        </p:sp>
      </p:grpSp>
      <p:graphicFrame>
        <p:nvGraphicFramePr>
          <p:cNvPr id="19457"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9485" r:id="rId3" imgW="3238952" imgH="3209524" progId="">
                  <p:embed/>
                </p:oleObj>
              </mc:Choice>
              <mc:Fallback>
                <p:oleObj r:id="rId3" imgW="3238952" imgH="320952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PEF"/>
          <p:cNvPicPr>
            <a:picLocks noGrp="1" noChangeAspect="1" noChangeArrowheads="1"/>
          </p:cNvPicPr>
          <p:nvPr>
            <p:ph idx="1"/>
          </p:nvPr>
        </p:nvPicPr>
        <p:blipFill>
          <a:blip r:embed="rId2" cstate="print"/>
          <a:srcRect/>
          <a:stretch>
            <a:fillRect/>
          </a:stretch>
        </p:blipFill>
        <p:spPr>
          <a:xfrm>
            <a:off x="1219200" y="304800"/>
            <a:ext cx="6553200" cy="6458455"/>
          </a:xfrm>
          <a:noFill/>
          <a:ln w="38100">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2754" name="Picture 2" descr="C:\Users\VAIO\Desktop\bai giang COPD cho du an\KQ CNHH\IMG_2978.JPG"/>
          <p:cNvPicPr>
            <a:picLocks noGrp="1" noChangeAspect="1" noChangeArrowheads="1"/>
          </p:cNvPicPr>
          <p:nvPr>
            <p:ph idx="1"/>
          </p:nvPr>
        </p:nvPicPr>
        <p:blipFill>
          <a:blip r:embed="rId3" cstate="print"/>
          <a:srcRect l="8502" t="36354" r="45899" b="46546"/>
          <a:stretch>
            <a:fillRect/>
          </a:stretch>
        </p:blipFill>
        <p:spPr bwMode="auto">
          <a:xfrm>
            <a:off x="76200" y="1219200"/>
            <a:ext cx="9027268" cy="4419600"/>
          </a:xfrm>
          <a:prstGeom prst="rect">
            <a:avLst/>
          </a:prstGeom>
          <a:noFill/>
        </p:spPr>
      </p:pic>
      <p:graphicFrame>
        <p:nvGraphicFramePr>
          <p:cNvPr id="202755"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202785" r:id="rId4" imgW="3238952" imgH="3209524" progId="">
                  <p:embed/>
                </p:oleObj>
              </mc:Choice>
              <mc:Fallback>
                <p:oleObj r:id="rId4" imgW="3238952" imgH="3209524"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2">
            <a:extLst>
              <a:ext uri="{FF2B5EF4-FFF2-40B4-BE49-F238E27FC236}">
                <a16:creationId xmlns:a16="http://schemas.microsoft.com/office/drawing/2014/main" xmlns="" id="{F3B3BE85-32C6-4C20-8008-1304ED0E69E6}"/>
              </a:ext>
            </a:extLst>
          </p:cNvPr>
          <p:cNvSpPr/>
          <p:nvPr/>
        </p:nvSpPr>
        <p:spPr>
          <a:xfrm>
            <a:off x="7391400" y="3124200"/>
            <a:ext cx="914400" cy="30480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Oval 5">
            <a:extLst>
              <a:ext uri="{FF2B5EF4-FFF2-40B4-BE49-F238E27FC236}">
                <a16:creationId xmlns:a16="http://schemas.microsoft.com/office/drawing/2014/main" xmlns="" id="{6CC28FEA-2234-4CB6-B3E1-46B95770B5AC}"/>
              </a:ext>
            </a:extLst>
          </p:cNvPr>
          <p:cNvSpPr/>
          <p:nvPr/>
        </p:nvSpPr>
        <p:spPr>
          <a:xfrm>
            <a:off x="7391400" y="3657600"/>
            <a:ext cx="914400" cy="30480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 name="Oval 6">
            <a:extLst>
              <a:ext uri="{FF2B5EF4-FFF2-40B4-BE49-F238E27FC236}">
                <a16:creationId xmlns:a16="http://schemas.microsoft.com/office/drawing/2014/main" xmlns="" id="{42759909-7514-4CB7-8A2B-0BA9A761C532}"/>
              </a:ext>
            </a:extLst>
          </p:cNvPr>
          <p:cNvSpPr/>
          <p:nvPr/>
        </p:nvSpPr>
        <p:spPr>
          <a:xfrm>
            <a:off x="7391400" y="4160918"/>
            <a:ext cx="914400" cy="30480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3778" name="Picture 2" descr="C:\Users\VAIO\Desktop\bai giang COPD cho du an\KQ CNHH\IMG_2976.JPG"/>
          <p:cNvPicPr>
            <a:picLocks noGrp="1" noChangeAspect="1" noChangeArrowheads="1"/>
          </p:cNvPicPr>
          <p:nvPr>
            <p:ph idx="1"/>
          </p:nvPr>
        </p:nvPicPr>
        <p:blipFill>
          <a:blip r:embed="rId3" cstate="print"/>
          <a:srcRect l="9236" t="31339" r="12425" b="37514"/>
          <a:stretch>
            <a:fillRect/>
          </a:stretch>
        </p:blipFill>
        <p:spPr bwMode="auto">
          <a:xfrm>
            <a:off x="1" y="1248579"/>
            <a:ext cx="9143999" cy="4847421"/>
          </a:xfrm>
          <a:prstGeom prst="rect">
            <a:avLst/>
          </a:prstGeom>
          <a:noFill/>
        </p:spPr>
      </p:pic>
      <p:graphicFrame>
        <p:nvGraphicFramePr>
          <p:cNvPr id="203779"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203808" r:id="rId4" imgW="3238952" imgH="3209524" progId="">
                  <p:embed/>
                </p:oleObj>
              </mc:Choice>
              <mc:Fallback>
                <p:oleObj r:id="rId4" imgW="3238952" imgH="3209524"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2">
            <a:extLst>
              <a:ext uri="{FF2B5EF4-FFF2-40B4-BE49-F238E27FC236}">
                <a16:creationId xmlns:a16="http://schemas.microsoft.com/office/drawing/2014/main" xmlns="" id="{3C02E1CF-2DE8-43EB-9130-10BF01F7275B}"/>
              </a:ext>
            </a:extLst>
          </p:cNvPr>
          <p:cNvSpPr/>
          <p:nvPr/>
        </p:nvSpPr>
        <p:spPr>
          <a:xfrm>
            <a:off x="4267200" y="1905001"/>
            <a:ext cx="838200" cy="38854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xmlns="" id="{3F5522CC-776D-42F8-8676-6587A37FD000}"/>
              </a:ext>
            </a:extLst>
          </p:cNvPr>
          <p:cNvSpPr/>
          <p:nvPr/>
        </p:nvSpPr>
        <p:spPr>
          <a:xfrm>
            <a:off x="3581400" y="2709620"/>
            <a:ext cx="685800" cy="45720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5" name="Oval 4">
            <a:extLst>
              <a:ext uri="{FF2B5EF4-FFF2-40B4-BE49-F238E27FC236}">
                <a16:creationId xmlns:a16="http://schemas.microsoft.com/office/drawing/2014/main" xmlns="" id="{83012C17-324D-4FE7-A228-AE0C59E72DC5}"/>
              </a:ext>
            </a:extLst>
          </p:cNvPr>
          <p:cNvSpPr/>
          <p:nvPr/>
        </p:nvSpPr>
        <p:spPr>
          <a:xfrm>
            <a:off x="4321446" y="2451774"/>
            <a:ext cx="533400" cy="388546"/>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8658" name="Picture 2" descr="C:\Users\VAIO\Desktop\bai giang COPD cho du an\KQ CNHH\IMG_2968.JPG"/>
          <p:cNvPicPr>
            <a:picLocks noGrp="1" noChangeAspect="1" noChangeArrowheads="1"/>
          </p:cNvPicPr>
          <p:nvPr>
            <p:ph idx="1"/>
          </p:nvPr>
        </p:nvPicPr>
        <p:blipFill>
          <a:blip r:embed="rId3" cstate="print"/>
          <a:srcRect l="4490" t="30288" r="5451" b="33342"/>
          <a:stretch>
            <a:fillRect/>
          </a:stretch>
        </p:blipFill>
        <p:spPr bwMode="auto">
          <a:xfrm>
            <a:off x="141514" y="990600"/>
            <a:ext cx="8773886" cy="4724400"/>
          </a:xfrm>
          <a:prstGeom prst="rect">
            <a:avLst/>
          </a:prstGeom>
          <a:noFill/>
        </p:spPr>
      </p:pic>
      <p:graphicFrame>
        <p:nvGraphicFramePr>
          <p:cNvPr id="198659"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98687" r:id="rId4" imgW="3238952" imgH="3209524" progId="">
                  <p:embed/>
                </p:oleObj>
              </mc:Choice>
              <mc:Fallback>
                <p:oleObj r:id="rId4" imgW="3238952" imgH="3209524"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1944" y="1447800"/>
            <a:ext cx="7862570" cy="0"/>
          </a:xfrm>
          <a:custGeom>
            <a:avLst/>
            <a:gdLst/>
            <a:ahLst/>
            <a:cxnLst/>
            <a:rect l="l" t="t" r="r" b="b"/>
            <a:pathLst>
              <a:path w="7862570">
                <a:moveTo>
                  <a:pt x="0" y="0"/>
                </a:moveTo>
                <a:lnTo>
                  <a:pt x="7862455" y="0"/>
                </a:lnTo>
              </a:path>
            </a:pathLst>
          </a:custGeom>
          <a:ln w="57150">
            <a:solidFill>
              <a:srgbClr val="C00000"/>
            </a:solidFill>
          </a:ln>
        </p:spPr>
        <p:txBody>
          <a:bodyPr wrap="square" lIns="0" tIns="0" rIns="0" bIns="0" rtlCol="0"/>
          <a:lstStyle/>
          <a:p>
            <a:endParaRPr/>
          </a:p>
        </p:txBody>
      </p:sp>
      <p:sp>
        <p:nvSpPr>
          <p:cNvPr id="4" name="object 4"/>
          <p:cNvSpPr/>
          <p:nvPr/>
        </p:nvSpPr>
        <p:spPr>
          <a:xfrm>
            <a:off x="8346947" y="330708"/>
            <a:ext cx="726948" cy="101193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0" y="1771650"/>
            <a:ext cx="9143999" cy="2343150"/>
          </a:xfrm>
          <a:prstGeom prst="rect">
            <a:avLst/>
          </a:prstGeom>
          <a:blipFill>
            <a:blip r:embed="rId3" cstate="print"/>
            <a:stretch>
              <a:fillRect/>
            </a:stretch>
          </a:blipFill>
        </p:spPr>
        <p:txBody>
          <a:bodyPr wrap="square" lIns="0" tIns="0" rIns="0" bIns="0" rtlCol="0"/>
          <a:lstStyle/>
          <a:p>
            <a:endParaRPr/>
          </a:p>
        </p:txBody>
      </p:sp>
      <p:sp>
        <p:nvSpPr>
          <p:cNvPr id="11" name="TextBox 10"/>
          <p:cNvSpPr txBox="1"/>
          <p:nvPr/>
        </p:nvSpPr>
        <p:spPr>
          <a:xfrm>
            <a:off x="221729" y="640229"/>
            <a:ext cx="8763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CẬP NHẬT CHẨN ĐOÁN VÀ ĐIỀU TRỊ</a:t>
            </a:r>
          </a:p>
        </p:txBody>
      </p:sp>
    </p:spTree>
    <p:extLst>
      <p:ext uri="{BB962C8B-B14F-4D97-AF65-F5344CB8AC3E}">
        <p14:creationId xmlns:p14="http://schemas.microsoft.com/office/powerpoint/2010/main" val="970624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304800" y="304800"/>
            <a:ext cx="8382000" cy="762000"/>
          </a:xfrm>
          <a:prstGeom prst="rect">
            <a:avLst/>
          </a:prstGeom>
          <a:solidFill>
            <a:schemeClr val="tx2"/>
          </a:solidFill>
          <a:ln w="9525">
            <a:noFill/>
            <a:miter lim="800000"/>
            <a:headEnd/>
            <a:tailEnd/>
          </a:ln>
          <a:effectLst/>
        </p:spPr>
        <p:txBody>
          <a:bodyPr lIns="0" tIns="0" rIns="0" bIns="0" anchor="b"/>
          <a:lstStyle/>
          <a:p>
            <a:pPr algn="ctr" fontAlgn="auto">
              <a:lnSpc>
                <a:spcPct val="90000"/>
              </a:lnSpc>
              <a:spcBef>
                <a:spcPts val="0"/>
              </a:spcBef>
              <a:spcAft>
                <a:spcPts val="0"/>
              </a:spcAft>
              <a:defRPr/>
            </a:pPr>
            <a:r>
              <a:rPr lang="en-GB" sz="4000" b="1" dirty="0">
                <a:solidFill>
                  <a:schemeClr val="bg1"/>
                </a:solidFill>
                <a:effectLst>
                  <a:outerShdw blurRad="38100" dist="38100" dir="2700000" algn="tl">
                    <a:srgbClr val="000000"/>
                  </a:outerShdw>
                </a:effectLst>
                <a:latin typeface=".VnTimeH" pitchFamily="34" charset="0"/>
              </a:rPr>
              <a:t>X </a:t>
            </a:r>
            <a:r>
              <a:rPr lang="en-GB" sz="4000" b="1" dirty="0" err="1">
                <a:solidFill>
                  <a:schemeClr val="bg1"/>
                </a:solidFill>
                <a:effectLst>
                  <a:outerShdw blurRad="38100" dist="38100" dir="2700000" algn="tl">
                    <a:srgbClr val="000000"/>
                  </a:outerShdw>
                </a:effectLst>
                <a:latin typeface=".VnTimeH" pitchFamily="34" charset="0"/>
              </a:rPr>
              <a:t>quang</a:t>
            </a:r>
            <a:r>
              <a:rPr lang="en-GB" sz="4000" b="1" dirty="0">
                <a:solidFill>
                  <a:schemeClr val="bg1"/>
                </a:solidFill>
                <a:effectLst>
                  <a:outerShdw blurRad="38100" dist="38100" dir="2700000" algn="tl">
                    <a:srgbClr val="000000"/>
                  </a:outerShdw>
                </a:effectLst>
                <a:latin typeface=".VnTimeH" pitchFamily="34" charset="0"/>
              </a:rPr>
              <a:t> </a:t>
            </a:r>
            <a:r>
              <a:rPr lang="en-GB" sz="4000" b="1" dirty="0" smtClean="0">
                <a:solidFill>
                  <a:schemeClr val="bg1"/>
                </a:solidFill>
                <a:effectLst>
                  <a:outerShdw blurRad="38100" dist="38100" dir="2700000" algn="tl">
                    <a:srgbClr val="000000"/>
                  </a:outerShdw>
                </a:effectLst>
                <a:latin typeface="Times New Roman" pitchFamily="18" charset="0"/>
                <a:cs typeface="Times New Roman" pitchFamily="18" charset="0"/>
              </a:rPr>
              <a:t>PHỔI</a:t>
            </a:r>
            <a:r>
              <a:rPr lang="en-GB" sz="4000" b="1" dirty="0" smtClean="0">
                <a:solidFill>
                  <a:schemeClr val="bg1"/>
                </a:solidFill>
                <a:effectLst>
                  <a:outerShdw blurRad="38100" dist="38100" dir="2700000" algn="tl">
                    <a:srgbClr val="000000"/>
                  </a:outerShdw>
                </a:effectLst>
                <a:latin typeface=".VnTimeH" pitchFamily="34" charset="0"/>
              </a:rPr>
              <a:t> </a:t>
            </a:r>
            <a:endParaRPr lang="en-GB" sz="4000" b="1" dirty="0">
              <a:solidFill>
                <a:schemeClr val="bg1"/>
              </a:solidFill>
              <a:effectLst>
                <a:outerShdw blurRad="38100" dist="38100" dir="2700000" algn="tl">
                  <a:srgbClr val="000000"/>
                </a:outerShdw>
              </a:effectLst>
              <a:latin typeface=".VnTimeH" pitchFamily="34" charset="0"/>
            </a:endParaRPr>
          </a:p>
        </p:txBody>
      </p:sp>
      <p:sp>
        <p:nvSpPr>
          <p:cNvPr id="31747" name="Rectangle 3"/>
          <p:cNvSpPr>
            <a:spLocks noChangeArrowheads="1"/>
          </p:cNvSpPr>
          <p:nvPr/>
        </p:nvSpPr>
        <p:spPr bwMode="auto">
          <a:xfrm>
            <a:off x="381000" y="1716088"/>
            <a:ext cx="8382000" cy="4953000"/>
          </a:xfrm>
          <a:prstGeom prst="rect">
            <a:avLst/>
          </a:prstGeom>
          <a:noFill/>
          <a:ln w="9525">
            <a:noFill/>
            <a:miter lim="800000"/>
            <a:headEnd/>
            <a:tailEnd/>
          </a:ln>
        </p:spPr>
        <p:txBody>
          <a:bodyPr lIns="0" tIns="0" rIns="0" bIns="0"/>
          <a:lstStyle/>
          <a:p>
            <a:pPr marL="285750" indent="-285750">
              <a:lnSpc>
                <a:spcPct val="110000"/>
              </a:lnSpc>
              <a:spcBef>
                <a:spcPct val="20000"/>
              </a:spcBef>
              <a:buClr>
                <a:srgbClr val="0000CC"/>
              </a:buClr>
              <a:buSzPct val="75000"/>
              <a:buFont typeface="Wingdings 3" pitchFamily="18" charset="2"/>
              <a:buNone/>
            </a:pPr>
            <a:endParaRPr lang="en-GB" sz="2500">
              <a:solidFill>
                <a:schemeClr val="bg1"/>
              </a:solidFill>
              <a:latin typeface="VNI-Helve-Condense" pitchFamily="2" charset="0"/>
              <a:cs typeface="Times New Roman" pitchFamily="18" charset="0"/>
            </a:endParaRPr>
          </a:p>
        </p:txBody>
      </p:sp>
      <p:pic>
        <p:nvPicPr>
          <p:cNvPr id="31748" name="Picture 4" descr="Normal X-Ray v2"/>
          <p:cNvPicPr>
            <a:picLocks noChangeAspect="1" noChangeArrowheads="1"/>
          </p:cNvPicPr>
          <p:nvPr/>
        </p:nvPicPr>
        <p:blipFill>
          <a:blip r:embed="rId4" cstate="print"/>
          <a:srcRect/>
          <a:stretch>
            <a:fillRect/>
          </a:stretch>
        </p:blipFill>
        <p:spPr bwMode="auto">
          <a:xfrm>
            <a:off x="762000" y="1600200"/>
            <a:ext cx="3962400" cy="4114800"/>
          </a:xfrm>
          <a:prstGeom prst="rect">
            <a:avLst/>
          </a:prstGeom>
          <a:noFill/>
          <a:ln w="9525">
            <a:solidFill>
              <a:srgbClr val="0000CC"/>
            </a:solidFill>
            <a:miter lim="800000"/>
            <a:headEnd/>
            <a:tailEnd/>
          </a:ln>
        </p:spPr>
      </p:pic>
      <p:sp>
        <p:nvSpPr>
          <p:cNvPr id="31749" name="Text Box 5"/>
          <p:cNvSpPr txBox="1">
            <a:spLocks noChangeArrowheads="1"/>
          </p:cNvSpPr>
          <p:nvPr/>
        </p:nvSpPr>
        <p:spPr bwMode="auto">
          <a:xfrm>
            <a:off x="1524000" y="5410200"/>
            <a:ext cx="2438400" cy="427038"/>
          </a:xfrm>
          <a:prstGeom prst="rect">
            <a:avLst/>
          </a:prstGeom>
          <a:noFill/>
          <a:ln w="9525">
            <a:noFill/>
            <a:miter lim="800000"/>
            <a:headEnd/>
            <a:tailEnd/>
          </a:ln>
        </p:spPr>
        <p:txBody>
          <a:bodyPr>
            <a:spAutoFit/>
          </a:bodyPr>
          <a:lstStyle/>
          <a:p>
            <a:pPr algn="ctr">
              <a:spcBef>
                <a:spcPct val="50000"/>
              </a:spcBef>
            </a:pPr>
            <a:r>
              <a:rPr lang="en-GB" sz="2200">
                <a:solidFill>
                  <a:srgbClr val="FFFFFF"/>
                </a:solidFill>
                <a:latin typeface="Constantia" pitchFamily="18" charset="0"/>
              </a:rPr>
              <a:t>Bình thường</a:t>
            </a:r>
          </a:p>
        </p:txBody>
      </p:sp>
      <p:sp>
        <p:nvSpPr>
          <p:cNvPr id="31750" name="Text Box 6"/>
          <p:cNvSpPr txBox="1">
            <a:spLocks noChangeArrowheads="1"/>
          </p:cNvSpPr>
          <p:nvPr/>
        </p:nvSpPr>
        <p:spPr bwMode="auto">
          <a:xfrm>
            <a:off x="5562600" y="5715000"/>
            <a:ext cx="2192338" cy="427038"/>
          </a:xfrm>
          <a:prstGeom prst="rect">
            <a:avLst/>
          </a:prstGeom>
          <a:noFill/>
          <a:ln w="9525">
            <a:noFill/>
            <a:miter lim="800000"/>
            <a:headEnd/>
            <a:tailEnd/>
          </a:ln>
        </p:spPr>
        <p:txBody>
          <a:bodyPr>
            <a:spAutoFit/>
          </a:bodyPr>
          <a:lstStyle/>
          <a:p>
            <a:pPr algn="ctr">
              <a:spcBef>
                <a:spcPct val="50000"/>
              </a:spcBef>
            </a:pPr>
            <a:r>
              <a:rPr lang="en-GB" sz="2200">
                <a:solidFill>
                  <a:schemeClr val="bg1"/>
                </a:solidFill>
              </a:rPr>
              <a:t>Giãn phế nang</a:t>
            </a:r>
          </a:p>
        </p:txBody>
      </p:sp>
      <p:pic>
        <p:nvPicPr>
          <p:cNvPr id="31751" name="Picture 7" descr="Normal X-Ray"/>
          <p:cNvPicPr>
            <a:picLocks noChangeAspect="1" noChangeArrowheads="1"/>
          </p:cNvPicPr>
          <p:nvPr/>
        </p:nvPicPr>
        <p:blipFill>
          <a:blip r:embed="rId5" cstate="print"/>
          <a:srcRect/>
          <a:stretch>
            <a:fillRect/>
          </a:stretch>
        </p:blipFill>
        <p:spPr bwMode="auto">
          <a:xfrm>
            <a:off x="4724400" y="1600200"/>
            <a:ext cx="3470275" cy="4114800"/>
          </a:xfrm>
          <a:prstGeom prst="rect">
            <a:avLst/>
          </a:prstGeom>
          <a:noFill/>
          <a:ln w="12700">
            <a:solidFill>
              <a:srgbClr val="0000CC"/>
            </a:solidFill>
            <a:miter lim="800000"/>
            <a:headEnd/>
            <a:tailEnd/>
          </a:ln>
        </p:spPr>
      </p:pic>
      <p:sp>
        <p:nvSpPr>
          <p:cNvPr id="31752" name="Text Box 8"/>
          <p:cNvSpPr txBox="1">
            <a:spLocks noChangeArrowheads="1"/>
          </p:cNvSpPr>
          <p:nvPr/>
        </p:nvSpPr>
        <p:spPr bwMode="auto">
          <a:xfrm>
            <a:off x="1108075" y="6140450"/>
            <a:ext cx="7616825" cy="336550"/>
          </a:xfrm>
          <a:prstGeom prst="rect">
            <a:avLst/>
          </a:prstGeom>
          <a:noFill/>
          <a:ln w="9525">
            <a:noFill/>
            <a:miter lim="800000"/>
            <a:headEnd/>
            <a:tailEnd/>
          </a:ln>
        </p:spPr>
        <p:txBody>
          <a:bodyPr wrap="none" anchor="ctr">
            <a:spAutoFit/>
          </a:bodyPr>
          <a:lstStyle/>
          <a:p>
            <a:pPr marL="1104900" lvl="1" indent="-457200" algn="r">
              <a:spcBef>
                <a:spcPct val="30000"/>
              </a:spcBef>
            </a:pPr>
            <a:r>
              <a:rPr lang="en-US" sz="1600" dirty="0">
                <a:solidFill>
                  <a:schemeClr val="bg1"/>
                </a:solidFill>
              </a:rPr>
              <a:t>Images courtesy of Denis O’Donnell, Queen’s University, Kingston, Canada</a:t>
            </a:r>
            <a:endParaRPr lang="en-GB" sz="1600" dirty="0">
              <a:solidFill>
                <a:schemeClr val="bg1"/>
              </a:solidFill>
            </a:endParaRPr>
          </a:p>
        </p:txBody>
      </p:sp>
      <p:graphicFrame>
        <p:nvGraphicFramePr>
          <p:cNvPr id="18433"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8461" r:id="rId6" imgW="3238952" imgH="3209524" progId="">
                  <p:embed/>
                </p:oleObj>
              </mc:Choice>
              <mc:Fallback>
                <p:oleObj r:id="rId6" imgW="3238952" imgH="3209524"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914400" y="609600"/>
            <a:ext cx="3116263" cy="4686300"/>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4808538" y="609600"/>
            <a:ext cx="3497262" cy="4648200"/>
          </a:xfrm>
          <a:prstGeom prst="rect">
            <a:avLst/>
          </a:prstGeom>
          <a:noFill/>
          <a:ln w="9525">
            <a:noFill/>
            <a:miter lim="800000"/>
            <a:headEnd/>
            <a:tailEnd/>
          </a:ln>
        </p:spPr>
      </p:pic>
      <p:sp>
        <p:nvSpPr>
          <p:cNvPr id="32772" name="Rectangle 4"/>
          <p:cNvSpPr>
            <a:spLocks noChangeArrowheads="1"/>
          </p:cNvSpPr>
          <p:nvPr/>
        </p:nvSpPr>
        <p:spPr bwMode="auto">
          <a:xfrm>
            <a:off x="1524000" y="5564188"/>
            <a:ext cx="1830950" cy="646331"/>
          </a:xfrm>
          <a:prstGeom prst="rect">
            <a:avLst/>
          </a:prstGeom>
          <a:noFill/>
          <a:ln w="9525">
            <a:noFill/>
            <a:miter lim="800000"/>
            <a:headEnd/>
            <a:tailEnd/>
          </a:ln>
        </p:spPr>
        <p:txBody>
          <a:bodyPr wrap="none">
            <a:spAutoFit/>
          </a:bodyPr>
          <a:lstStyle/>
          <a:p>
            <a:r>
              <a:rPr kumimoji="1" lang="en-US" altLang="ja-JP" sz="3600" dirty="0">
                <a:latin typeface="VNI-Times" pitchFamily="2" charset="0"/>
                <a:ea typeface="Osaka"/>
                <a:cs typeface="Osaka"/>
              </a:rPr>
              <a:t>GPN </a:t>
            </a:r>
            <a:r>
              <a:rPr kumimoji="1" lang="en-US" altLang="ja-JP" sz="3600" dirty="0" err="1">
                <a:latin typeface="VNI-Times" pitchFamily="2" charset="0"/>
                <a:ea typeface="Osaka"/>
                <a:cs typeface="Osaka"/>
              </a:rPr>
              <a:t>nhẹ</a:t>
            </a:r>
            <a:endParaRPr kumimoji="1" lang="en-US" altLang="ja-JP" sz="2400" dirty="0">
              <a:latin typeface="VNI-Times" pitchFamily="2" charset="0"/>
              <a:ea typeface="Osaka"/>
              <a:cs typeface="Osaka"/>
            </a:endParaRPr>
          </a:p>
        </p:txBody>
      </p:sp>
      <p:sp>
        <p:nvSpPr>
          <p:cNvPr id="32773" name="Rectangle 5"/>
          <p:cNvSpPr>
            <a:spLocks noChangeArrowheads="1"/>
          </p:cNvSpPr>
          <p:nvPr/>
        </p:nvSpPr>
        <p:spPr bwMode="auto">
          <a:xfrm>
            <a:off x="5181600" y="5549900"/>
            <a:ext cx="2040943" cy="646331"/>
          </a:xfrm>
          <a:prstGeom prst="rect">
            <a:avLst/>
          </a:prstGeom>
          <a:noFill/>
          <a:ln w="9525">
            <a:noFill/>
            <a:miter lim="800000"/>
            <a:headEnd/>
            <a:tailEnd/>
          </a:ln>
        </p:spPr>
        <p:txBody>
          <a:bodyPr wrap="none">
            <a:spAutoFit/>
          </a:bodyPr>
          <a:lstStyle/>
          <a:p>
            <a:r>
              <a:rPr kumimoji="1" lang="en-US" altLang="ja-JP" sz="3600" dirty="0">
                <a:latin typeface="VNI-Times" pitchFamily="2" charset="0"/>
                <a:ea typeface="Osaka"/>
                <a:cs typeface="Osaka"/>
              </a:rPr>
              <a:t>GPN </a:t>
            </a:r>
            <a:r>
              <a:rPr kumimoji="1" lang="en-US" altLang="ja-JP" sz="3600" dirty="0" err="1">
                <a:latin typeface="VNI-Times" pitchFamily="2" charset="0"/>
                <a:ea typeface="Osaka"/>
                <a:cs typeface="Osaka"/>
              </a:rPr>
              <a:t>nặng</a:t>
            </a:r>
            <a:endParaRPr kumimoji="1" lang="en-US" altLang="ja-JP" sz="2400" dirty="0">
              <a:latin typeface="VNI-Times" pitchFamily="2" charset="0"/>
              <a:ea typeface="Osaka"/>
              <a:cs typeface="Osaka"/>
            </a:endParaRPr>
          </a:p>
        </p:txBody>
      </p:sp>
      <p:graphicFrame>
        <p:nvGraphicFramePr>
          <p:cNvPr id="16385"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6413" r:id="rId5" imgW="3238952" imgH="3209524" progId="">
                  <p:embed/>
                </p:oleObj>
              </mc:Choice>
              <mc:Fallback>
                <p:oleObj r:id="rId5" imgW="3238952" imgH="3209524"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a:grpSpLocks/>
          </p:cNvGrpSpPr>
          <p:nvPr/>
        </p:nvGrpSpPr>
        <p:grpSpPr bwMode="auto">
          <a:xfrm>
            <a:off x="2853097" y="4800600"/>
            <a:ext cx="2709910" cy="1371600"/>
            <a:chOff x="2086" y="1314"/>
            <a:chExt cx="2096" cy="1009"/>
          </a:xfrm>
        </p:grpSpPr>
        <p:grpSp>
          <p:nvGrpSpPr>
            <p:cNvPr id="4" name="Group 11"/>
            <p:cNvGrpSpPr>
              <a:grpSpLocks/>
            </p:cNvGrpSpPr>
            <p:nvPr/>
          </p:nvGrpSpPr>
          <p:grpSpPr bwMode="auto">
            <a:xfrm>
              <a:off x="2136" y="1362"/>
              <a:ext cx="2046" cy="961"/>
              <a:chOff x="2115" y="984"/>
              <a:chExt cx="2085" cy="980"/>
            </a:xfrm>
          </p:grpSpPr>
          <p:sp>
            <p:nvSpPr>
              <p:cNvPr id="9" name="Oval 12"/>
              <p:cNvSpPr>
                <a:spLocks noChangeArrowheads="1"/>
              </p:cNvSpPr>
              <p:nvPr/>
            </p:nvSpPr>
            <p:spPr bwMode="gray">
              <a:xfrm>
                <a:off x="2115" y="1057"/>
                <a:ext cx="1905" cy="907"/>
              </a:xfrm>
              <a:prstGeom prst="ellipse">
                <a:avLst/>
              </a:prstGeom>
              <a:gradFill rotWithShape="1">
                <a:gsLst>
                  <a:gs pos="0">
                    <a:schemeClr val="accent2">
                      <a:lumMod val="60000"/>
                      <a:lumOff val="40000"/>
                    </a:schemeClr>
                  </a:gs>
                  <a:gs pos="100000">
                    <a:schemeClr val="accent1">
                      <a:lumMod val="50000"/>
                    </a:schemeClr>
                  </a:gs>
                </a:gsLst>
                <a:lin ang="2700000" scaled="1"/>
              </a:gradFill>
              <a:ln w="9525">
                <a:noFill/>
                <a:round/>
                <a:headEnd/>
                <a:tailEnd/>
              </a:ln>
              <a:effectLst/>
            </p:spPr>
            <p:txBody>
              <a:bodyPr wrap="none" anchor="ctr"/>
              <a:lstStyle/>
              <a:p>
                <a:pPr algn="l" eaLnBrk="1" hangingPunct="1">
                  <a:defRPr/>
                </a:pPr>
                <a:endParaRPr lang="en-US" sz="1800" b="0">
                  <a:solidFill>
                    <a:schemeClr val="tx1"/>
                  </a:solidFill>
                </a:endParaRPr>
              </a:p>
            </p:txBody>
          </p:sp>
          <p:sp>
            <p:nvSpPr>
              <p:cNvPr id="10" name="Oval 13"/>
              <p:cNvSpPr>
                <a:spLocks noChangeArrowheads="1"/>
              </p:cNvSpPr>
              <p:nvPr/>
            </p:nvSpPr>
            <p:spPr bwMode="gray">
              <a:xfrm>
                <a:off x="2296" y="984"/>
                <a:ext cx="1904" cy="936"/>
              </a:xfrm>
              <a:prstGeom prst="ellipse">
                <a:avLst/>
              </a:prstGeom>
              <a:gradFill flip="none" rotWithShape="1">
                <a:gsLst>
                  <a:gs pos="0">
                    <a:srgbClr val="00B050"/>
                  </a:gs>
                  <a:gs pos="100000">
                    <a:schemeClr val="accent2">
                      <a:lumMod val="60000"/>
                      <a:lumOff val="40000"/>
                    </a:schemeClr>
                  </a:gs>
                </a:gsLst>
                <a:path path="circle">
                  <a:fillToRect l="100000" t="100000"/>
                </a:path>
                <a:tileRect r="-100000" b="-100000"/>
              </a:gradFill>
              <a:ln w="9525">
                <a:noFill/>
                <a:round/>
                <a:headEnd/>
                <a:tailEnd/>
              </a:ln>
              <a:effectLst/>
            </p:spPr>
            <p:txBody>
              <a:bodyPr wrap="none" anchor="ctr"/>
              <a:lstStyle/>
              <a:p>
                <a:pPr algn="l" eaLnBrk="1" hangingPunct="1">
                  <a:defRPr/>
                </a:pPr>
                <a:endParaRPr lang="en-US" sz="1800" b="0">
                  <a:solidFill>
                    <a:schemeClr val="tx1"/>
                  </a:solidFill>
                </a:endParaRPr>
              </a:p>
            </p:txBody>
          </p:sp>
        </p:grpSp>
        <p:sp>
          <p:nvSpPr>
            <p:cNvPr id="5" name="Oval 14"/>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w="9525" algn="ctr">
              <a:noFill/>
              <a:round/>
              <a:headEnd/>
              <a:tailEnd/>
            </a:ln>
            <a:effectLst/>
          </p:spPr>
          <p:txBody>
            <a:bodyPr vert="eaVert" wrap="none" anchor="ctr"/>
            <a:lstStyle/>
            <a:p>
              <a:pPr algn="l" eaLnBrk="1" hangingPunct="1">
                <a:defRPr/>
              </a:pPr>
              <a:endParaRPr lang="en-US" sz="1800" b="0">
                <a:solidFill>
                  <a:schemeClr val="tx1"/>
                </a:solidFill>
              </a:endParaRPr>
            </a:p>
          </p:txBody>
        </p:sp>
        <p:sp>
          <p:nvSpPr>
            <p:cNvPr id="6" name="Oval 15"/>
            <p:cNvSpPr>
              <a:spLocks noChangeArrowheads="1"/>
            </p:cNvSpPr>
            <p:nvPr/>
          </p:nvSpPr>
          <p:spPr bwMode="gray">
            <a:xfrm>
              <a:off x="2355" y="1319"/>
              <a:ext cx="1650" cy="824"/>
            </a:xfrm>
            <a:prstGeom prst="ellipse">
              <a:avLst/>
            </a:prstGeom>
            <a:gradFill rotWithShape="1">
              <a:gsLst>
                <a:gs pos="0">
                  <a:schemeClr val="accent2">
                    <a:lumMod val="60000"/>
                    <a:lumOff val="40000"/>
                  </a:schemeClr>
                </a:gs>
                <a:gs pos="100000">
                  <a:schemeClr val="accent1">
                    <a:gamma/>
                    <a:tint val="34902"/>
                    <a:invGamma/>
                  </a:schemeClr>
                </a:gs>
              </a:gsLst>
              <a:lin ang="2700000" scaled="1"/>
            </a:gradFill>
            <a:ln w="9525" algn="ctr">
              <a:noFill/>
              <a:round/>
              <a:headEnd/>
              <a:tailEnd/>
            </a:ln>
            <a:effectLst/>
          </p:spPr>
          <p:txBody>
            <a:bodyPr vert="eaVert" wrap="none" anchor="ctr"/>
            <a:lstStyle/>
            <a:p>
              <a:pPr algn="l" eaLnBrk="1" hangingPunct="1">
                <a:defRPr/>
              </a:pPr>
              <a:endParaRPr lang="en-US" sz="1800" b="0">
                <a:solidFill>
                  <a:schemeClr val="tx1"/>
                </a:solidFill>
              </a:endParaRPr>
            </a:p>
          </p:txBody>
        </p:sp>
        <p:sp>
          <p:nvSpPr>
            <p:cNvPr id="7" name="Oval 16"/>
            <p:cNvSpPr>
              <a:spLocks noChangeArrowheads="1"/>
            </p:cNvSpPr>
            <p:nvPr/>
          </p:nvSpPr>
          <p:spPr bwMode="gray">
            <a:xfrm>
              <a:off x="2125" y="1327"/>
              <a:ext cx="1570" cy="755"/>
            </a:xfrm>
            <a:prstGeom prst="ellipse">
              <a:avLst/>
            </a:prstGeom>
            <a:gradFill rotWithShape="1">
              <a:gsLst>
                <a:gs pos="0">
                  <a:schemeClr val="accent3">
                    <a:lumMod val="60000"/>
                    <a:lumOff val="40000"/>
                  </a:schemeClr>
                </a:gs>
                <a:gs pos="100000">
                  <a:schemeClr val="accent1">
                    <a:alpha val="48000"/>
                  </a:schemeClr>
                </a:gs>
              </a:gsLst>
              <a:lin ang="2700000" scaled="1"/>
            </a:gradFill>
            <a:ln w="9525" algn="ctr">
              <a:noFill/>
              <a:round/>
              <a:headEnd/>
              <a:tailEnd/>
            </a:ln>
            <a:effectLst/>
          </p:spPr>
          <p:txBody>
            <a:bodyPr vert="eaVert" wrap="none" anchor="ctr"/>
            <a:lstStyle/>
            <a:p>
              <a:pPr algn="l" eaLnBrk="1" hangingPunct="1">
                <a:defRPr/>
              </a:pPr>
              <a:endParaRPr lang="en-US" sz="1800" b="0">
                <a:solidFill>
                  <a:schemeClr val="tx1"/>
                </a:solidFill>
              </a:endParaRPr>
            </a:p>
          </p:txBody>
        </p:sp>
        <p:sp>
          <p:nvSpPr>
            <p:cNvPr id="8" name="Oval 17"/>
            <p:cNvSpPr>
              <a:spLocks noChangeArrowheads="1"/>
            </p:cNvSpPr>
            <p:nvPr/>
          </p:nvSpPr>
          <p:spPr bwMode="gray">
            <a:xfrm>
              <a:off x="2208" y="1344"/>
              <a:ext cx="1382" cy="624"/>
            </a:xfrm>
            <a:prstGeom prst="ellipse">
              <a:avLst/>
            </a:prstGeom>
            <a:gradFill rotWithShape="1">
              <a:gsLst>
                <a:gs pos="0">
                  <a:srgbClr val="7030A0"/>
                </a:gs>
                <a:gs pos="100000">
                  <a:schemeClr val="accent1">
                    <a:alpha val="38000"/>
                  </a:schemeClr>
                </a:gs>
              </a:gsLst>
              <a:lin ang="2700000" scaled="1"/>
            </a:gradFill>
            <a:ln w="9525" algn="ctr">
              <a:noFill/>
              <a:round/>
              <a:headEnd/>
              <a:tailEnd/>
            </a:ln>
            <a:effectLst/>
          </p:spPr>
          <p:txBody>
            <a:bodyPr vert="eaVert" wrap="none" anchor="ctr"/>
            <a:lstStyle/>
            <a:p>
              <a:pPr algn="l" eaLnBrk="1" hangingPunct="1">
                <a:defRPr/>
              </a:pPr>
              <a:endParaRPr lang="en-US" sz="1800" b="0">
                <a:solidFill>
                  <a:schemeClr val="tx1"/>
                </a:solidFill>
              </a:endParaRPr>
            </a:p>
          </p:txBody>
        </p:sp>
      </p:grpSp>
      <p:sp>
        <p:nvSpPr>
          <p:cNvPr id="11" name="AutoShape 5"/>
          <p:cNvSpPr>
            <a:spLocks noChangeArrowheads="1"/>
          </p:cNvSpPr>
          <p:nvPr/>
        </p:nvSpPr>
        <p:spPr bwMode="auto">
          <a:xfrm>
            <a:off x="990600" y="1295400"/>
            <a:ext cx="2895600" cy="3124200"/>
          </a:xfrm>
          <a:prstGeom prst="roundRect">
            <a:avLst>
              <a:gd name="adj" fmla="val 16667"/>
            </a:avLst>
          </a:prstGeom>
          <a:solidFill>
            <a:srgbClr val="0070C0"/>
          </a:solidFill>
          <a:ln w="38100">
            <a:solidFill>
              <a:schemeClr val="accent2">
                <a:lumMod val="40000"/>
                <a:lumOff val="60000"/>
              </a:schemeClr>
            </a:solidFill>
            <a:round/>
            <a:headEnd/>
            <a:tailEnd/>
          </a:ln>
          <a:effectLst>
            <a:outerShdw blurRad="76200" dir="18900000" sy="23000" kx="-1200000" algn="bl" rotWithShape="0">
              <a:prstClr val="black">
                <a:alpha val="20000"/>
              </a:prstClr>
            </a:outerShdw>
          </a:effectLst>
          <a:scene3d>
            <a:camera prst="orthographicFront"/>
            <a:lightRig rig="threePt" dir="t"/>
          </a:scene3d>
          <a:sp3d>
            <a:bevelT prst="angle"/>
          </a:sp3d>
        </p:spPr>
        <p:txBody>
          <a:bodyPr wrap="none" anchor="ctr"/>
          <a:lstStyle/>
          <a:p>
            <a:pPr algn="ctr">
              <a:defRPr/>
            </a:pPr>
            <a:endParaRPr lang="en-US" sz="1800" b="0" dirty="0">
              <a:solidFill>
                <a:schemeClr val="tx1"/>
              </a:solidFill>
            </a:endParaRPr>
          </a:p>
        </p:txBody>
      </p:sp>
      <p:sp>
        <p:nvSpPr>
          <p:cNvPr id="12" name="AutoShape 3"/>
          <p:cNvSpPr>
            <a:spLocks noChangeArrowheads="1"/>
          </p:cNvSpPr>
          <p:nvPr/>
        </p:nvSpPr>
        <p:spPr bwMode="auto">
          <a:xfrm>
            <a:off x="5486400" y="1295400"/>
            <a:ext cx="2667000" cy="3200400"/>
          </a:xfrm>
          <a:prstGeom prst="roundRect">
            <a:avLst>
              <a:gd name="adj" fmla="val 16667"/>
            </a:avLst>
          </a:prstGeom>
          <a:solidFill>
            <a:srgbClr val="0070C0"/>
          </a:solidFill>
          <a:ln w="38100">
            <a:solidFill>
              <a:schemeClr val="accent2">
                <a:lumMod val="40000"/>
                <a:lumOff val="60000"/>
              </a:schemeClr>
            </a:solidFill>
            <a:round/>
            <a:headEnd/>
            <a:tailEnd/>
          </a:ln>
          <a:effectLst>
            <a:outerShdw blurRad="76200" dir="18900000" sy="23000" kx="-1200000" algn="bl" rotWithShape="0">
              <a:prstClr val="black">
                <a:alpha val="20000"/>
              </a:prstClr>
            </a:outerShdw>
          </a:effectLst>
          <a:scene3d>
            <a:camera prst="orthographicFront"/>
            <a:lightRig rig="threePt" dir="t"/>
          </a:scene3d>
          <a:sp3d>
            <a:bevelT prst="angle"/>
          </a:sp3d>
        </p:spPr>
        <p:txBody>
          <a:bodyPr wrap="none" anchor="ctr"/>
          <a:lstStyle/>
          <a:p>
            <a:pPr algn="ctr">
              <a:defRPr/>
            </a:pPr>
            <a:endParaRPr lang="en-US" sz="1800" b="0">
              <a:solidFill>
                <a:schemeClr val="tx1"/>
              </a:solidFill>
            </a:endParaRPr>
          </a:p>
        </p:txBody>
      </p:sp>
      <p:sp>
        <p:nvSpPr>
          <p:cNvPr id="13" name="Freeform 7"/>
          <p:cNvSpPr>
            <a:spLocks/>
          </p:cNvSpPr>
          <p:nvPr/>
        </p:nvSpPr>
        <p:spPr bwMode="gray">
          <a:xfrm>
            <a:off x="5867400" y="4572000"/>
            <a:ext cx="1219200" cy="1447800"/>
          </a:xfrm>
          <a:custGeom>
            <a:avLst/>
            <a:gdLst>
              <a:gd name="connsiteX0" fmla="*/ 580 w 580"/>
              <a:gd name="connsiteY0" fmla="*/ 0 h 798"/>
              <a:gd name="connsiteX1" fmla="*/ 578 w 580"/>
              <a:gd name="connsiteY1" fmla="*/ 90 h 798"/>
              <a:gd name="connsiteX2" fmla="*/ 568 w 580"/>
              <a:gd name="connsiteY2" fmla="*/ 174 h 798"/>
              <a:gd name="connsiteX3" fmla="*/ 552 w 580"/>
              <a:gd name="connsiteY3" fmla="*/ 252 h 798"/>
              <a:gd name="connsiteX4" fmla="*/ 526 w 580"/>
              <a:gd name="connsiteY4" fmla="*/ 324 h 798"/>
              <a:gd name="connsiteX5" fmla="*/ 494 w 580"/>
              <a:gd name="connsiteY5" fmla="*/ 390 h 798"/>
              <a:gd name="connsiteX6" fmla="*/ 452 w 580"/>
              <a:gd name="connsiteY6" fmla="*/ 450 h 798"/>
              <a:gd name="connsiteX7" fmla="*/ 402 w 580"/>
              <a:gd name="connsiteY7" fmla="*/ 508 h 798"/>
              <a:gd name="connsiteX8" fmla="*/ 342 w 580"/>
              <a:gd name="connsiteY8" fmla="*/ 560 h 798"/>
              <a:gd name="connsiteX9" fmla="*/ 270 w 580"/>
              <a:gd name="connsiteY9" fmla="*/ 610 h 798"/>
              <a:gd name="connsiteX10" fmla="*/ 188 w 580"/>
              <a:gd name="connsiteY10" fmla="*/ 656 h 798"/>
              <a:gd name="connsiteX11" fmla="*/ 188 w 580"/>
              <a:gd name="connsiteY11" fmla="*/ 798 h 798"/>
              <a:gd name="connsiteX12" fmla="*/ 0 w 580"/>
              <a:gd name="connsiteY12" fmla="*/ 514 h 798"/>
              <a:gd name="connsiteX13" fmla="*/ 188 w 580"/>
              <a:gd name="connsiteY13" fmla="*/ 230 h 798"/>
              <a:gd name="connsiteX14" fmla="*/ 188 w 580"/>
              <a:gd name="connsiteY14" fmla="*/ 372 h 798"/>
              <a:gd name="connsiteX15" fmla="*/ 224 w 580"/>
              <a:gd name="connsiteY15" fmla="*/ 368 h 798"/>
              <a:gd name="connsiteX16" fmla="*/ 264 w 580"/>
              <a:gd name="connsiteY16" fmla="*/ 356 h 798"/>
              <a:gd name="connsiteX17" fmla="*/ 348 w 580"/>
              <a:gd name="connsiteY17" fmla="*/ 310 h 798"/>
              <a:gd name="connsiteX18" fmla="*/ 392 w 580"/>
              <a:gd name="connsiteY18" fmla="*/ 280 h 798"/>
              <a:gd name="connsiteX19" fmla="*/ 432 w 580"/>
              <a:gd name="connsiteY19" fmla="*/ 246 h 798"/>
              <a:gd name="connsiteX20" fmla="*/ 472 w 580"/>
              <a:gd name="connsiteY20" fmla="*/ 208 h 798"/>
              <a:gd name="connsiteX21" fmla="*/ 506 w 580"/>
              <a:gd name="connsiteY21" fmla="*/ 166 h 798"/>
              <a:gd name="connsiteX22" fmla="*/ 536 w 580"/>
              <a:gd name="connsiteY22" fmla="*/ 124 h 798"/>
              <a:gd name="connsiteX23" fmla="*/ 558 w 580"/>
              <a:gd name="connsiteY23" fmla="*/ 82 h 798"/>
              <a:gd name="connsiteX24" fmla="*/ 574 w 580"/>
              <a:gd name="connsiteY24" fmla="*/ 40 h 798"/>
              <a:gd name="connsiteX25" fmla="*/ 578 w 580"/>
              <a:gd name="connsiteY25" fmla="*/ 0 h 798"/>
              <a:gd name="connsiteX26" fmla="*/ 580 w 580"/>
              <a:gd name="connsiteY26" fmla="*/ 0 h 798"/>
              <a:gd name="connsiteX0" fmla="*/ 580 w 580"/>
              <a:gd name="connsiteY0" fmla="*/ 0 h 798"/>
              <a:gd name="connsiteX1" fmla="*/ 578 w 580"/>
              <a:gd name="connsiteY1" fmla="*/ 90 h 798"/>
              <a:gd name="connsiteX2" fmla="*/ 568 w 580"/>
              <a:gd name="connsiteY2" fmla="*/ 174 h 798"/>
              <a:gd name="connsiteX3" fmla="*/ 552 w 580"/>
              <a:gd name="connsiteY3" fmla="*/ 252 h 798"/>
              <a:gd name="connsiteX4" fmla="*/ 526 w 580"/>
              <a:gd name="connsiteY4" fmla="*/ 324 h 798"/>
              <a:gd name="connsiteX5" fmla="*/ 494 w 580"/>
              <a:gd name="connsiteY5" fmla="*/ 390 h 798"/>
              <a:gd name="connsiteX6" fmla="*/ 452 w 580"/>
              <a:gd name="connsiteY6" fmla="*/ 450 h 798"/>
              <a:gd name="connsiteX7" fmla="*/ 402 w 580"/>
              <a:gd name="connsiteY7" fmla="*/ 508 h 798"/>
              <a:gd name="connsiteX8" fmla="*/ 342 w 580"/>
              <a:gd name="connsiteY8" fmla="*/ 560 h 798"/>
              <a:gd name="connsiteX9" fmla="*/ 270 w 580"/>
              <a:gd name="connsiteY9" fmla="*/ 610 h 798"/>
              <a:gd name="connsiteX10" fmla="*/ 188 w 580"/>
              <a:gd name="connsiteY10" fmla="*/ 656 h 798"/>
              <a:gd name="connsiteX11" fmla="*/ 188 w 580"/>
              <a:gd name="connsiteY11" fmla="*/ 798 h 798"/>
              <a:gd name="connsiteX12" fmla="*/ 0 w 580"/>
              <a:gd name="connsiteY12" fmla="*/ 514 h 798"/>
              <a:gd name="connsiteX13" fmla="*/ 188 w 580"/>
              <a:gd name="connsiteY13" fmla="*/ 230 h 798"/>
              <a:gd name="connsiteX14" fmla="*/ 188 w 580"/>
              <a:gd name="connsiteY14" fmla="*/ 372 h 798"/>
              <a:gd name="connsiteX15" fmla="*/ 224 w 580"/>
              <a:gd name="connsiteY15" fmla="*/ 368 h 798"/>
              <a:gd name="connsiteX16" fmla="*/ 264 w 580"/>
              <a:gd name="connsiteY16" fmla="*/ 356 h 798"/>
              <a:gd name="connsiteX17" fmla="*/ 392 w 580"/>
              <a:gd name="connsiteY17" fmla="*/ 280 h 798"/>
              <a:gd name="connsiteX18" fmla="*/ 432 w 580"/>
              <a:gd name="connsiteY18" fmla="*/ 246 h 798"/>
              <a:gd name="connsiteX19" fmla="*/ 472 w 580"/>
              <a:gd name="connsiteY19" fmla="*/ 208 h 798"/>
              <a:gd name="connsiteX20" fmla="*/ 506 w 580"/>
              <a:gd name="connsiteY20" fmla="*/ 166 h 798"/>
              <a:gd name="connsiteX21" fmla="*/ 536 w 580"/>
              <a:gd name="connsiteY21" fmla="*/ 124 h 798"/>
              <a:gd name="connsiteX22" fmla="*/ 558 w 580"/>
              <a:gd name="connsiteY22" fmla="*/ 82 h 798"/>
              <a:gd name="connsiteX23" fmla="*/ 574 w 580"/>
              <a:gd name="connsiteY23" fmla="*/ 40 h 798"/>
              <a:gd name="connsiteX24" fmla="*/ 578 w 580"/>
              <a:gd name="connsiteY24" fmla="*/ 0 h 798"/>
              <a:gd name="connsiteX25" fmla="*/ 580 w 580"/>
              <a:gd name="connsiteY25" fmla="*/ 0 h 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0" h="798">
                <a:moveTo>
                  <a:pt x="580" y="0"/>
                </a:moveTo>
                <a:cubicBezTo>
                  <a:pt x="579" y="30"/>
                  <a:pt x="579" y="60"/>
                  <a:pt x="578" y="90"/>
                </a:cubicBezTo>
                <a:cubicBezTo>
                  <a:pt x="575" y="118"/>
                  <a:pt x="571" y="146"/>
                  <a:pt x="568" y="174"/>
                </a:cubicBezTo>
                <a:cubicBezTo>
                  <a:pt x="563" y="200"/>
                  <a:pt x="557" y="226"/>
                  <a:pt x="552" y="252"/>
                </a:cubicBezTo>
                <a:cubicBezTo>
                  <a:pt x="543" y="276"/>
                  <a:pt x="535" y="300"/>
                  <a:pt x="526" y="324"/>
                </a:cubicBezTo>
                <a:cubicBezTo>
                  <a:pt x="515" y="346"/>
                  <a:pt x="505" y="368"/>
                  <a:pt x="494" y="390"/>
                </a:cubicBezTo>
                <a:lnTo>
                  <a:pt x="452" y="450"/>
                </a:lnTo>
                <a:cubicBezTo>
                  <a:pt x="435" y="469"/>
                  <a:pt x="419" y="489"/>
                  <a:pt x="402" y="508"/>
                </a:cubicBezTo>
                <a:cubicBezTo>
                  <a:pt x="382" y="525"/>
                  <a:pt x="362" y="543"/>
                  <a:pt x="342" y="560"/>
                </a:cubicBezTo>
                <a:cubicBezTo>
                  <a:pt x="318" y="577"/>
                  <a:pt x="294" y="593"/>
                  <a:pt x="270" y="610"/>
                </a:cubicBezTo>
                <a:lnTo>
                  <a:pt x="188" y="656"/>
                </a:lnTo>
                <a:lnTo>
                  <a:pt x="188" y="798"/>
                </a:lnTo>
                <a:lnTo>
                  <a:pt x="0" y="514"/>
                </a:lnTo>
                <a:lnTo>
                  <a:pt x="188" y="230"/>
                </a:lnTo>
                <a:lnTo>
                  <a:pt x="188" y="372"/>
                </a:lnTo>
                <a:cubicBezTo>
                  <a:pt x="200" y="371"/>
                  <a:pt x="212" y="369"/>
                  <a:pt x="224" y="368"/>
                </a:cubicBezTo>
                <a:lnTo>
                  <a:pt x="264" y="356"/>
                </a:lnTo>
                <a:cubicBezTo>
                  <a:pt x="292" y="341"/>
                  <a:pt x="364" y="298"/>
                  <a:pt x="392" y="280"/>
                </a:cubicBezTo>
                <a:lnTo>
                  <a:pt x="432" y="246"/>
                </a:lnTo>
                <a:cubicBezTo>
                  <a:pt x="445" y="233"/>
                  <a:pt x="459" y="221"/>
                  <a:pt x="472" y="208"/>
                </a:cubicBezTo>
                <a:cubicBezTo>
                  <a:pt x="483" y="194"/>
                  <a:pt x="495" y="180"/>
                  <a:pt x="506" y="166"/>
                </a:cubicBezTo>
                <a:lnTo>
                  <a:pt x="536" y="124"/>
                </a:lnTo>
                <a:cubicBezTo>
                  <a:pt x="543" y="110"/>
                  <a:pt x="551" y="96"/>
                  <a:pt x="558" y="82"/>
                </a:cubicBezTo>
                <a:cubicBezTo>
                  <a:pt x="563" y="68"/>
                  <a:pt x="569" y="54"/>
                  <a:pt x="574" y="40"/>
                </a:cubicBezTo>
                <a:cubicBezTo>
                  <a:pt x="575" y="27"/>
                  <a:pt x="577" y="13"/>
                  <a:pt x="578" y="0"/>
                </a:cubicBezTo>
                <a:lnTo>
                  <a:pt x="580" y="0"/>
                </a:lnTo>
                <a:close/>
              </a:path>
            </a:pathLst>
          </a:custGeom>
          <a:solidFill>
            <a:srgbClr val="FFC000"/>
          </a:solidFill>
          <a:ln w="0">
            <a:noFill/>
            <a:prstDash val="solid"/>
            <a:round/>
            <a:headEnd/>
            <a:tailEnd/>
          </a:ln>
        </p:spPr>
        <p:txBody>
          <a:bodyPr/>
          <a:lstStyle/>
          <a:p>
            <a:pPr algn="l" eaLnBrk="1" hangingPunct="1">
              <a:defRPr/>
            </a:pPr>
            <a:endParaRPr lang="en-US" sz="1800" b="0">
              <a:solidFill>
                <a:schemeClr val="tx1"/>
              </a:solidFill>
            </a:endParaRPr>
          </a:p>
        </p:txBody>
      </p:sp>
      <p:sp>
        <p:nvSpPr>
          <p:cNvPr id="14" name="Freeform 9"/>
          <p:cNvSpPr>
            <a:spLocks/>
          </p:cNvSpPr>
          <p:nvPr/>
        </p:nvSpPr>
        <p:spPr bwMode="gray">
          <a:xfrm flipH="1">
            <a:off x="1371600" y="4495800"/>
            <a:ext cx="1371600" cy="1600200"/>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FC000"/>
          </a:solidFill>
          <a:ln w="0">
            <a:noFill/>
            <a:prstDash val="solid"/>
            <a:round/>
            <a:headEnd/>
            <a:tailEnd/>
          </a:ln>
        </p:spPr>
        <p:txBody>
          <a:bodyPr/>
          <a:lstStyle/>
          <a:p>
            <a:pPr algn="l" eaLnBrk="1" hangingPunct="1">
              <a:defRPr/>
            </a:pPr>
            <a:endParaRPr lang="en-US" sz="1800" b="0">
              <a:solidFill>
                <a:schemeClr val="tx1"/>
              </a:solidFill>
            </a:endParaRPr>
          </a:p>
        </p:txBody>
      </p:sp>
      <p:sp>
        <p:nvSpPr>
          <p:cNvPr id="16" name="Text Box 18"/>
          <p:cNvSpPr txBox="1">
            <a:spLocks noChangeArrowheads="1"/>
          </p:cNvSpPr>
          <p:nvPr/>
        </p:nvSpPr>
        <p:spPr bwMode="auto">
          <a:xfrm>
            <a:off x="2971800" y="4876800"/>
            <a:ext cx="2895600" cy="1200329"/>
          </a:xfrm>
          <a:prstGeom prst="rect">
            <a:avLst/>
          </a:prstGeom>
          <a:noFill/>
          <a:ln w="9525" algn="ctr">
            <a:noFill/>
            <a:miter lim="800000"/>
            <a:headEnd/>
            <a:tailEnd/>
          </a:ln>
        </p:spPr>
        <p:txBody>
          <a:bodyPr wrap="square">
            <a:spAutoFit/>
          </a:bodyPr>
          <a:lstStyle/>
          <a:p>
            <a:pPr algn="ctr" fontAlgn="auto">
              <a:spcBef>
                <a:spcPts val="0"/>
              </a:spcBef>
              <a:spcAft>
                <a:spcPts val="0"/>
              </a:spcAft>
              <a:defRPr/>
            </a:pPr>
            <a:r>
              <a:rPr lang="en-US" sz="2400" b="1" dirty="0">
                <a:latin typeface=".VnArial" pitchFamily="34" charset="0"/>
              </a:rPr>
              <a:t>RLTKTN </a:t>
            </a:r>
            <a:r>
              <a:rPr lang="en-US" sz="2400" b="1" dirty="0" err="1" smtClean="0">
                <a:latin typeface="Times New Roman" pitchFamily="18" charset="0"/>
                <a:cs typeface="Times New Roman" pitchFamily="18" charset="0"/>
              </a:rPr>
              <a:t>không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hồi</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phục</a:t>
            </a:r>
            <a:r>
              <a:rPr lang="en-US" sz="2400" b="1" dirty="0">
                <a:latin typeface="Times New Roman" pitchFamily="18" charset="0"/>
                <a:cs typeface="Times New Roman" pitchFamily="18" charset="0"/>
              </a:rPr>
              <a:t> </a:t>
            </a:r>
            <a:r>
              <a:rPr lang="en-US" sz="2400" b="1" dirty="0">
                <a:latin typeface=".VnArial" pitchFamily="34" charset="0"/>
              </a:rPr>
              <a:t>(FEV1/FVC) &lt; 70%</a:t>
            </a:r>
          </a:p>
        </p:txBody>
      </p:sp>
      <p:sp>
        <p:nvSpPr>
          <p:cNvPr id="17" name="Text Box 6"/>
          <p:cNvSpPr txBox="1">
            <a:spLocks noChangeArrowheads="1"/>
          </p:cNvSpPr>
          <p:nvPr/>
        </p:nvSpPr>
        <p:spPr bwMode="auto">
          <a:xfrm>
            <a:off x="914400" y="1524000"/>
            <a:ext cx="2743200" cy="2677656"/>
          </a:xfrm>
          <a:prstGeom prst="rect">
            <a:avLst/>
          </a:prstGeom>
          <a:noFill/>
          <a:ln w="9525">
            <a:noFill/>
            <a:miter lim="800000"/>
            <a:headEnd/>
            <a:tailEnd/>
          </a:ln>
        </p:spPr>
        <p:txBody>
          <a:bodyPr wrap="square">
            <a:spAutoFit/>
          </a:bodyPr>
          <a:lstStyle/>
          <a:p>
            <a:pPr algn="ctr"/>
            <a:r>
              <a:rPr lang="en-US" sz="2400" b="1" dirty="0">
                <a:solidFill>
                  <a:schemeClr val="bg1"/>
                </a:solidFill>
                <a:latin typeface="Verdana" pitchFamily="34" charset="0"/>
              </a:rPr>
              <a:t>-</a:t>
            </a:r>
            <a:r>
              <a:rPr lang="en-US" sz="2400" b="1" dirty="0" err="1">
                <a:solidFill>
                  <a:schemeClr val="bg1"/>
                </a:solidFill>
                <a:latin typeface="Verdana" pitchFamily="34" charset="0"/>
              </a:rPr>
              <a:t>Tiếp</a:t>
            </a:r>
            <a:r>
              <a:rPr lang="en-US" sz="2400" b="1" dirty="0">
                <a:solidFill>
                  <a:schemeClr val="bg1"/>
                </a:solidFill>
                <a:latin typeface="Verdana" pitchFamily="34" charset="0"/>
              </a:rPr>
              <a:t> </a:t>
            </a:r>
            <a:r>
              <a:rPr lang="en-US" sz="2400" b="1" dirty="0" err="1">
                <a:solidFill>
                  <a:schemeClr val="bg1"/>
                </a:solidFill>
                <a:latin typeface="Verdana" pitchFamily="34" charset="0"/>
              </a:rPr>
              <a:t>xúc</a:t>
            </a:r>
            <a:r>
              <a:rPr lang="en-US" sz="2400" b="1" dirty="0">
                <a:solidFill>
                  <a:schemeClr val="bg1"/>
                </a:solidFill>
                <a:latin typeface="Verdana" pitchFamily="34" charset="0"/>
              </a:rPr>
              <a:t> </a:t>
            </a:r>
            <a:r>
              <a:rPr lang="en-US" sz="2400" b="1" dirty="0" err="1">
                <a:solidFill>
                  <a:schemeClr val="bg1"/>
                </a:solidFill>
                <a:latin typeface="Verdana" pitchFamily="34" charset="0"/>
              </a:rPr>
              <a:t>với</a:t>
            </a:r>
            <a:r>
              <a:rPr lang="en-US" sz="2400" b="1" dirty="0">
                <a:solidFill>
                  <a:schemeClr val="bg1"/>
                </a:solidFill>
                <a:latin typeface="Verdana" pitchFamily="34" charset="0"/>
              </a:rPr>
              <a:t>: </a:t>
            </a:r>
            <a:r>
              <a:rPr lang="en-US" sz="2400" b="1" dirty="0" err="1">
                <a:solidFill>
                  <a:schemeClr val="bg1"/>
                </a:solidFill>
                <a:latin typeface="Verdana" pitchFamily="34" charset="0"/>
              </a:rPr>
              <a:t>khói</a:t>
            </a:r>
            <a:r>
              <a:rPr lang="en-US" sz="2400" b="1" dirty="0">
                <a:solidFill>
                  <a:schemeClr val="bg1"/>
                </a:solidFill>
                <a:latin typeface="Verdana" pitchFamily="34" charset="0"/>
              </a:rPr>
              <a:t> </a:t>
            </a:r>
            <a:r>
              <a:rPr lang="en-US" sz="2400" b="1" dirty="0" err="1">
                <a:solidFill>
                  <a:schemeClr val="bg1"/>
                </a:solidFill>
                <a:latin typeface="Verdana" pitchFamily="34" charset="0"/>
              </a:rPr>
              <a:t>thuốc</a:t>
            </a:r>
            <a:r>
              <a:rPr lang="en-US" sz="2400" b="1" dirty="0">
                <a:solidFill>
                  <a:schemeClr val="bg1"/>
                </a:solidFill>
                <a:latin typeface="Verdana" pitchFamily="34" charset="0"/>
              </a:rPr>
              <a:t>, </a:t>
            </a:r>
            <a:r>
              <a:rPr lang="en-US" sz="2400" b="1" dirty="0" err="1">
                <a:solidFill>
                  <a:schemeClr val="bg1"/>
                </a:solidFill>
                <a:latin typeface="Verdana" pitchFamily="34" charset="0"/>
              </a:rPr>
              <a:t>bụi</a:t>
            </a:r>
            <a:r>
              <a:rPr lang="en-US" sz="2400" b="1" dirty="0">
                <a:solidFill>
                  <a:schemeClr val="bg1"/>
                </a:solidFill>
                <a:latin typeface="Verdana" pitchFamily="34" charset="0"/>
              </a:rPr>
              <a:t>, </a:t>
            </a:r>
            <a:r>
              <a:rPr lang="en-US" sz="2400" b="1" dirty="0" err="1">
                <a:solidFill>
                  <a:schemeClr val="bg1"/>
                </a:solidFill>
                <a:latin typeface="Verdana" pitchFamily="34" charset="0"/>
              </a:rPr>
              <a:t>hóa</a:t>
            </a:r>
            <a:r>
              <a:rPr lang="en-US" sz="2400" b="1" dirty="0">
                <a:solidFill>
                  <a:schemeClr val="bg1"/>
                </a:solidFill>
                <a:latin typeface="Verdana" pitchFamily="34" charset="0"/>
              </a:rPr>
              <a:t> </a:t>
            </a:r>
            <a:r>
              <a:rPr lang="en-US" sz="2400" b="1" dirty="0" err="1">
                <a:solidFill>
                  <a:schemeClr val="bg1"/>
                </a:solidFill>
                <a:latin typeface="Verdana" pitchFamily="34" charset="0"/>
              </a:rPr>
              <a:t>chất</a:t>
            </a:r>
            <a:r>
              <a:rPr lang="en-US" sz="2400" b="1" dirty="0">
                <a:solidFill>
                  <a:schemeClr val="bg1"/>
                </a:solidFill>
                <a:latin typeface="Verdana" pitchFamily="34" charset="0"/>
              </a:rPr>
              <a:t>, </a:t>
            </a:r>
            <a:r>
              <a:rPr lang="en-US" sz="2400" b="1" dirty="0" err="1">
                <a:solidFill>
                  <a:schemeClr val="bg1"/>
                </a:solidFill>
                <a:latin typeface="Verdana" pitchFamily="34" charset="0"/>
              </a:rPr>
              <a:t>khí</a:t>
            </a:r>
            <a:r>
              <a:rPr lang="en-US" sz="2400" b="1" dirty="0">
                <a:solidFill>
                  <a:schemeClr val="bg1"/>
                </a:solidFill>
                <a:latin typeface="Verdana" pitchFamily="34" charset="0"/>
              </a:rPr>
              <a:t> </a:t>
            </a:r>
            <a:r>
              <a:rPr lang="vi-VN" sz="2400" b="1" dirty="0">
                <a:solidFill>
                  <a:schemeClr val="bg1"/>
                </a:solidFill>
                <a:latin typeface="Verdana" pitchFamily="34" charset="0"/>
              </a:rPr>
              <a:t>độc</a:t>
            </a:r>
            <a:r>
              <a:rPr lang="en-US" sz="2400" b="1" dirty="0">
                <a:solidFill>
                  <a:schemeClr val="bg1"/>
                </a:solidFill>
                <a:latin typeface="Verdana" pitchFamily="34" charset="0"/>
              </a:rPr>
              <a:t> </a:t>
            </a:r>
          </a:p>
          <a:p>
            <a:pPr algn="ctr"/>
            <a:r>
              <a:rPr lang="en-US" sz="2400" b="1" dirty="0">
                <a:solidFill>
                  <a:schemeClr val="bg1"/>
                </a:solidFill>
                <a:latin typeface="Verdana" pitchFamily="34" charset="0"/>
              </a:rPr>
              <a:t>-</a:t>
            </a:r>
            <a:r>
              <a:rPr lang="en-US" sz="2400" b="1" dirty="0" err="1">
                <a:solidFill>
                  <a:schemeClr val="bg1"/>
                </a:solidFill>
                <a:latin typeface="Verdana" pitchFamily="34" charset="0"/>
              </a:rPr>
              <a:t>Thiếu</a:t>
            </a:r>
            <a:r>
              <a:rPr lang="en-US" sz="2400" b="1" dirty="0">
                <a:solidFill>
                  <a:schemeClr val="bg1"/>
                </a:solidFill>
                <a:latin typeface="Verdana" pitchFamily="34" charset="0"/>
              </a:rPr>
              <a:t> </a:t>
            </a:r>
            <a:r>
              <a:rPr lang="en-US" sz="2400" b="1" dirty="0" err="1">
                <a:solidFill>
                  <a:schemeClr val="bg1"/>
                </a:solidFill>
                <a:latin typeface="Verdana" pitchFamily="34" charset="0"/>
              </a:rPr>
              <a:t>hụt</a:t>
            </a:r>
            <a:r>
              <a:rPr lang="en-US" sz="2400" b="1" dirty="0">
                <a:solidFill>
                  <a:schemeClr val="bg1"/>
                </a:solidFill>
                <a:latin typeface="Verdana" pitchFamily="34" charset="0"/>
              </a:rPr>
              <a:t> : anpha1 antitrypsin</a:t>
            </a:r>
          </a:p>
        </p:txBody>
      </p:sp>
      <p:sp>
        <p:nvSpPr>
          <p:cNvPr id="18" name="Text Box 6"/>
          <p:cNvSpPr txBox="1">
            <a:spLocks noChangeArrowheads="1"/>
          </p:cNvSpPr>
          <p:nvPr/>
        </p:nvSpPr>
        <p:spPr bwMode="auto">
          <a:xfrm>
            <a:off x="5562600" y="1715631"/>
            <a:ext cx="2286000" cy="2246769"/>
          </a:xfrm>
          <a:prstGeom prst="rect">
            <a:avLst/>
          </a:prstGeom>
          <a:noFill/>
          <a:ln w="9525">
            <a:noFill/>
            <a:miter lim="800000"/>
            <a:headEnd/>
            <a:tailEnd/>
          </a:ln>
        </p:spPr>
        <p:txBody>
          <a:bodyPr wrap="square">
            <a:spAutoFit/>
          </a:bodyPr>
          <a:lstStyle/>
          <a:p>
            <a:pPr algn="ctr"/>
            <a:r>
              <a:rPr lang="en-US" sz="2800" b="1" dirty="0">
                <a:solidFill>
                  <a:schemeClr val="bg1"/>
                </a:solidFill>
                <a:latin typeface="Verdana" pitchFamily="34" charset="0"/>
              </a:rPr>
              <a:t>Ho </a:t>
            </a:r>
            <a:r>
              <a:rPr lang="en-US" sz="2800" b="1" dirty="0" err="1">
                <a:solidFill>
                  <a:schemeClr val="bg1"/>
                </a:solidFill>
                <a:latin typeface="Verdana" pitchFamily="34" charset="0"/>
              </a:rPr>
              <a:t>khạc</a:t>
            </a:r>
            <a:r>
              <a:rPr lang="en-US" sz="2800" b="1" dirty="0">
                <a:solidFill>
                  <a:schemeClr val="bg1"/>
                </a:solidFill>
                <a:latin typeface="Verdana" pitchFamily="34" charset="0"/>
              </a:rPr>
              <a:t> </a:t>
            </a:r>
            <a:r>
              <a:rPr lang="vi-VN" sz="2800" b="1" dirty="0">
                <a:solidFill>
                  <a:schemeClr val="bg1"/>
                </a:solidFill>
                <a:latin typeface="Verdana" pitchFamily="34" charset="0"/>
              </a:rPr>
              <a:t>đờm</a:t>
            </a:r>
            <a:r>
              <a:rPr lang="en-US" sz="2800" b="1" dirty="0">
                <a:solidFill>
                  <a:schemeClr val="bg1"/>
                </a:solidFill>
                <a:latin typeface="Verdana" pitchFamily="34" charset="0"/>
              </a:rPr>
              <a:t> </a:t>
            </a:r>
            <a:r>
              <a:rPr lang="en-US" sz="2800" b="1" dirty="0" err="1">
                <a:solidFill>
                  <a:schemeClr val="bg1"/>
                </a:solidFill>
                <a:latin typeface="Verdana" pitchFamily="34" charset="0"/>
              </a:rPr>
              <a:t>mạn</a:t>
            </a:r>
            <a:r>
              <a:rPr lang="en-US" sz="2800" b="1" dirty="0">
                <a:solidFill>
                  <a:schemeClr val="bg1"/>
                </a:solidFill>
                <a:latin typeface="Verdana" pitchFamily="34" charset="0"/>
              </a:rPr>
              <a:t> </a:t>
            </a:r>
            <a:r>
              <a:rPr lang="en-US" sz="2800" b="1" dirty="0" err="1">
                <a:solidFill>
                  <a:schemeClr val="bg1"/>
                </a:solidFill>
                <a:latin typeface="Verdana" pitchFamily="34" charset="0"/>
              </a:rPr>
              <a:t>tính</a:t>
            </a:r>
            <a:endParaRPr lang="en-US" sz="2800" b="1" dirty="0">
              <a:solidFill>
                <a:schemeClr val="bg1"/>
              </a:solidFill>
              <a:latin typeface="Verdana" pitchFamily="34" charset="0"/>
            </a:endParaRPr>
          </a:p>
          <a:p>
            <a:pPr algn="ctr"/>
            <a:r>
              <a:rPr lang="en-US" sz="2800" b="1" dirty="0" err="1">
                <a:solidFill>
                  <a:schemeClr val="bg1"/>
                </a:solidFill>
                <a:latin typeface="Verdana" pitchFamily="34" charset="0"/>
              </a:rPr>
              <a:t>Khó</a:t>
            </a:r>
            <a:r>
              <a:rPr lang="en-US" sz="2800" b="1" dirty="0">
                <a:solidFill>
                  <a:schemeClr val="bg1"/>
                </a:solidFill>
                <a:latin typeface="Verdana" pitchFamily="34" charset="0"/>
              </a:rPr>
              <a:t> </a:t>
            </a:r>
            <a:r>
              <a:rPr lang="en-US" sz="2800" b="1" dirty="0" err="1">
                <a:solidFill>
                  <a:schemeClr val="bg1"/>
                </a:solidFill>
                <a:latin typeface="Verdana" pitchFamily="34" charset="0"/>
              </a:rPr>
              <a:t>thở</a:t>
            </a:r>
            <a:r>
              <a:rPr lang="en-US" sz="2800" b="1" dirty="0">
                <a:solidFill>
                  <a:schemeClr val="bg1"/>
                </a:solidFill>
                <a:latin typeface="Verdana" pitchFamily="34" charset="0"/>
              </a:rPr>
              <a:t> t</a:t>
            </a:r>
            <a:r>
              <a:rPr lang="vi-VN" sz="2800" b="1" dirty="0">
                <a:solidFill>
                  <a:schemeClr val="bg1"/>
                </a:solidFill>
                <a:latin typeface="Verdana" pitchFamily="34" charset="0"/>
              </a:rPr>
              <a:t>ă</a:t>
            </a:r>
            <a:r>
              <a:rPr lang="en-US" sz="2800" b="1" dirty="0" err="1">
                <a:solidFill>
                  <a:schemeClr val="bg1"/>
                </a:solidFill>
                <a:latin typeface="Verdana" pitchFamily="34" charset="0"/>
              </a:rPr>
              <a:t>ng</a:t>
            </a:r>
            <a:r>
              <a:rPr lang="en-US" sz="2800" b="1" dirty="0">
                <a:solidFill>
                  <a:schemeClr val="bg1"/>
                </a:solidFill>
                <a:latin typeface="Verdana" pitchFamily="34" charset="0"/>
              </a:rPr>
              <a:t> </a:t>
            </a:r>
            <a:r>
              <a:rPr lang="en-US" sz="2800" b="1" dirty="0" err="1">
                <a:solidFill>
                  <a:schemeClr val="bg1"/>
                </a:solidFill>
                <a:latin typeface="Verdana" pitchFamily="34" charset="0"/>
              </a:rPr>
              <a:t>dần</a:t>
            </a:r>
            <a:endParaRPr lang="en-US" sz="2800" b="1" dirty="0">
              <a:solidFill>
                <a:schemeClr val="bg1"/>
              </a:solidFill>
              <a:latin typeface="Verdana" pitchFamily="34" charset="0"/>
            </a:endParaRPr>
          </a:p>
        </p:txBody>
      </p:sp>
      <p:graphicFrame>
        <p:nvGraphicFramePr>
          <p:cNvPr id="5122" name="Object 2"/>
          <p:cNvGraphicFramePr>
            <a:graphicFrameLocks noChangeAspect="1"/>
          </p:cNvGraphicFramePr>
          <p:nvPr/>
        </p:nvGraphicFramePr>
        <p:xfrm>
          <a:off x="7620000" y="5355772"/>
          <a:ext cx="1523999" cy="1502228"/>
        </p:xfrm>
        <a:graphic>
          <a:graphicData uri="http://schemas.openxmlformats.org/presentationml/2006/ole">
            <mc:AlternateContent xmlns:mc="http://schemas.openxmlformats.org/markup-compatibility/2006">
              <mc:Choice xmlns:v="urn:schemas-microsoft-com:vml" Requires="v">
                <p:oleObj spid="_x0000_s5150" r:id="rId4" imgW="3238952" imgH="3209524" progId="">
                  <p:embed/>
                </p:oleObj>
              </mc:Choice>
              <mc:Fallback>
                <p:oleObj r:id="rId4" imgW="3238952" imgH="3209524"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355772"/>
                        <a:ext cx="1523999" cy="1502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457200" y="228600"/>
            <a:ext cx="8305800" cy="685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Verdana" pitchFamily="34" charset="0"/>
              </a:rPr>
              <a:t>COPD </a:t>
            </a:r>
            <a:r>
              <a:rPr lang="vi-VN" sz="4000" b="1" dirty="0">
                <a:solidFill>
                  <a:schemeClr val="bg1"/>
                </a:solidFill>
                <a:latin typeface="Verdana" pitchFamily="34" charset="0"/>
              </a:rPr>
              <a:t>được</a:t>
            </a:r>
            <a:r>
              <a:rPr lang="en-US" sz="4000" b="1" dirty="0">
                <a:solidFill>
                  <a:schemeClr val="bg1"/>
                </a:solidFill>
                <a:latin typeface="Verdana" pitchFamily="34" charset="0"/>
              </a:rPr>
              <a:t> </a:t>
            </a:r>
            <a:r>
              <a:rPr lang="en-US" sz="4000" b="1" dirty="0" err="1">
                <a:solidFill>
                  <a:schemeClr val="bg1"/>
                </a:solidFill>
                <a:latin typeface="Verdana" pitchFamily="34" charset="0"/>
              </a:rPr>
              <a:t>xác</a:t>
            </a:r>
            <a:r>
              <a:rPr lang="en-US" sz="4000" b="1" dirty="0">
                <a:solidFill>
                  <a:schemeClr val="bg1"/>
                </a:solidFill>
                <a:latin typeface="Verdana" pitchFamily="34" charset="0"/>
              </a:rPr>
              <a:t> </a:t>
            </a:r>
            <a:r>
              <a:rPr lang="vi-VN" sz="4000" b="1" dirty="0">
                <a:solidFill>
                  <a:schemeClr val="bg1"/>
                </a:solidFill>
                <a:latin typeface="Verdana" pitchFamily="34" charset="0"/>
              </a:rPr>
              <a:t>định</a:t>
            </a:r>
            <a:r>
              <a:rPr lang="en-US" sz="4000" b="1" dirty="0">
                <a:solidFill>
                  <a:schemeClr val="bg1"/>
                </a:solidFill>
                <a:latin typeface="Verdana" pitchFamily="34" charset="0"/>
              </a:rPr>
              <a:t> </a:t>
            </a:r>
            <a:r>
              <a:rPr lang="en-US" sz="4000" b="1" dirty="0" err="1">
                <a:solidFill>
                  <a:schemeClr val="bg1"/>
                </a:solidFill>
                <a:latin typeface="Verdana" pitchFamily="34" charset="0"/>
              </a:rPr>
              <a:t>khi</a:t>
            </a:r>
            <a:r>
              <a:rPr lang="en-US" sz="4000" b="1" dirty="0">
                <a:solidFill>
                  <a:schemeClr val="bg1"/>
                </a:solidFill>
                <a:latin typeface="Verdana" pitchFamily="34" charset="0"/>
              </a:rPr>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Righ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Left)">
                                      <p:cBhvr>
                                        <p:cTn id="20" dur="500"/>
                                        <p:tgtEl>
                                          <p:spTgt spid="14"/>
                                        </p:tgtEl>
                                      </p:cBhvr>
                                    </p:animEffect>
                                  </p:childTnLst>
                                </p:cTn>
                              </p:par>
                              <p:par>
                                <p:cTn id="21" presetID="1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lide(fromBottom)">
                                      <p:cBhvr>
                                        <p:cTn id="23" dur="500"/>
                                        <p:tgtEl>
                                          <p:spTgt spid="17"/>
                                        </p:tgtEl>
                                      </p:cBhvr>
                                    </p:animEffect>
                                  </p:childTnLst>
                                </p:cTn>
                              </p:par>
                              <p:par>
                                <p:cTn id="24" presetID="1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slide(fromBottom)">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685800"/>
          </a:xfrm>
          <a:solidFill>
            <a:srgbClr val="002060"/>
          </a:solidFill>
        </p:spPr>
        <p:txBody>
          <a:bodyPr>
            <a:noAutofit/>
          </a:bodyPr>
          <a:lstStyle/>
          <a:p>
            <a:pPr algn="ctr" eaLnBrk="1" fontAlgn="auto" hangingPunct="1">
              <a:spcAft>
                <a:spcPts val="0"/>
              </a:spcAft>
              <a:defRPr/>
            </a:pPr>
            <a:r>
              <a:rPr dirty="0">
                <a:solidFill>
                  <a:schemeClr val="bg1"/>
                </a:solidFill>
              </a:rPr>
              <a:t>CHẨN </a:t>
            </a:r>
            <a:r>
              <a:rPr dirty="0" err="1">
                <a:solidFill>
                  <a:schemeClr val="bg1"/>
                </a:solidFill>
              </a:rPr>
              <a:t>Đ</a:t>
            </a:r>
            <a:r>
              <a:rPr lang="en-US" dirty="0" err="1">
                <a:solidFill>
                  <a:schemeClr val="bg1"/>
                </a:solidFill>
              </a:rPr>
              <a:t>oán</a:t>
            </a:r>
            <a:r>
              <a:rPr lang="en-US" dirty="0">
                <a:solidFill>
                  <a:schemeClr val="bg1"/>
                </a:solidFill>
              </a:rPr>
              <a:t> </a:t>
            </a:r>
            <a:r>
              <a:rPr lang="en-US" dirty="0" err="1">
                <a:solidFill>
                  <a:schemeClr val="bg1"/>
                </a:solidFill>
              </a:rPr>
              <a:t>phân</a:t>
            </a:r>
            <a:r>
              <a:rPr dirty="0">
                <a:solidFill>
                  <a:schemeClr val="bg1"/>
                </a:solidFill>
              </a:rPr>
              <a:t> BIỆT</a:t>
            </a:r>
          </a:p>
        </p:txBody>
      </p:sp>
      <p:sp>
        <p:nvSpPr>
          <p:cNvPr id="34819" name="Text Placeholder 2"/>
          <p:cNvSpPr>
            <a:spLocks noGrp="1"/>
          </p:cNvSpPr>
          <p:nvPr>
            <p:ph type="body" idx="1"/>
          </p:nvPr>
        </p:nvSpPr>
        <p:spPr>
          <a:xfrm>
            <a:off x="228600" y="1447800"/>
            <a:ext cx="8686800" cy="4724400"/>
          </a:xfrm>
        </p:spPr>
        <p:txBody>
          <a:bodyPr/>
          <a:lstStyle/>
          <a:p>
            <a:pPr eaLnBrk="1" hangingPunct="1"/>
            <a:endParaRPr lang="en-US" sz="2400"/>
          </a:p>
          <a:p>
            <a:pPr eaLnBrk="1" hangingPunct="1"/>
            <a:endParaRPr lang="en-US" sz="2400"/>
          </a:p>
        </p:txBody>
      </p:sp>
      <p:graphicFrame>
        <p:nvGraphicFramePr>
          <p:cNvPr id="5" name="Table 4"/>
          <p:cNvGraphicFramePr>
            <a:graphicFrameLocks noGrp="1"/>
          </p:cNvGraphicFramePr>
          <p:nvPr/>
        </p:nvGraphicFramePr>
        <p:xfrm>
          <a:off x="0" y="1295400"/>
          <a:ext cx="9144000" cy="5257800"/>
        </p:xfrm>
        <a:graphic>
          <a:graphicData uri="http://schemas.openxmlformats.org/drawingml/2006/table">
            <a:tbl>
              <a:tblPr>
                <a:tableStyleId>{22838BEF-8BB2-4498-84A7-C5851F593DF1}</a:tableStyleId>
              </a:tblPr>
              <a:tblGrid>
                <a:gridCol w="4446166">
                  <a:extLst>
                    <a:ext uri="{9D8B030D-6E8A-4147-A177-3AD203B41FA5}">
                      <a16:colId xmlns:a16="http://schemas.microsoft.com/office/drawing/2014/main" xmlns="" val="20000"/>
                    </a:ext>
                  </a:extLst>
                </a:gridCol>
                <a:gridCol w="4697834">
                  <a:extLst>
                    <a:ext uri="{9D8B030D-6E8A-4147-A177-3AD203B41FA5}">
                      <a16:colId xmlns:a16="http://schemas.microsoft.com/office/drawing/2014/main" xmlns="" val="20001"/>
                    </a:ext>
                  </a:extLst>
                </a:gridCol>
              </a:tblGrid>
              <a:tr h="549314">
                <a:tc>
                  <a:txBody>
                    <a:bodyPr/>
                    <a:lstStyle/>
                    <a:p>
                      <a:pPr algn="ctr">
                        <a:lnSpc>
                          <a:spcPct val="100000"/>
                        </a:lnSpc>
                        <a:spcAft>
                          <a:spcPts val="300"/>
                        </a:spcAft>
                      </a:pPr>
                      <a:r>
                        <a:rPr lang="en-GB" sz="2800" dirty="0">
                          <a:solidFill>
                            <a:srgbClr val="FF0000"/>
                          </a:solidFill>
                        </a:rPr>
                        <a:t>HPQ</a:t>
                      </a:r>
                      <a:endParaRPr lang="en-US" sz="3200" dirty="0">
                        <a:solidFill>
                          <a:srgbClr val="FF0000"/>
                        </a:solidFill>
                        <a:latin typeface="Times New Roman"/>
                        <a:ea typeface="Times New Roman"/>
                      </a:endParaRPr>
                    </a:p>
                  </a:txBody>
                  <a:tcPr marL="68580" marR="68580" marT="0" marB="0"/>
                </a:tc>
                <a:tc>
                  <a:txBody>
                    <a:bodyPr/>
                    <a:lstStyle/>
                    <a:p>
                      <a:pPr algn="ctr">
                        <a:lnSpc>
                          <a:spcPct val="100000"/>
                        </a:lnSpc>
                        <a:spcAft>
                          <a:spcPts val="300"/>
                        </a:spcAft>
                      </a:pPr>
                      <a:r>
                        <a:rPr lang="en-GB" sz="2800" dirty="0">
                          <a:solidFill>
                            <a:srgbClr val="FF0000"/>
                          </a:solidFill>
                        </a:rPr>
                        <a:t>BPTNMT</a:t>
                      </a:r>
                      <a:endParaRPr lang="en-US" sz="3200" dirty="0">
                        <a:solidFill>
                          <a:srgbClr val="FF0000"/>
                        </a:solidFill>
                        <a:latin typeface="Times New Roman"/>
                        <a:ea typeface="Times New Roman"/>
                      </a:endParaRPr>
                    </a:p>
                  </a:txBody>
                  <a:tcPr marL="68580" marR="68580" marT="0" marB="0"/>
                </a:tc>
                <a:extLst>
                  <a:ext uri="{0D108BD9-81ED-4DB2-BD59-A6C34878D82A}">
                    <a16:rowId xmlns:a16="http://schemas.microsoft.com/office/drawing/2014/main" xmlns="" val="10000"/>
                  </a:ext>
                </a:extLst>
              </a:tr>
              <a:tr h="4708486">
                <a:tc>
                  <a:txBody>
                    <a:bodyPr/>
                    <a:lstStyle/>
                    <a:p>
                      <a:pPr marL="0" lvl="0" indent="0" algn="just">
                        <a:lnSpc>
                          <a:spcPts val="2880"/>
                        </a:lnSpc>
                        <a:spcAft>
                          <a:spcPts val="0"/>
                        </a:spcAft>
                        <a:buFont typeface="Times New Roman"/>
                        <a:buChar char="-"/>
                        <a:tabLst>
                          <a:tab pos="111760" algn="l"/>
                          <a:tab pos="457200" algn="l"/>
                        </a:tabLst>
                      </a:pPr>
                      <a:r>
                        <a:rPr lang="en-US" sz="2000" b="1" dirty="0" err="1"/>
                        <a:t>Thường</a:t>
                      </a:r>
                      <a:r>
                        <a:rPr lang="en-US" sz="2000" b="1" dirty="0"/>
                        <a:t> </a:t>
                      </a:r>
                      <a:r>
                        <a:rPr lang="en-US" sz="2000" b="1" dirty="0" err="1"/>
                        <a:t>bắt</a:t>
                      </a:r>
                      <a:r>
                        <a:rPr lang="en-US" sz="2000" b="1" dirty="0"/>
                        <a:t> </a:t>
                      </a:r>
                      <a:r>
                        <a:rPr lang="en-US" sz="2000" b="1" dirty="0" err="1"/>
                        <a:t>đầu</a:t>
                      </a:r>
                      <a:r>
                        <a:rPr lang="en-US" sz="2000" b="1" dirty="0"/>
                        <a:t> </a:t>
                      </a:r>
                      <a:r>
                        <a:rPr lang="en-US" sz="2000" b="1" dirty="0" err="1"/>
                        <a:t>khi</a:t>
                      </a:r>
                      <a:r>
                        <a:rPr lang="en-US" sz="2000" b="1" dirty="0"/>
                        <a:t> </a:t>
                      </a:r>
                      <a:r>
                        <a:rPr lang="en-US" sz="2000" b="1" dirty="0" err="1"/>
                        <a:t>còn</a:t>
                      </a:r>
                      <a:r>
                        <a:rPr lang="en-US" sz="2000" b="1" dirty="0"/>
                        <a:t> </a:t>
                      </a:r>
                      <a:r>
                        <a:rPr lang="en-US" sz="2000" b="1" dirty="0" err="1"/>
                        <a:t>nhỏ</a:t>
                      </a:r>
                      <a:endParaRPr lang="en-US" sz="2400" b="1" dirty="0"/>
                    </a:p>
                    <a:p>
                      <a:pPr marL="0" lvl="0" indent="0" algn="just">
                        <a:lnSpc>
                          <a:spcPts val="2880"/>
                        </a:lnSpc>
                        <a:spcAft>
                          <a:spcPts val="0"/>
                        </a:spcAft>
                        <a:buFont typeface="Times New Roman"/>
                        <a:buChar char="-"/>
                        <a:tabLst>
                          <a:tab pos="111760" algn="l"/>
                          <a:tab pos="457200" algn="l"/>
                        </a:tabLst>
                      </a:pPr>
                      <a:r>
                        <a:rPr lang="en-US" sz="2000" b="1" dirty="0"/>
                        <a:t>TC </a:t>
                      </a:r>
                      <a:r>
                        <a:rPr lang="en-US" sz="2000" b="1" dirty="0" err="1"/>
                        <a:t>thay</a:t>
                      </a:r>
                      <a:r>
                        <a:rPr lang="en-US" sz="2000" b="1" dirty="0"/>
                        <a:t> </a:t>
                      </a:r>
                      <a:r>
                        <a:rPr lang="en-US" sz="2000" b="1" dirty="0" err="1"/>
                        <a:t>đổi</a:t>
                      </a:r>
                      <a:r>
                        <a:rPr lang="en-US" sz="2000" b="1" dirty="0"/>
                        <a:t> </a:t>
                      </a:r>
                      <a:r>
                        <a:rPr lang="en-US" sz="2000" b="1" dirty="0" err="1"/>
                        <a:t>từng</a:t>
                      </a:r>
                      <a:r>
                        <a:rPr lang="en-US" sz="2000" b="1" dirty="0"/>
                        <a:t> </a:t>
                      </a:r>
                      <a:r>
                        <a:rPr lang="en-US" sz="2000" b="1" dirty="0" err="1"/>
                        <a:t>ngày</a:t>
                      </a:r>
                      <a:r>
                        <a:rPr lang="en-US" sz="2000" b="1" dirty="0"/>
                        <a:t>.</a:t>
                      </a:r>
                      <a:endParaRPr lang="en-US" sz="2400" b="1" dirty="0"/>
                    </a:p>
                    <a:p>
                      <a:pPr marL="0" lvl="0" indent="0" algn="just">
                        <a:lnSpc>
                          <a:spcPts val="2880"/>
                        </a:lnSpc>
                        <a:spcAft>
                          <a:spcPts val="0"/>
                        </a:spcAft>
                        <a:buFont typeface="Times New Roman"/>
                        <a:buChar char="-"/>
                        <a:tabLst>
                          <a:tab pos="111760" algn="l"/>
                          <a:tab pos="457200" algn="l"/>
                        </a:tabLst>
                      </a:pPr>
                      <a:r>
                        <a:rPr lang="en-US" sz="2000" b="1" dirty="0"/>
                        <a:t>Ho, </a:t>
                      </a:r>
                      <a:r>
                        <a:rPr lang="en-US" sz="2000" b="1" dirty="0" err="1"/>
                        <a:t>khó</a:t>
                      </a:r>
                      <a:r>
                        <a:rPr lang="en-US" sz="2000" b="1" dirty="0"/>
                        <a:t> </a:t>
                      </a:r>
                      <a:r>
                        <a:rPr lang="en-US" sz="2000" b="1" dirty="0" err="1"/>
                        <a:t>thở</a:t>
                      </a:r>
                      <a:r>
                        <a:rPr lang="en-US" sz="2000" b="1" dirty="0"/>
                        <a:t> </a:t>
                      </a:r>
                      <a:r>
                        <a:rPr lang="en-US" sz="2000" b="1" dirty="0" err="1"/>
                        <a:t>thường</a:t>
                      </a:r>
                      <a:r>
                        <a:rPr lang="en-US" sz="2000" b="1" dirty="0"/>
                        <a:t> </a:t>
                      </a:r>
                      <a:r>
                        <a:rPr lang="en-US" sz="2000" b="1" dirty="0" err="1"/>
                        <a:t>xuất</a:t>
                      </a:r>
                      <a:r>
                        <a:rPr lang="en-US" sz="2000" b="1" dirty="0"/>
                        <a:t> </a:t>
                      </a:r>
                      <a:r>
                        <a:rPr lang="en-US" sz="2000" b="1" dirty="0" err="1"/>
                        <a:t>hiện</a:t>
                      </a:r>
                      <a:r>
                        <a:rPr lang="en-US" sz="2000" b="1" dirty="0"/>
                        <a:t> </a:t>
                      </a:r>
                      <a:r>
                        <a:rPr lang="en-US" sz="2000" b="1" dirty="0" err="1"/>
                        <a:t>vào</a:t>
                      </a:r>
                      <a:r>
                        <a:rPr lang="en-US" sz="2000" b="1" dirty="0"/>
                        <a:t> ban </a:t>
                      </a:r>
                      <a:r>
                        <a:rPr lang="en-US" sz="2000" b="1" dirty="0" err="1"/>
                        <a:t>đêm</a:t>
                      </a:r>
                      <a:r>
                        <a:rPr lang="en-US" sz="2000" b="1" dirty="0"/>
                        <a:t>/</a:t>
                      </a:r>
                      <a:r>
                        <a:rPr lang="en-US" sz="2000" b="1" dirty="0" err="1"/>
                        <a:t>sáng</a:t>
                      </a:r>
                      <a:r>
                        <a:rPr lang="en-US" sz="2000" b="1" dirty="0"/>
                        <a:t> </a:t>
                      </a:r>
                      <a:r>
                        <a:rPr lang="en-US" sz="2000" b="1" dirty="0" err="1"/>
                        <a:t>sớm</a:t>
                      </a:r>
                      <a:endParaRPr lang="en-US" sz="2400" b="1" dirty="0"/>
                    </a:p>
                    <a:p>
                      <a:pPr marL="0" lvl="0" indent="0" algn="just">
                        <a:lnSpc>
                          <a:spcPts val="2880"/>
                        </a:lnSpc>
                        <a:spcAft>
                          <a:spcPts val="0"/>
                        </a:spcAft>
                        <a:buFont typeface="Times New Roman"/>
                        <a:buChar char="-"/>
                        <a:tabLst>
                          <a:tab pos="111760" algn="l"/>
                          <a:tab pos="457200" algn="l"/>
                        </a:tabLst>
                      </a:pPr>
                      <a:r>
                        <a:rPr lang="en-US" sz="2000" b="1" dirty="0"/>
                        <a:t>TS </a:t>
                      </a:r>
                      <a:r>
                        <a:rPr lang="en-US" sz="2000" b="1" dirty="0" err="1"/>
                        <a:t>dị</a:t>
                      </a:r>
                      <a:r>
                        <a:rPr lang="en-US" sz="2000" b="1" dirty="0"/>
                        <a:t> </a:t>
                      </a:r>
                      <a:r>
                        <a:rPr lang="en-US" sz="2000" b="1" dirty="0" err="1"/>
                        <a:t>ứng</a:t>
                      </a:r>
                      <a:r>
                        <a:rPr lang="en-US" sz="2000" b="1" dirty="0"/>
                        <a:t>, </a:t>
                      </a:r>
                      <a:r>
                        <a:rPr lang="en-US" sz="2000" b="1" dirty="0" err="1"/>
                        <a:t>viêm</a:t>
                      </a:r>
                      <a:r>
                        <a:rPr lang="en-US" sz="2000" b="1" dirty="0"/>
                        <a:t> </a:t>
                      </a:r>
                      <a:r>
                        <a:rPr lang="en-US" sz="2000" b="1" dirty="0" err="1"/>
                        <a:t>khớp</a:t>
                      </a:r>
                      <a:r>
                        <a:rPr lang="en-US" sz="2000" b="1" dirty="0"/>
                        <a:t>, </a:t>
                      </a:r>
                      <a:r>
                        <a:rPr lang="en-US" sz="2000" b="1" dirty="0" err="1"/>
                        <a:t>và</a:t>
                      </a:r>
                      <a:r>
                        <a:rPr lang="en-US" sz="2000" b="1" dirty="0"/>
                        <a:t>/</a:t>
                      </a:r>
                      <a:r>
                        <a:rPr lang="en-US" sz="2000" b="1" dirty="0" err="1"/>
                        <a:t>hoặc</a:t>
                      </a:r>
                      <a:r>
                        <a:rPr lang="en-US" sz="2000" b="1" dirty="0"/>
                        <a:t> eczema, </a:t>
                      </a:r>
                      <a:r>
                        <a:rPr lang="en-US" sz="2000" b="1" dirty="0" err="1"/>
                        <a:t>chàm</a:t>
                      </a:r>
                      <a:endParaRPr lang="en-US" sz="2400" b="1" dirty="0"/>
                    </a:p>
                    <a:p>
                      <a:pPr marL="0" lvl="0" indent="0" algn="just">
                        <a:lnSpc>
                          <a:spcPts val="2880"/>
                        </a:lnSpc>
                        <a:spcAft>
                          <a:spcPts val="0"/>
                        </a:spcAft>
                        <a:buFont typeface="Times New Roman"/>
                        <a:buChar char="-"/>
                        <a:tabLst>
                          <a:tab pos="111760" algn="l"/>
                          <a:tab pos="457200" algn="l"/>
                        </a:tabLst>
                      </a:pPr>
                      <a:r>
                        <a:rPr lang="en-US" sz="2000" b="1" dirty="0" err="1"/>
                        <a:t>Gđ</a:t>
                      </a:r>
                      <a:r>
                        <a:rPr lang="en-US" sz="2000" b="1" dirty="0"/>
                        <a:t> </a:t>
                      </a:r>
                      <a:r>
                        <a:rPr lang="en-US" sz="2000" b="1" dirty="0" err="1"/>
                        <a:t>có</a:t>
                      </a:r>
                      <a:r>
                        <a:rPr lang="en-US" sz="2000" b="1" dirty="0"/>
                        <a:t> </a:t>
                      </a:r>
                      <a:r>
                        <a:rPr lang="en-US" sz="2000" b="1" dirty="0" err="1"/>
                        <a:t>người</a:t>
                      </a:r>
                      <a:r>
                        <a:rPr lang="en-US" sz="2000" b="1" dirty="0"/>
                        <a:t> </a:t>
                      </a:r>
                      <a:r>
                        <a:rPr lang="en-US" sz="2000" b="1" dirty="0" err="1"/>
                        <a:t>cùng</a:t>
                      </a:r>
                      <a:r>
                        <a:rPr lang="en-US" sz="2000" b="1" dirty="0"/>
                        <a:t> </a:t>
                      </a:r>
                      <a:r>
                        <a:rPr lang="en-US" sz="2000" b="1" dirty="0" err="1"/>
                        <a:t>huyết</a:t>
                      </a:r>
                      <a:r>
                        <a:rPr lang="en-US" sz="2000" b="1" dirty="0"/>
                        <a:t> </a:t>
                      </a:r>
                      <a:r>
                        <a:rPr lang="en-US" sz="2000" b="1" dirty="0" err="1"/>
                        <a:t>thống</a:t>
                      </a:r>
                      <a:r>
                        <a:rPr lang="en-US" sz="2000" b="1" dirty="0"/>
                        <a:t> </a:t>
                      </a:r>
                      <a:r>
                        <a:rPr lang="en-US" sz="2000" b="1" dirty="0" err="1"/>
                        <a:t>mắc</a:t>
                      </a:r>
                      <a:r>
                        <a:rPr lang="en-US" sz="2000" b="1" dirty="0"/>
                        <a:t> hen</a:t>
                      </a:r>
                      <a:endParaRPr lang="en-US" sz="2400" b="1" dirty="0"/>
                    </a:p>
                    <a:p>
                      <a:pPr marL="0" lvl="0" indent="0" algn="just">
                        <a:lnSpc>
                          <a:spcPts val="2880"/>
                        </a:lnSpc>
                        <a:spcAft>
                          <a:spcPts val="0"/>
                        </a:spcAft>
                        <a:buFont typeface="Times New Roman"/>
                        <a:buChar char="-"/>
                        <a:tabLst>
                          <a:tab pos="111760" algn="l"/>
                          <a:tab pos="457200" algn="l"/>
                        </a:tabLst>
                      </a:pPr>
                      <a:r>
                        <a:rPr lang="en-US" sz="2000" b="1" dirty="0" err="1"/>
                        <a:t>Tắc</a:t>
                      </a:r>
                      <a:r>
                        <a:rPr lang="en-US" sz="2000" b="1" dirty="0"/>
                        <a:t> </a:t>
                      </a:r>
                      <a:r>
                        <a:rPr lang="en-US" sz="2000" b="1" dirty="0" err="1"/>
                        <a:t>nghẽn</a:t>
                      </a:r>
                      <a:r>
                        <a:rPr lang="en-US" sz="2000" b="1" dirty="0"/>
                        <a:t> </a:t>
                      </a:r>
                      <a:r>
                        <a:rPr lang="en-US" sz="2000" b="1" dirty="0" err="1"/>
                        <a:t>thông</a:t>
                      </a:r>
                      <a:r>
                        <a:rPr lang="en-US" sz="2000" b="1" dirty="0"/>
                        <a:t> </a:t>
                      </a:r>
                      <a:r>
                        <a:rPr lang="en-US" sz="2000" b="1" dirty="0" err="1"/>
                        <a:t>khí</a:t>
                      </a:r>
                      <a:r>
                        <a:rPr lang="en-US" sz="2000" b="1" dirty="0"/>
                        <a:t> </a:t>
                      </a:r>
                      <a:r>
                        <a:rPr lang="en-US" sz="2000" b="1" dirty="0" err="1"/>
                        <a:t>có</a:t>
                      </a:r>
                      <a:r>
                        <a:rPr lang="en-US" sz="2000" b="1" dirty="0"/>
                        <a:t> </a:t>
                      </a:r>
                      <a:r>
                        <a:rPr lang="en-US" sz="2000" b="1" dirty="0" err="1"/>
                        <a:t>khả</a:t>
                      </a:r>
                      <a:r>
                        <a:rPr lang="en-US" sz="2000" b="1" dirty="0"/>
                        <a:t> </a:t>
                      </a:r>
                      <a:r>
                        <a:rPr lang="en-US" sz="2000" b="1" dirty="0" err="1"/>
                        <a:t>năng</a:t>
                      </a:r>
                      <a:r>
                        <a:rPr lang="en-US" sz="2000" b="1" dirty="0"/>
                        <a:t> </a:t>
                      </a:r>
                      <a:r>
                        <a:rPr lang="en-US" sz="2000" b="1" dirty="0" err="1"/>
                        <a:t>phục</a:t>
                      </a:r>
                      <a:r>
                        <a:rPr lang="en-US" sz="2000" b="1" dirty="0"/>
                        <a:t> </a:t>
                      </a:r>
                      <a:r>
                        <a:rPr lang="en-US" sz="2000" b="1" dirty="0" err="1"/>
                        <a:t>hồi</a:t>
                      </a:r>
                      <a:r>
                        <a:rPr lang="en-US" sz="2000" b="1" dirty="0"/>
                        <a:t> </a:t>
                      </a:r>
                      <a:r>
                        <a:rPr lang="en-US" sz="2000" b="1" dirty="0" err="1"/>
                        <a:t>hoàn</a:t>
                      </a:r>
                      <a:r>
                        <a:rPr lang="en-US" sz="2000" b="1" dirty="0"/>
                        <a:t> </a:t>
                      </a:r>
                      <a:r>
                        <a:rPr lang="en-US" sz="2000" b="1" dirty="0" err="1"/>
                        <a:t>toàn</a:t>
                      </a:r>
                      <a:endParaRPr lang="en-US" sz="2400" b="1" dirty="0"/>
                    </a:p>
                    <a:p>
                      <a:pPr marL="0" lvl="0" indent="0" algn="just">
                        <a:lnSpc>
                          <a:spcPts val="2880"/>
                        </a:lnSpc>
                        <a:spcAft>
                          <a:spcPts val="0"/>
                        </a:spcAft>
                        <a:buFont typeface="Times New Roman"/>
                        <a:buChar char="-"/>
                        <a:tabLst>
                          <a:tab pos="111760" algn="l"/>
                          <a:tab pos="457200" algn="l"/>
                        </a:tabLst>
                      </a:pPr>
                      <a:r>
                        <a:rPr lang="en-US" sz="2000" b="1" dirty="0" err="1"/>
                        <a:t>Ít</a:t>
                      </a:r>
                      <a:r>
                        <a:rPr lang="en-US" sz="2000" b="1" baseline="0" dirty="0"/>
                        <a:t> </a:t>
                      </a:r>
                      <a:r>
                        <a:rPr lang="en-US" sz="2000" b="1" dirty="0" err="1"/>
                        <a:t>biến</a:t>
                      </a:r>
                      <a:r>
                        <a:rPr lang="en-US" sz="2000" b="1" dirty="0"/>
                        <a:t> </a:t>
                      </a:r>
                      <a:r>
                        <a:rPr lang="en-US" sz="2000" b="1" dirty="0" err="1"/>
                        <a:t>chứng</a:t>
                      </a:r>
                      <a:r>
                        <a:rPr lang="en-US" sz="2000" b="1" dirty="0"/>
                        <a:t> TPM, SHH</a:t>
                      </a:r>
                      <a:r>
                        <a:rPr lang="en-US" sz="2000" b="1" baseline="0" dirty="0"/>
                        <a:t> </a:t>
                      </a:r>
                      <a:r>
                        <a:rPr lang="en-US" sz="2000" b="1" baseline="0" dirty="0" err="1"/>
                        <a:t>mạn</a:t>
                      </a:r>
                      <a:endParaRPr lang="en-US" sz="2400" b="1" dirty="0">
                        <a:solidFill>
                          <a:schemeClr val="tx1"/>
                        </a:solidFill>
                        <a:latin typeface="Times New Roman"/>
                        <a:ea typeface="Times New Roman"/>
                      </a:endParaRPr>
                    </a:p>
                  </a:txBody>
                  <a:tcPr marL="68580" marR="68580" marT="0" marB="0"/>
                </a:tc>
                <a:tc>
                  <a:txBody>
                    <a:bodyPr/>
                    <a:lstStyle/>
                    <a:p>
                      <a:pPr marL="0" lvl="0" indent="0" algn="just">
                        <a:lnSpc>
                          <a:spcPts val="2880"/>
                        </a:lnSpc>
                        <a:spcAft>
                          <a:spcPts val="0"/>
                        </a:spcAft>
                        <a:buFont typeface="Times New Roman"/>
                        <a:buChar char="-"/>
                        <a:tabLst>
                          <a:tab pos="132715" algn="l"/>
                          <a:tab pos="457200" algn="l"/>
                        </a:tabLst>
                      </a:pPr>
                      <a:r>
                        <a:rPr lang="en-US" sz="2000" b="1" dirty="0" err="1"/>
                        <a:t>Thường</a:t>
                      </a:r>
                      <a:r>
                        <a:rPr lang="en-US" sz="2000" b="1" dirty="0"/>
                        <a:t> ở </a:t>
                      </a:r>
                      <a:r>
                        <a:rPr lang="en-US" sz="2000" b="1" dirty="0" err="1"/>
                        <a:t>tuổi</a:t>
                      </a:r>
                      <a:r>
                        <a:rPr lang="en-US" sz="2000" b="1" dirty="0"/>
                        <a:t> </a:t>
                      </a:r>
                      <a:r>
                        <a:rPr lang="en-US" sz="2000" b="1" dirty="0" err="1"/>
                        <a:t>trung</a:t>
                      </a:r>
                      <a:r>
                        <a:rPr lang="en-US" sz="2000" b="1" dirty="0"/>
                        <a:t> </a:t>
                      </a:r>
                      <a:r>
                        <a:rPr lang="en-US" sz="2000" b="1" dirty="0" err="1"/>
                        <a:t>niên</a:t>
                      </a:r>
                      <a:endParaRPr lang="en-US" sz="2400" b="1" dirty="0"/>
                    </a:p>
                    <a:p>
                      <a:pPr marL="0" lvl="0" indent="0" algn="just">
                        <a:lnSpc>
                          <a:spcPts val="2880"/>
                        </a:lnSpc>
                        <a:spcAft>
                          <a:spcPts val="0"/>
                        </a:spcAft>
                        <a:buFont typeface="Times New Roman"/>
                        <a:buChar char="-"/>
                        <a:tabLst>
                          <a:tab pos="132715" algn="l"/>
                          <a:tab pos="457200" algn="l"/>
                        </a:tabLst>
                      </a:pPr>
                      <a:r>
                        <a:rPr lang="en-US" sz="2000" b="1" dirty="0"/>
                        <a:t>TC </a:t>
                      </a:r>
                      <a:r>
                        <a:rPr lang="en-US" sz="2000" b="1" dirty="0" err="1"/>
                        <a:t>tiến</a:t>
                      </a:r>
                      <a:r>
                        <a:rPr lang="en-US" sz="2000" b="1" dirty="0"/>
                        <a:t> </a:t>
                      </a:r>
                      <a:r>
                        <a:rPr lang="en-US" sz="2000" b="1" dirty="0" err="1"/>
                        <a:t>triển</a:t>
                      </a:r>
                      <a:r>
                        <a:rPr lang="en-US" sz="2000" b="1" dirty="0"/>
                        <a:t> </a:t>
                      </a:r>
                      <a:r>
                        <a:rPr lang="en-US" sz="2000" b="1" dirty="0" err="1"/>
                        <a:t>tăng</a:t>
                      </a:r>
                      <a:r>
                        <a:rPr lang="en-US" sz="2000" b="1" dirty="0"/>
                        <a:t> </a:t>
                      </a:r>
                      <a:r>
                        <a:rPr lang="en-US" sz="2000" b="1" dirty="0" err="1"/>
                        <a:t>dần</a:t>
                      </a:r>
                      <a:endParaRPr lang="en-US" sz="2400" b="1" dirty="0"/>
                    </a:p>
                    <a:p>
                      <a:pPr marL="0" lvl="0" indent="0" algn="just">
                        <a:lnSpc>
                          <a:spcPts val="2880"/>
                        </a:lnSpc>
                        <a:spcBef>
                          <a:spcPts val="300"/>
                        </a:spcBef>
                        <a:spcAft>
                          <a:spcPts val="300"/>
                        </a:spcAft>
                        <a:buFont typeface="Times New Roman"/>
                        <a:buChar char="-"/>
                        <a:tabLst>
                          <a:tab pos="132715" algn="l"/>
                          <a:tab pos="457200" algn="l"/>
                        </a:tabLst>
                      </a:pPr>
                      <a:r>
                        <a:rPr lang="en-US" sz="2000" b="1" dirty="0"/>
                        <a:t>TS </a:t>
                      </a:r>
                      <a:r>
                        <a:rPr lang="en-US" sz="2000" b="1" dirty="0" err="1"/>
                        <a:t>hút</a:t>
                      </a:r>
                      <a:r>
                        <a:rPr lang="en-US" sz="2000" b="1" dirty="0"/>
                        <a:t> </a:t>
                      </a:r>
                      <a:r>
                        <a:rPr lang="en-US" sz="2000" b="1" dirty="0" err="1"/>
                        <a:t>thuốc</a:t>
                      </a:r>
                      <a:r>
                        <a:rPr lang="en-US" sz="2000" b="1" dirty="0"/>
                        <a:t> </a:t>
                      </a:r>
                      <a:r>
                        <a:rPr lang="en-US" sz="2000" b="1" dirty="0" err="1"/>
                        <a:t>lá</a:t>
                      </a:r>
                      <a:r>
                        <a:rPr lang="en-US" sz="2000" b="1" dirty="0"/>
                        <a:t>, </a:t>
                      </a:r>
                      <a:r>
                        <a:rPr lang="en-US" sz="2000" b="1" dirty="0" err="1"/>
                        <a:t>thuốc</a:t>
                      </a:r>
                      <a:r>
                        <a:rPr lang="en-US" sz="2000" b="1" dirty="0"/>
                        <a:t> </a:t>
                      </a:r>
                      <a:r>
                        <a:rPr lang="en-US" sz="2000" b="1" dirty="0" err="1"/>
                        <a:t>lào</a:t>
                      </a:r>
                      <a:r>
                        <a:rPr lang="en-US" sz="2000" b="1" dirty="0"/>
                        <a:t> </a:t>
                      </a:r>
                      <a:r>
                        <a:rPr lang="en-US" sz="2000" b="1" dirty="0" err="1"/>
                        <a:t>nhiều</a:t>
                      </a:r>
                      <a:r>
                        <a:rPr lang="en-US" sz="2000" b="1" dirty="0"/>
                        <a:t> </a:t>
                      </a:r>
                      <a:r>
                        <a:rPr lang="en-US" sz="2000" b="1" dirty="0" err="1"/>
                        <a:t>năm</a:t>
                      </a:r>
                      <a:endParaRPr lang="en-US" sz="2400" b="1" dirty="0"/>
                    </a:p>
                    <a:p>
                      <a:pPr marL="0" lvl="0" indent="0" algn="just">
                        <a:lnSpc>
                          <a:spcPts val="2880"/>
                        </a:lnSpc>
                        <a:spcAft>
                          <a:spcPts val="0"/>
                        </a:spcAft>
                        <a:buFont typeface="Times New Roman"/>
                        <a:buChar char="-"/>
                        <a:tabLst>
                          <a:tab pos="132715" algn="l"/>
                          <a:tab pos="457200" algn="l"/>
                        </a:tabLst>
                      </a:pPr>
                      <a:r>
                        <a:rPr lang="en-US" sz="2000" b="1" dirty="0" err="1"/>
                        <a:t>Khó</a:t>
                      </a:r>
                      <a:r>
                        <a:rPr lang="en-US" sz="2000" b="1" dirty="0"/>
                        <a:t> </a:t>
                      </a:r>
                      <a:r>
                        <a:rPr lang="en-US" sz="2000" b="1" dirty="0" err="1"/>
                        <a:t>thở</a:t>
                      </a:r>
                      <a:r>
                        <a:rPr lang="en-US" sz="2000" b="1" dirty="0"/>
                        <a:t> </a:t>
                      </a:r>
                      <a:r>
                        <a:rPr lang="en-US" sz="2000" b="1" dirty="0" err="1"/>
                        <a:t>lúc</a:t>
                      </a:r>
                      <a:r>
                        <a:rPr lang="en-US" sz="2000" b="1" dirty="0"/>
                        <a:t> </a:t>
                      </a:r>
                      <a:r>
                        <a:rPr lang="en-US" sz="2000" b="1" dirty="0" err="1"/>
                        <a:t>đầu</a:t>
                      </a:r>
                      <a:r>
                        <a:rPr lang="en-US" sz="2000" b="1" dirty="0"/>
                        <a:t> </a:t>
                      </a:r>
                      <a:r>
                        <a:rPr lang="en-US" sz="2000" b="1" dirty="0" err="1"/>
                        <a:t>khi</a:t>
                      </a:r>
                      <a:r>
                        <a:rPr lang="en-US" sz="2000" b="1" dirty="0"/>
                        <a:t> </a:t>
                      </a:r>
                      <a:r>
                        <a:rPr lang="en-US" sz="2000" b="1" dirty="0" err="1"/>
                        <a:t>gắng</a:t>
                      </a:r>
                      <a:r>
                        <a:rPr lang="en-US" sz="2000" b="1" dirty="0"/>
                        <a:t> </a:t>
                      </a:r>
                      <a:r>
                        <a:rPr lang="en-US" sz="2000" b="1" dirty="0" err="1"/>
                        <a:t>sức</a:t>
                      </a:r>
                      <a:r>
                        <a:rPr lang="en-US" sz="2000" b="1" dirty="0"/>
                        <a:t> </a:t>
                      </a:r>
                      <a:r>
                        <a:rPr lang="en-US" sz="2000" b="1" dirty="0" err="1"/>
                        <a:t>sau</a:t>
                      </a:r>
                      <a:r>
                        <a:rPr lang="en-US" sz="2000" b="1" dirty="0"/>
                        <a:t> </a:t>
                      </a:r>
                      <a:r>
                        <a:rPr lang="en-US" sz="2000" b="1" dirty="0" err="1"/>
                        <a:t>khó</a:t>
                      </a:r>
                      <a:r>
                        <a:rPr lang="en-US" sz="2000" b="1" dirty="0"/>
                        <a:t> </a:t>
                      </a:r>
                      <a:r>
                        <a:rPr lang="en-US" sz="2000" b="1" dirty="0" err="1"/>
                        <a:t>thở</a:t>
                      </a:r>
                      <a:r>
                        <a:rPr lang="en-US" sz="2000" b="1" dirty="0"/>
                        <a:t> </a:t>
                      </a:r>
                      <a:r>
                        <a:rPr lang="en-US" sz="2000" b="1" dirty="0" err="1"/>
                        <a:t>liên</a:t>
                      </a:r>
                      <a:r>
                        <a:rPr lang="en-US" sz="2000" b="1" dirty="0"/>
                        <a:t> </a:t>
                      </a:r>
                      <a:r>
                        <a:rPr lang="en-US" sz="2000" b="1" dirty="0" err="1"/>
                        <a:t>tục</a:t>
                      </a:r>
                      <a:r>
                        <a:rPr lang="en-US" sz="2000" b="1" dirty="0"/>
                        <a:t> </a:t>
                      </a:r>
                      <a:r>
                        <a:rPr lang="en-US" sz="2000" b="1" dirty="0" err="1"/>
                        <a:t>cả</a:t>
                      </a:r>
                      <a:r>
                        <a:rPr lang="en-US" sz="2000" b="1" dirty="0"/>
                        <a:t> </a:t>
                      </a:r>
                      <a:r>
                        <a:rPr lang="en-US" sz="2000" b="1" dirty="0" err="1"/>
                        <a:t>ngày</a:t>
                      </a:r>
                      <a:endParaRPr lang="en-US" sz="2400" b="1" dirty="0"/>
                    </a:p>
                    <a:p>
                      <a:pPr marL="0" lvl="0" indent="0" algn="just">
                        <a:lnSpc>
                          <a:spcPts val="2880"/>
                        </a:lnSpc>
                        <a:spcAft>
                          <a:spcPts val="0"/>
                        </a:spcAft>
                        <a:buFont typeface="Times New Roman"/>
                        <a:buChar char="-"/>
                        <a:tabLst>
                          <a:tab pos="132715" algn="l"/>
                          <a:tab pos="457200" algn="l"/>
                        </a:tabLst>
                      </a:pPr>
                      <a:r>
                        <a:rPr lang="en-US" sz="2000" b="1" dirty="0" err="1"/>
                        <a:t>Tắc</a:t>
                      </a:r>
                      <a:r>
                        <a:rPr lang="en-US" sz="2000" b="1" dirty="0"/>
                        <a:t> </a:t>
                      </a:r>
                      <a:r>
                        <a:rPr lang="en-US" sz="2000" b="1" dirty="0" err="1"/>
                        <a:t>nghẽn</a:t>
                      </a:r>
                      <a:r>
                        <a:rPr lang="en-US" sz="2000" b="1" dirty="0"/>
                        <a:t> </a:t>
                      </a:r>
                      <a:r>
                        <a:rPr lang="en-US" sz="2000" b="1" dirty="0" err="1"/>
                        <a:t>thông</a:t>
                      </a:r>
                      <a:r>
                        <a:rPr lang="en-US" sz="2000" b="1" dirty="0"/>
                        <a:t> </a:t>
                      </a:r>
                      <a:r>
                        <a:rPr lang="en-US" sz="2000" b="1" dirty="0" err="1"/>
                        <a:t>khí</a:t>
                      </a:r>
                      <a:r>
                        <a:rPr lang="en-US" sz="2000" b="1" dirty="0"/>
                        <a:t> </a:t>
                      </a:r>
                      <a:r>
                        <a:rPr lang="en-US" sz="2000" b="1" dirty="0" err="1"/>
                        <a:t>nhiều</a:t>
                      </a:r>
                      <a:r>
                        <a:rPr lang="en-US" sz="2000" b="1" dirty="0"/>
                        <a:t>, </a:t>
                      </a:r>
                      <a:r>
                        <a:rPr lang="en-US" sz="2000" b="1" dirty="0" err="1"/>
                        <a:t>không</a:t>
                      </a:r>
                      <a:r>
                        <a:rPr lang="en-US" sz="2000" b="1" dirty="0"/>
                        <a:t> </a:t>
                      </a:r>
                      <a:r>
                        <a:rPr lang="en-US" sz="2000" b="1" dirty="0" err="1"/>
                        <a:t>phục</a:t>
                      </a:r>
                      <a:r>
                        <a:rPr lang="en-US" sz="2000" b="1" dirty="0"/>
                        <a:t> </a:t>
                      </a:r>
                      <a:r>
                        <a:rPr lang="en-US" sz="2000" b="1" dirty="0" err="1"/>
                        <a:t>hồi</a:t>
                      </a:r>
                      <a:r>
                        <a:rPr lang="en-US" sz="2000" b="1" dirty="0"/>
                        <a:t> </a:t>
                      </a:r>
                      <a:r>
                        <a:rPr lang="en-US" sz="2000" b="1" dirty="0" err="1"/>
                        <a:t>hoàn</a:t>
                      </a:r>
                      <a:r>
                        <a:rPr lang="en-US" sz="2000" b="1" dirty="0"/>
                        <a:t> </a:t>
                      </a:r>
                      <a:r>
                        <a:rPr lang="en-US" sz="2000" b="1" dirty="0" err="1"/>
                        <a:t>toàn</a:t>
                      </a:r>
                      <a:endParaRPr lang="en-US" sz="2400" b="1" dirty="0"/>
                    </a:p>
                    <a:p>
                      <a:pPr marL="0" lvl="0" indent="0" algn="just">
                        <a:lnSpc>
                          <a:spcPts val="2880"/>
                        </a:lnSpc>
                        <a:spcAft>
                          <a:spcPts val="0"/>
                        </a:spcAft>
                        <a:buFont typeface="Times New Roman"/>
                        <a:buChar char="-"/>
                        <a:tabLst>
                          <a:tab pos="132715" algn="l"/>
                          <a:tab pos="457200" algn="l"/>
                        </a:tabLst>
                      </a:pPr>
                      <a:r>
                        <a:rPr lang="en-US" sz="2000" b="1" dirty="0" err="1"/>
                        <a:t>Biến</a:t>
                      </a:r>
                      <a:r>
                        <a:rPr lang="en-US" sz="2000" b="1" dirty="0"/>
                        <a:t> </a:t>
                      </a:r>
                      <a:r>
                        <a:rPr lang="en-US" sz="2000" b="1" dirty="0" err="1"/>
                        <a:t>chứng</a:t>
                      </a:r>
                      <a:r>
                        <a:rPr lang="en-US" sz="2000" b="1" dirty="0"/>
                        <a:t> TPM </a:t>
                      </a:r>
                      <a:r>
                        <a:rPr lang="en-US" sz="2000" b="1" dirty="0" err="1"/>
                        <a:t>hoặc</a:t>
                      </a:r>
                      <a:r>
                        <a:rPr lang="en-US" sz="2000" b="1" dirty="0"/>
                        <a:t> SHH </a:t>
                      </a:r>
                      <a:r>
                        <a:rPr lang="en-US" sz="2000" b="1" dirty="0" err="1"/>
                        <a:t>mạn</a:t>
                      </a:r>
                      <a:r>
                        <a:rPr lang="en-US" sz="2000" b="1" dirty="0"/>
                        <a:t> </a:t>
                      </a:r>
                      <a:r>
                        <a:rPr lang="en-US" sz="2000" b="1" dirty="0" err="1"/>
                        <a:t>thường</a:t>
                      </a:r>
                      <a:r>
                        <a:rPr lang="en-US" sz="2000" b="1" dirty="0"/>
                        <a:t> </a:t>
                      </a:r>
                      <a:r>
                        <a:rPr lang="en-US" sz="2000" b="1" dirty="0" err="1"/>
                        <a:t>xảy</a:t>
                      </a:r>
                      <a:r>
                        <a:rPr lang="en-US" sz="2000" b="1" dirty="0"/>
                        <a:t> </a:t>
                      </a:r>
                      <a:r>
                        <a:rPr lang="en-US" sz="2000" b="1" dirty="0" err="1"/>
                        <a:t>ra</a:t>
                      </a:r>
                      <a:r>
                        <a:rPr lang="en-US" sz="2000" b="1" dirty="0"/>
                        <a:t> ở </a:t>
                      </a:r>
                      <a:r>
                        <a:rPr lang="en-US" sz="2000" b="1" dirty="0" err="1"/>
                        <a:t>gđ</a:t>
                      </a:r>
                      <a:r>
                        <a:rPr lang="en-US" sz="2000" b="1" baseline="0" dirty="0"/>
                        <a:t> </a:t>
                      </a:r>
                      <a:r>
                        <a:rPr lang="en-US" sz="2000" b="1" dirty="0" err="1"/>
                        <a:t>cuối</a:t>
                      </a:r>
                      <a:endParaRPr lang="en-US" sz="2400" b="1" dirty="0">
                        <a:solidFill>
                          <a:schemeClr val="tx1"/>
                        </a:solidFill>
                        <a:latin typeface="Times New Roman"/>
                        <a:ea typeface="Times New Roman"/>
                      </a:endParaRPr>
                    </a:p>
                  </a:txBody>
                  <a:tcPr marL="68580" marR="68580" marT="0" marB="0"/>
                </a:tc>
                <a:extLst>
                  <a:ext uri="{0D108BD9-81ED-4DB2-BD59-A6C34878D82A}">
                    <a16:rowId xmlns:a16="http://schemas.microsoft.com/office/drawing/2014/main" xmlns="" val="10001"/>
                  </a:ext>
                </a:extLst>
              </a:tr>
            </a:tbl>
          </a:graphicData>
        </a:graphic>
      </p:graphicFrame>
      <p:sp>
        <p:nvSpPr>
          <p:cNvPr id="34831" name="TextBox 5"/>
          <p:cNvSpPr txBox="1">
            <a:spLocks noChangeArrowheads="1"/>
          </p:cNvSpPr>
          <p:nvPr/>
        </p:nvSpPr>
        <p:spPr bwMode="auto">
          <a:xfrm>
            <a:off x="685800" y="5943600"/>
            <a:ext cx="5334000" cy="523875"/>
          </a:xfrm>
          <a:prstGeom prst="rect">
            <a:avLst/>
          </a:prstGeom>
          <a:noFill/>
          <a:ln w="9525">
            <a:noFill/>
            <a:miter lim="800000"/>
            <a:headEnd/>
            <a:tailEnd/>
          </a:ln>
        </p:spPr>
        <p:txBody>
          <a:bodyPr>
            <a:spAutoFit/>
          </a:bodyPr>
          <a:lstStyle/>
          <a:p>
            <a:r>
              <a:rPr lang="en-US" sz="2800">
                <a:solidFill>
                  <a:schemeClr val="bg1"/>
                </a:solidFill>
                <a:latin typeface="Constantia" pitchFamily="18" charset="0"/>
              </a:rPr>
              <a:t>Các bệnh lý khác: GPQ, lao phổi</a:t>
            </a:r>
          </a:p>
        </p:txBody>
      </p:sp>
      <p:graphicFrame>
        <p:nvGraphicFramePr>
          <p:cNvPr id="145409"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45437" r:id="rId3" imgW="3238952" imgH="3209524" progId="">
                  <p:embed/>
                </p:oleObj>
              </mc:Choice>
              <mc:Fallback>
                <p:oleObj r:id="rId3" imgW="3238952" imgH="320952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10600" cy="609600"/>
          </a:xfrm>
          <a:solidFill>
            <a:srgbClr val="002060"/>
          </a:solidFill>
        </p:spPr>
        <p:txBody>
          <a:bodyPr>
            <a:noAutofit/>
          </a:bodyPr>
          <a:lstStyle/>
          <a:p>
            <a:pPr algn="ctr" eaLnBrk="1" fontAlgn="auto" hangingPunct="1">
              <a:spcAft>
                <a:spcPts val="0"/>
              </a:spcAft>
              <a:defRPr/>
            </a:pPr>
            <a:r>
              <a:rPr sz="3600" dirty="0">
                <a:solidFill>
                  <a:schemeClr val="bg1"/>
                </a:solidFill>
              </a:rPr>
              <a:t>MỨC ĐỘ </a:t>
            </a:r>
            <a:r>
              <a:rPr sz="3600" dirty="0" err="1">
                <a:solidFill>
                  <a:schemeClr val="bg1"/>
                </a:solidFill>
              </a:rPr>
              <a:t>N</a:t>
            </a:r>
            <a:r>
              <a:rPr lang="en-US" sz="3600" dirty="0" err="1">
                <a:solidFill>
                  <a:schemeClr val="bg1"/>
                </a:solidFill>
              </a:rPr>
              <a:t>ặ</a:t>
            </a:r>
            <a:r>
              <a:rPr sz="3600" dirty="0" err="1">
                <a:solidFill>
                  <a:schemeClr val="bg1"/>
                </a:solidFill>
              </a:rPr>
              <a:t>NG</a:t>
            </a:r>
            <a:r>
              <a:rPr sz="3600" dirty="0">
                <a:solidFill>
                  <a:schemeClr val="bg1"/>
                </a:solidFill>
              </a:rPr>
              <a:t> </a:t>
            </a:r>
            <a:r>
              <a:rPr sz="3600" dirty="0" err="1">
                <a:solidFill>
                  <a:schemeClr val="bg1"/>
                </a:solidFill>
              </a:rPr>
              <a:t>theo</a:t>
            </a:r>
            <a:r>
              <a:rPr sz="3600" dirty="0">
                <a:solidFill>
                  <a:schemeClr val="bg1"/>
                </a:solidFill>
              </a:rPr>
              <a:t> gold 2010</a:t>
            </a:r>
          </a:p>
        </p:txBody>
      </p:sp>
      <p:sp>
        <p:nvSpPr>
          <p:cNvPr id="35843" name="Text Placeholder 2"/>
          <p:cNvSpPr>
            <a:spLocks noGrp="1"/>
          </p:cNvSpPr>
          <p:nvPr>
            <p:ph type="body" idx="1"/>
          </p:nvPr>
        </p:nvSpPr>
        <p:spPr>
          <a:xfrm>
            <a:off x="228600" y="1447800"/>
            <a:ext cx="8686800" cy="4724400"/>
          </a:xfrm>
        </p:spPr>
        <p:txBody>
          <a:bodyPr/>
          <a:lstStyle/>
          <a:p>
            <a:pPr eaLnBrk="1" hangingPunct="1"/>
            <a:endParaRPr lang="en-US" sz="2400"/>
          </a:p>
          <a:p>
            <a:pPr eaLnBrk="1" hangingPunct="1"/>
            <a:endParaRPr lang="en-US" sz="2400"/>
          </a:p>
        </p:txBody>
      </p:sp>
      <p:graphicFrame>
        <p:nvGraphicFramePr>
          <p:cNvPr id="5" name="Table 4"/>
          <p:cNvGraphicFramePr>
            <a:graphicFrameLocks noGrp="1"/>
          </p:cNvGraphicFramePr>
          <p:nvPr/>
        </p:nvGraphicFramePr>
        <p:xfrm>
          <a:off x="400050" y="1600200"/>
          <a:ext cx="8286751" cy="4927786"/>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xmlns="" val="20000"/>
                    </a:ext>
                  </a:extLst>
                </a:gridCol>
                <a:gridCol w="1676400">
                  <a:extLst>
                    <a:ext uri="{9D8B030D-6E8A-4147-A177-3AD203B41FA5}">
                      <a16:colId xmlns:a16="http://schemas.microsoft.com/office/drawing/2014/main" xmlns="" val="20001"/>
                    </a:ext>
                  </a:extLst>
                </a:gridCol>
                <a:gridCol w="4400551">
                  <a:extLst>
                    <a:ext uri="{9D8B030D-6E8A-4147-A177-3AD203B41FA5}">
                      <a16:colId xmlns:a16="http://schemas.microsoft.com/office/drawing/2014/main" xmlns="" val="20002"/>
                    </a:ext>
                  </a:extLst>
                </a:gridCol>
              </a:tblGrid>
              <a:tr h="817563">
                <a:tc>
                  <a:txBody>
                    <a:bodyPr/>
                    <a:lstStyle/>
                    <a:p>
                      <a:r>
                        <a:rPr lang="en-US" sz="2400" b="1" dirty="0" err="1">
                          <a:latin typeface=".VnArial" pitchFamily="34" charset="0"/>
                        </a:rPr>
                        <a:t>Giai</a:t>
                      </a:r>
                      <a:r>
                        <a:rPr lang="en-US" sz="2400" b="1" baseline="0" dirty="0">
                          <a:latin typeface=".VnArial" pitchFamily="34" charset="0"/>
                        </a:rPr>
                        <a:t> </a:t>
                      </a:r>
                      <a:r>
                        <a:rPr lang="en-US" sz="2400" b="1" baseline="0" dirty="0" err="1">
                          <a:latin typeface=".VnArial" pitchFamily="34" charset="0"/>
                        </a:rPr>
                        <a:t>đoạn</a:t>
                      </a:r>
                      <a:endParaRPr lang="en-US" sz="2400" b="1" dirty="0">
                        <a:latin typeface=".VnArial" pitchFamily="34" charset="0"/>
                      </a:endParaRPr>
                    </a:p>
                  </a:txBody>
                  <a:tcPr anchor="ctr"/>
                </a:tc>
                <a:tc>
                  <a:txBody>
                    <a:bodyPr/>
                    <a:lstStyle/>
                    <a:p>
                      <a:pPr algn="ctr"/>
                      <a:r>
                        <a:rPr lang="en-US" sz="2400" b="1" dirty="0">
                          <a:latin typeface=".VnArial" pitchFamily="34" charset="0"/>
                        </a:rPr>
                        <a:t>FEV</a:t>
                      </a:r>
                      <a:r>
                        <a:rPr lang="en-US" sz="2400" b="1" baseline="-25000" dirty="0">
                          <a:latin typeface=".VnArial" pitchFamily="34" charset="0"/>
                        </a:rPr>
                        <a:t>1</a:t>
                      </a:r>
                      <a:r>
                        <a:rPr lang="en-US" sz="2400" b="1" dirty="0">
                          <a:latin typeface=".VnArial" pitchFamily="34" charset="0"/>
                        </a:rPr>
                        <a:t>/FVC</a:t>
                      </a:r>
                    </a:p>
                  </a:txBody>
                  <a:tcPr anchor="ctr"/>
                </a:tc>
                <a:tc>
                  <a:txBody>
                    <a:bodyPr/>
                    <a:lstStyle/>
                    <a:p>
                      <a:pPr algn="ctr"/>
                      <a:r>
                        <a:rPr lang="en-US" sz="2400" b="1" dirty="0">
                          <a:latin typeface=".VnArial" pitchFamily="34" charset="0"/>
                        </a:rPr>
                        <a:t>% FEV</a:t>
                      </a:r>
                      <a:r>
                        <a:rPr lang="en-US" sz="2400" b="1" baseline="-25000" dirty="0">
                          <a:latin typeface=".VnArial" pitchFamily="34" charset="0"/>
                        </a:rPr>
                        <a:t>1 </a:t>
                      </a:r>
                      <a:r>
                        <a:rPr lang="en-US" sz="2400" b="1" baseline="0" dirty="0">
                          <a:latin typeface=".VnArial" pitchFamily="34" charset="0"/>
                        </a:rPr>
                        <a:t>so </a:t>
                      </a:r>
                      <a:r>
                        <a:rPr lang="en-US" sz="2400" b="1" baseline="0" dirty="0" err="1">
                          <a:latin typeface=".VnArial" pitchFamily="34" charset="0"/>
                        </a:rPr>
                        <a:t>với</a:t>
                      </a:r>
                      <a:r>
                        <a:rPr lang="en-US" sz="2400" b="1" baseline="0" dirty="0">
                          <a:latin typeface=".VnArial" pitchFamily="34" charset="0"/>
                        </a:rPr>
                        <a:t> </a:t>
                      </a:r>
                      <a:r>
                        <a:rPr lang="en-US" sz="2400" b="1" baseline="0" dirty="0" err="1">
                          <a:latin typeface=".VnArial" pitchFamily="34" charset="0"/>
                        </a:rPr>
                        <a:t>dự</a:t>
                      </a:r>
                      <a:r>
                        <a:rPr lang="en-US" sz="2400" b="1" baseline="0" dirty="0">
                          <a:latin typeface=".VnArial" pitchFamily="34" charset="0"/>
                        </a:rPr>
                        <a:t> </a:t>
                      </a:r>
                      <a:r>
                        <a:rPr lang="en-US" sz="2400" b="1" baseline="0" dirty="0" err="1">
                          <a:latin typeface=".VnArial" pitchFamily="34" charset="0"/>
                        </a:rPr>
                        <a:t>đo¸n</a:t>
                      </a:r>
                      <a:endParaRPr lang="en-US" sz="2400" b="1" baseline="-25000" dirty="0">
                        <a:latin typeface=".VnArial" pitchFamily="34" charset="0"/>
                      </a:endParaRPr>
                    </a:p>
                  </a:txBody>
                  <a:tcPr anchor="ctr"/>
                </a:tc>
                <a:extLst>
                  <a:ext uri="{0D108BD9-81ED-4DB2-BD59-A6C34878D82A}">
                    <a16:rowId xmlns:a16="http://schemas.microsoft.com/office/drawing/2014/main" xmlns="" val="10000"/>
                  </a:ext>
                </a:extLst>
              </a:tr>
              <a:tr h="820413">
                <a:tc>
                  <a:txBody>
                    <a:bodyPr/>
                    <a:lstStyle/>
                    <a:p>
                      <a:r>
                        <a:rPr lang="en-US" sz="2400" b="1" dirty="0">
                          <a:latin typeface=".VnArial" pitchFamily="34" charset="0"/>
                        </a:rPr>
                        <a:t>I</a:t>
                      </a:r>
                      <a:r>
                        <a:rPr lang="en-US" sz="2400" b="1" baseline="0" dirty="0">
                          <a:latin typeface=".VnArial" pitchFamily="34" charset="0"/>
                        </a:rPr>
                        <a:t> – </a:t>
                      </a:r>
                      <a:r>
                        <a:rPr lang="en-US" sz="2400" b="1" baseline="0" dirty="0" err="1">
                          <a:latin typeface=".VnArial" pitchFamily="34" charset="0"/>
                        </a:rPr>
                        <a:t>Nhẹ</a:t>
                      </a:r>
                      <a:endParaRPr lang="en-US" sz="2400" b="1" dirty="0">
                        <a:latin typeface=".VnArial" pitchFamily="34" charset="0"/>
                      </a:endParaRPr>
                    </a:p>
                  </a:txBody>
                  <a:tcPr anchor="ctr"/>
                </a:tc>
                <a:tc>
                  <a:txBody>
                    <a:bodyPr/>
                    <a:lstStyle/>
                    <a:p>
                      <a:pPr algn="ctr"/>
                      <a:r>
                        <a:rPr lang="en-US" sz="2400" b="1" dirty="0">
                          <a:latin typeface=".VnArial" pitchFamily="34" charset="0"/>
                        </a:rPr>
                        <a:t>&lt;70%</a:t>
                      </a:r>
                    </a:p>
                  </a:txBody>
                  <a:tcPr anchor="ctr"/>
                </a:tc>
                <a:tc>
                  <a:txBody>
                    <a:bodyPr/>
                    <a:lstStyle/>
                    <a:p>
                      <a:pPr algn="ctr"/>
                      <a:r>
                        <a:rPr lang="en-US" sz="2400" b="1" dirty="0">
                          <a:latin typeface=".VnArial" pitchFamily="34" charset="0"/>
                        </a:rPr>
                        <a:t>≥80% </a:t>
                      </a:r>
                    </a:p>
                  </a:txBody>
                  <a:tcPr anchor="ctr"/>
                </a:tc>
                <a:extLst>
                  <a:ext uri="{0D108BD9-81ED-4DB2-BD59-A6C34878D82A}">
                    <a16:rowId xmlns:a16="http://schemas.microsoft.com/office/drawing/2014/main" xmlns="" val="10001"/>
                  </a:ext>
                </a:extLst>
              </a:tr>
              <a:tr h="981671">
                <a:tc>
                  <a:txBody>
                    <a:bodyPr/>
                    <a:lstStyle/>
                    <a:p>
                      <a:r>
                        <a:rPr lang="en-US" sz="2400" b="1" dirty="0">
                          <a:latin typeface=".VnArial" pitchFamily="34" charset="0"/>
                        </a:rPr>
                        <a:t>II</a:t>
                      </a:r>
                      <a:r>
                        <a:rPr lang="en-US" sz="2400" b="1" baseline="0" dirty="0">
                          <a:latin typeface=".VnArial" pitchFamily="34" charset="0"/>
                        </a:rPr>
                        <a:t> – TB</a:t>
                      </a:r>
                      <a:endParaRPr lang="en-US" sz="2400" b="1" dirty="0">
                        <a:latin typeface=".Vn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VnArial" pitchFamily="34" charset="0"/>
                        </a:rPr>
                        <a:t>&lt;70%</a:t>
                      </a:r>
                    </a:p>
                  </a:txBody>
                  <a:tcPr anchor="ctr"/>
                </a:tc>
                <a:tc>
                  <a:txBody>
                    <a:bodyPr/>
                    <a:lstStyle/>
                    <a:p>
                      <a:pPr algn="ctr"/>
                      <a:r>
                        <a:rPr lang="en-US" sz="2400" b="1" dirty="0">
                          <a:latin typeface=".VnArial" pitchFamily="34" charset="0"/>
                        </a:rPr>
                        <a:t>50%≤  FEV</a:t>
                      </a:r>
                      <a:r>
                        <a:rPr lang="en-US" sz="2400" b="1" baseline="-25000" dirty="0">
                          <a:latin typeface=".VnArial" pitchFamily="34" charset="0"/>
                        </a:rPr>
                        <a:t>1</a:t>
                      </a:r>
                      <a:r>
                        <a:rPr lang="en-US" sz="2400" b="1" dirty="0">
                          <a:latin typeface=".VnArial" pitchFamily="34" charset="0"/>
                        </a:rPr>
                        <a:t>&lt; 80% </a:t>
                      </a:r>
                    </a:p>
                  </a:txBody>
                  <a:tcPr anchor="ctr"/>
                </a:tc>
                <a:extLst>
                  <a:ext uri="{0D108BD9-81ED-4DB2-BD59-A6C34878D82A}">
                    <a16:rowId xmlns:a16="http://schemas.microsoft.com/office/drawing/2014/main" xmlns="" val="10002"/>
                  </a:ext>
                </a:extLst>
              </a:tr>
              <a:tr h="1119419">
                <a:tc>
                  <a:txBody>
                    <a:bodyPr/>
                    <a:lstStyle/>
                    <a:p>
                      <a:r>
                        <a:rPr lang="en-US" sz="2400" b="1" dirty="0">
                          <a:latin typeface=".VnArial" pitchFamily="34" charset="0"/>
                        </a:rPr>
                        <a:t>III – </a:t>
                      </a:r>
                      <a:r>
                        <a:rPr lang="en-US" sz="2400" b="1" dirty="0" err="1">
                          <a:latin typeface=".VnArial" pitchFamily="34" charset="0"/>
                        </a:rPr>
                        <a:t>Nặng</a:t>
                      </a:r>
                      <a:endParaRPr lang="en-US" sz="2400" b="1" dirty="0">
                        <a:latin typeface=".Vn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VnArial" pitchFamily="34" charset="0"/>
                        </a:rPr>
                        <a:t>&lt;70%</a:t>
                      </a:r>
                    </a:p>
                  </a:txBody>
                  <a:tcPr anchor="ctr"/>
                </a:tc>
                <a:tc>
                  <a:txBody>
                    <a:bodyPr/>
                    <a:lstStyle/>
                    <a:p>
                      <a:pPr algn="ctr"/>
                      <a:r>
                        <a:rPr lang="vi-VN" sz="2400" b="1" dirty="0"/>
                        <a:t>30% </a:t>
                      </a:r>
                      <a:r>
                        <a:rPr lang="en-US" sz="2400" b="1" dirty="0">
                          <a:latin typeface=".VnArial" pitchFamily="34" charset="0"/>
                        </a:rPr>
                        <a:t>≤ </a:t>
                      </a:r>
                      <a:r>
                        <a:rPr lang="vi-VN" sz="2400" b="1" dirty="0"/>
                        <a:t> FEV</a:t>
                      </a:r>
                      <a:r>
                        <a:rPr lang="vi-VN" sz="2400" b="1" baseline="-25000" dirty="0"/>
                        <a:t>1</a:t>
                      </a:r>
                      <a:r>
                        <a:rPr lang="vi-VN" sz="2400" b="1" dirty="0"/>
                        <a:t> &lt; 50% </a:t>
                      </a:r>
                      <a:endParaRPr lang="en-US" sz="2400" b="1" dirty="0">
                        <a:latin typeface=".VnArial" pitchFamily="34" charset="0"/>
                      </a:endParaRPr>
                    </a:p>
                  </a:txBody>
                  <a:tcPr anchor="ctr"/>
                </a:tc>
                <a:extLst>
                  <a:ext uri="{0D108BD9-81ED-4DB2-BD59-A6C34878D82A}">
                    <a16:rowId xmlns:a16="http://schemas.microsoft.com/office/drawing/2014/main" xmlns="" val="10003"/>
                  </a:ext>
                </a:extLst>
              </a:tr>
              <a:tr h="1119419">
                <a:tc>
                  <a:txBody>
                    <a:bodyPr/>
                    <a:lstStyle/>
                    <a:p>
                      <a:r>
                        <a:rPr lang="en-US" sz="2400" b="1" dirty="0">
                          <a:latin typeface=".VnArial" pitchFamily="34" charset="0"/>
                        </a:rPr>
                        <a:t>IV</a:t>
                      </a:r>
                      <a:r>
                        <a:rPr lang="en-US" sz="2400" b="1" baseline="0" dirty="0">
                          <a:latin typeface=".VnArial" pitchFamily="34" charset="0"/>
                        </a:rPr>
                        <a:t> – </a:t>
                      </a:r>
                      <a:r>
                        <a:rPr lang="en-US" sz="2400" b="1" baseline="0" dirty="0" err="1">
                          <a:latin typeface=".VnArial" pitchFamily="34" charset="0"/>
                        </a:rPr>
                        <a:t>Rất</a:t>
                      </a:r>
                      <a:r>
                        <a:rPr lang="en-US" sz="2400" b="1" baseline="0" dirty="0">
                          <a:latin typeface=".VnArial" pitchFamily="34" charset="0"/>
                        </a:rPr>
                        <a:t> </a:t>
                      </a:r>
                      <a:r>
                        <a:rPr lang="en-US" sz="2400" b="1" baseline="0" dirty="0" err="1">
                          <a:latin typeface=".VnArial" pitchFamily="34" charset="0"/>
                        </a:rPr>
                        <a:t>nặng</a:t>
                      </a:r>
                      <a:endParaRPr lang="en-US" sz="2400" b="1" dirty="0">
                        <a:latin typeface=".Vn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VnArial" pitchFamily="34" charset="0"/>
                        </a:rPr>
                        <a:t>&lt;70%</a:t>
                      </a:r>
                    </a:p>
                  </a:txBody>
                  <a:tcPr anchor="ctr"/>
                </a:tc>
                <a:tc>
                  <a:txBody>
                    <a:bodyPr/>
                    <a:lstStyle/>
                    <a:p>
                      <a:pPr algn="ctr"/>
                      <a:r>
                        <a:rPr lang="vi-VN" sz="2400" b="1" dirty="0"/>
                        <a:t>FEV</a:t>
                      </a:r>
                      <a:r>
                        <a:rPr lang="vi-VN" sz="2400" b="1" baseline="-25000" dirty="0"/>
                        <a:t>1</a:t>
                      </a:r>
                      <a:r>
                        <a:rPr lang="vi-VN" sz="2400" b="1" dirty="0"/>
                        <a:t> &lt; 30% hoặc </a:t>
                      </a:r>
                    </a:p>
                    <a:p>
                      <a:pPr algn="ctr"/>
                      <a:r>
                        <a:rPr lang="vi-VN" sz="2400" b="1" dirty="0"/>
                        <a:t>FEV</a:t>
                      </a:r>
                      <a:r>
                        <a:rPr lang="vi-VN" sz="2400" b="1" baseline="-25000" dirty="0"/>
                        <a:t>1</a:t>
                      </a:r>
                      <a:r>
                        <a:rPr lang="vi-VN" sz="2400" b="1" dirty="0"/>
                        <a:t> &lt; 50% </a:t>
                      </a:r>
                      <a:r>
                        <a:rPr lang="en-US" sz="2400" b="1" dirty="0">
                          <a:latin typeface=".VnArial" pitchFamily="34" charset="0"/>
                        </a:rPr>
                        <a:t>+ </a:t>
                      </a:r>
                      <a:r>
                        <a:rPr lang="vi-VN" sz="2400" b="1" dirty="0"/>
                        <a:t>suy hô hấp mạn</a:t>
                      </a:r>
                      <a:r>
                        <a:rPr lang="en-US" sz="2400" b="1" dirty="0">
                          <a:latin typeface=".VnArial" pitchFamily="34" charset="0"/>
                        </a:rPr>
                        <a:t>, TA§MP</a:t>
                      </a:r>
                    </a:p>
                  </a:txBody>
                  <a:tcPr anchor="ctr"/>
                </a:tc>
                <a:extLst>
                  <a:ext uri="{0D108BD9-81ED-4DB2-BD59-A6C34878D82A}">
                    <a16:rowId xmlns:a16="http://schemas.microsoft.com/office/drawing/2014/main" xmlns=""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229600" cy="762000"/>
          </a:xfrm>
          <a:solidFill>
            <a:srgbClr val="002060"/>
          </a:solidFill>
        </p:spPr>
        <p:txBody>
          <a:bodyPr>
            <a:normAutofit/>
          </a:bodyPr>
          <a:lstStyle/>
          <a:p>
            <a:r>
              <a:rPr lang="en-US" b="1" dirty="0" err="1">
                <a:solidFill>
                  <a:schemeClr val="bg1"/>
                </a:solidFill>
                <a:latin typeface="Verdana" pitchFamily="34" charset="0"/>
              </a:rPr>
              <a:t>Mục</a:t>
            </a:r>
            <a:r>
              <a:rPr lang="en-US" b="1" dirty="0">
                <a:solidFill>
                  <a:schemeClr val="bg1"/>
                </a:solidFill>
                <a:latin typeface="Verdana" pitchFamily="34" charset="0"/>
              </a:rPr>
              <a:t> </a:t>
            </a:r>
            <a:r>
              <a:rPr lang="en-US" b="1" dirty="0" err="1">
                <a:solidFill>
                  <a:schemeClr val="bg1"/>
                </a:solidFill>
                <a:latin typeface="Verdana" pitchFamily="34" charset="0"/>
              </a:rPr>
              <a:t>tiêu</a:t>
            </a:r>
            <a:r>
              <a:rPr lang="en-US" b="1" dirty="0">
                <a:solidFill>
                  <a:schemeClr val="bg1"/>
                </a:solidFill>
                <a:latin typeface="Verdana" pitchFamily="34" charset="0"/>
              </a:rPr>
              <a:t> </a:t>
            </a:r>
            <a:r>
              <a:rPr lang="vi-VN" b="1" dirty="0">
                <a:solidFill>
                  <a:schemeClr val="bg1"/>
                </a:solidFill>
                <a:latin typeface="Verdana" pitchFamily="34" charset="0"/>
              </a:rPr>
              <a:t>đ</a:t>
            </a:r>
            <a:r>
              <a:rPr lang="en-US" b="1" dirty="0" err="1">
                <a:solidFill>
                  <a:schemeClr val="bg1"/>
                </a:solidFill>
                <a:latin typeface="Verdana" pitchFamily="34" charset="0"/>
              </a:rPr>
              <a:t>iều</a:t>
            </a:r>
            <a:r>
              <a:rPr lang="en-US" b="1" dirty="0">
                <a:solidFill>
                  <a:schemeClr val="bg1"/>
                </a:solidFill>
                <a:latin typeface="Verdana" pitchFamily="34" charset="0"/>
              </a:rPr>
              <a:t> </a:t>
            </a:r>
            <a:r>
              <a:rPr lang="en-US" b="1" dirty="0" err="1">
                <a:solidFill>
                  <a:schemeClr val="bg1"/>
                </a:solidFill>
                <a:latin typeface="Verdana" pitchFamily="34" charset="0"/>
              </a:rPr>
              <a:t>trị</a:t>
            </a:r>
            <a:r>
              <a:rPr lang="en-US" b="1" dirty="0">
                <a:solidFill>
                  <a:schemeClr val="bg1"/>
                </a:solidFill>
                <a:latin typeface="Verdana" pitchFamily="34" charset="0"/>
              </a:rPr>
              <a:t> COPD </a:t>
            </a:r>
          </a:p>
        </p:txBody>
      </p:sp>
      <p:sp>
        <p:nvSpPr>
          <p:cNvPr id="6" name="Content Placeholder 5"/>
          <p:cNvSpPr>
            <a:spLocks noGrp="1"/>
          </p:cNvSpPr>
          <p:nvPr>
            <p:ph idx="1"/>
          </p:nvPr>
        </p:nvSpPr>
        <p:spPr>
          <a:xfrm>
            <a:off x="304800" y="1295401"/>
            <a:ext cx="8686800" cy="1384033"/>
          </a:xfrm>
          <a:prstGeom prst="rect">
            <a:avLst/>
          </a:prstGeom>
        </p:spPr>
        <p:txBody>
          <a:bodyPr wrap="square">
            <a:spAutoFit/>
          </a:bodyPr>
          <a:lstStyle/>
          <a:p>
            <a:pPr algn="just">
              <a:lnSpc>
                <a:spcPct val="150000"/>
              </a:lnSpc>
              <a:buFont typeface="Wingdings" pitchFamily="2" charset="2"/>
              <a:buChar char="v"/>
            </a:pPr>
            <a:endParaRPr lang="en-US" sz="2800" dirty="0">
              <a:solidFill>
                <a:schemeClr val="tx2"/>
              </a:solidFill>
              <a:latin typeface="Verdana" pitchFamily="34" charset="0"/>
              <a:cs typeface="Tahoma" pitchFamily="34" charset="0"/>
            </a:endParaRPr>
          </a:p>
          <a:p>
            <a:pPr algn="just">
              <a:lnSpc>
                <a:spcPct val="150000"/>
              </a:lnSpc>
              <a:buFont typeface="Wingdings" pitchFamily="2" charset="2"/>
              <a:buChar char="v"/>
            </a:pPr>
            <a:endParaRPr lang="en-US" sz="2800" dirty="0">
              <a:solidFill>
                <a:srgbClr val="002060"/>
              </a:solidFill>
              <a:latin typeface="Verdana" pitchFamily="34" charset="0"/>
            </a:endParaRPr>
          </a:p>
        </p:txBody>
      </p:sp>
      <p:graphicFrame>
        <p:nvGraphicFramePr>
          <p:cNvPr id="4098" name="Object 2"/>
          <p:cNvGraphicFramePr>
            <a:graphicFrameLocks noChangeAspect="1"/>
          </p:cNvGraphicFramePr>
          <p:nvPr/>
        </p:nvGraphicFramePr>
        <p:xfrm>
          <a:off x="7366000" y="5257800"/>
          <a:ext cx="1623391" cy="1600200"/>
        </p:xfrm>
        <a:graphic>
          <a:graphicData uri="http://schemas.openxmlformats.org/presentationml/2006/ole">
            <mc:AlternateContent xmlns:mc="http://schemas.openxmlformats.org/markup-compatibility/2006">
              <mc:Choice xmlns:v="urn:schemas-microsoft-com:vml" Requires="v">
                <p:oleObj spid="_x0000_s143390"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0" y="5257800"/>
                        <a:ext cx="1623391"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Pladsholder til indhold 2"/>
          <p:cNvSpPr txBox="1">
            <a:spLocks/>
          </p:cNvSpPr>
          <p:nvPr/>
        </p:nvSpPr>
        <p:spPr>
          <a:xfrm>
            <a:off x="304800" y="1447800"/>
            <a:ext cx="5943600" cy="49403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00FF00"/>
              </a:buClr>
              <a:buSzPct val="100000"/>
              <a:buFont typeface="Wingdings" pitchFamily="2" charset="2"/>
              <a:buChar char="v"/>
              <a:tabLst/>
              <a:defRPr/>
            </a:pPr>
            <a:r>
              <a:rPr kumimoji="0" lang="en-US" sz="2800" b="0" i="0" u="none" strike="noStrike" kern="1200" cap="none" spc="0" normalizeH="0" baseline="0" noProof="0" dirty="0" err="1">
                <a:ln>
                  <a:noFill/>
                </a:ln>
                <a:effectLst/>
                <a:uLnTx/>
                <a:uFillTx/>
                <a:latin typeface="Verdana" pitchFamily="34" charset="0"/>
              </a:rPr>
              <a:t>Giảm</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triệu</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chứng</a:t>
            </a:r>
            <a:endParaRPr kumimoji="0" lang="da-DK" sz="2800" b="0" i="0" u="none" strike="noStrike" kern="1200" cap="none" spc="0" normalizeH="0" baseline="0" noProof="0" dirty="0">
              <a:ln>
                <a:noFill/>
              </a:ln>
              <a:effectLst/>
              <a:uLnTx/>
              <a:uFillTx/>
              <a:latin typeface="Verdana" pitchFamily="34" charset="0"/>
            </a:endParaRPr>
          </a:p>
          <a:p>
            <a:pPr marL="342900" lvl="0" indent="-342900">
              <a:spcBef>
                <a:spcPct val="20000"/>
              </a:spcBef>
              <a:buClr>
                <a:srgbClr val="00FF00"/>
              </a:buClr>
              <a:buSzPct val="100000"/>
              <a:buFont typeface="Wingdings" pitchFamily="2" charset="2"/>
              <a:buChar char="v"/>
            </a:pPr>
            <a:r>
              <a:rPr kumimoji="0" lang="en-US" sz="2800" b="0" i="0" u="none" strike="noStrike" kern="1200" cap="none" spc="0" normalizeH="0" baseline="0" noProof="0" dirty="0" err="1">
                <a:ln>
                  <a:noFill/>
                </a:ln>
                <a:effectLst/>
                <a:uLnTx/>
                <a:uFillTx/>
                <a:latin typeface="Verdana" pitchFamily="34" charset="0"/>
              </a:rPr>
              <a:t>Tăng</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cường</a:t>
            </a:r>
            <a:r>
              <a:rPr lang="en-US" sz="2800" dirty="0">
                <a:latin typeface="Verdana" pitchFamily="34" charset="0"/>
              </a:rPr>
              <a:t> </a:t>
            </a:r>
            <a:r>
              <a:rPr lang="en-US" sz="2800" dirty="0" err="1">
                <a:latin typeface="Verdana" pitchFamily="34" charset="0"/>
              </a:rPr>
              <a:t>thể</a:t>
            </a:r>
            <a:r>
              <a:rPr lang="en-US" sz="2800" dirty="0">
                <a:latin typeface="Verdana" pitchFamily="34" charset="0"/>
              </a:rPr>
              <a:t> l</a:t>
            </a:r>
            <a:r>
              <a:rPr lang="vi-VN" sz="2800" dirty="0">
                <a:latin typeface="Verdana" pitchFamily="34" charset="0"/>
              </a:rPr>
              <a:t>ực</a:t>
            </a:r>
            <a:endParaRPr kumimoji="0" lang="da-DK" sz="2800" b="0" i="0" u="none" strike="noStrike" kern="1200" cap="none" spc="0" normalizeH="0" baseline="0" noProof="0" dirty="0">
              <a:ln>
                <a:noFill/>
              </a:ln>
              <a:effectLst/>
              <a:uLnTx/>
              <a:uFillTx/>
              <a:latin typeface="Verdana" pitchFamily="34" charset="0"/>
            </a:endParaRPr>
          </a:p>
          <a:p>
            <a:pPr marL="342900" marR="0" lvl="0" indent="-342900" algn="l" defTabSz="914400" rtl="0" eaLnBrk="1" fontAlgn="auto" latinLnBrk="0" hangingPunct="1">
              <a:lnSpc>
                <a:spcPct val="100000"/>
              </a:lnSpc>
              <a:spcBef>
                <a:spcPct val="20000"/>
              </a:spcBef>
              <a:spcAft>
                <a:spcPts val="0"/>
              </a:spcAft>
              <a:buClr>
                <a:srgbClr val="00FF00"/>
              </a:buClr>
              <a:buSzPct val="100000"/>
              <a:buFont typeface="Wingdings" pitchFamily="2" charset="2"/>
              <a:buChar char="v"/>
              <a:tabLst/>
              <a:defRPr/>
            </a:pPr>
            <a:r>
              <a:rPr kumimoji="0" lang="da-DK" sz="2800" b="0" i="0" u="none" strike="noStrike" kern="1200" cap="none" spc="0" normalizeH="0" baseline="0" noProof="0" dirty="0">
                <a:ln>
                  <a:noFill/>
                </a:ln>
                <a:effectLst/>
                <a:uLnTx/>
                <a:uFillTx/>
                <a:latin typeface="Verdana" pitchFamily="34" charset="0"/>
              </a:rPr>
              <a:t>Cải thiện tình trạng sức khỏe</a:t>
            </a:r>
          </a:p>
          <a:p>
            <a:pPr marL="342900" marR="0" lvl="0" indent="-342900" algn="l" defTabSz="914400" rtl="0" eaLnBrk="1" fontAlgn="auto" latinLnBrk="0" hangingPunct="1">
              <a:lnSpc>
                <a:spcPct val="100000"/>
              </a:lnSpc>
              <a:spcBef>
                <a:spcPct val="20000"/>
              </a:spcBef>
              <a:spcAft>
                <a:spcPts val="0"/>
              </a:spcAft>
              <a:buClrTx/>
              <a:buSzPct val="100000"/>
              <a:buFont typeface="Wingdings" pitchFamily="2" charset="2"/>
              <a:buChar char="v"/>
              <a:tabLst/>
              <a:defRPr/>
            </a:pPr>
            <a:endParaRPr kumimoji="0" lang="da-DK" sz="2800" b="0" i="0" u="none" strike="noStrike" kern="1200" cap="none" spc="0" normalizeH="0" baseline="0" noProof="0" dirty="0">
              <a:ln>
                <a:noFill/>
              </a:ln>
              <a:effectLst/>
              <a:uLnTx/>
              <a:uFillTx/>
              <a:latin typeface="Verdana" pitchFamily="34" charset="0"/>
            </a:endParaRPr>
          </a:p>
          <a:p>
            <a:pPr marL="342900" marR="0" lvl="0" indent="-342900" algn="l" defTabSz="914400" rtl="0" eaLnBrk="1" fontAlgn="auto" latinLnBrk="0" hangingPunct="1">
              <a:lnSpc>
                <a:spcPct val="100000"/>
              </a:lnSpc>
              <a:spcBef>
                <a:spcPct val="20000"/>
              </a:spcBef>
              <a:spcAft>
                <a:spcPts val="0"/>
              </a:spcAft>
              <a:buClr>
                <a:srgbClr val="00FF00"/>
              </a:buClr>
              <a:buSzPct val="100000"/>
              <a:buFont typeface="Wingdings" pitchFamily="2" charset="2"/>
              <a:buChar char="v"/>
              <a:tabLst/>
              <a:defRPr/>
            </a:pPr>
            <a:r>
              <a:rPr kumimoji="0" lang="en-US" sz="2800" b="0" i="0" u="none" strike="noStrike" kern="1200" cap="none" spc="0" normalizeH="0" baseline="0" noProof="0" dirty="0" err="1">
                <a:ln>
                  <a:noFill/>
                </a:ln>
                <a:effectLst/>
                <a:uLnTx/>
                <a:uFillTx/>
                <a:latin typeface="Verdana" pitchFamily="34" charset="0"/>
              </a:rPr>
              <a:t>Ngăn</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ngừa</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sự</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phát</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triển</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bệnh</a:t>
            </a:r>
            <a:endParaRPr kumimoji="0" lang="da-DK" sz="2800" b="0" i="0" u="none" strike="noStrike" kern="1200" cap="none" spc="0" normalizeH="0" baseline="0" noProof="0" dirty="0">
              <a:ln>
                <a:noFill/>
              </a:ln>
              <a:effectLst/>
              <a:uLnTx/>
              <a:uFillTx/>
              <a:latin typeface="Verdana" pitchFamily="34" charset="0"/>
            </a:endParaRPr>
          </a:p>
          <a:p>
            <a:pPr marL="342900" marR="0" lvl="0" indent="-342900" algn="l" defTabSz="914400" rtl="0" eaLnBrk="1" fontAlgn="auto" latinLnBrk="0" hangingPunct="1">
              <a:lnSpc>
                <a:spcPct val="100000"/>
              </a:lnSpc>
              <a:spcBef>
                <a:spcPct val="20000"/>
              </a:spcBef>
              <a:spcAft>
                <a:spcPts val="0"/>
              </a:spcAft>
              <a:buClr>
                <a:srgbClr val="00FF00"/>
              </a:buClr>
              <a:buSzPct val="100000"/>
              <a:buFont typeface="Wingdings" pitchFamily="2" charset="2"/>
              <a:buChar char="v"/>
              <a:tabLst/>
              <a:defRPr/>
            </a:pPr>
            <a:r>
              <a:rPr kumimoji="0" lang="en-US" sz="2800" b="0" i="0" u="none" strike="noStrike" kern="1200" cap="none" spc="0" normalizeH="0" baseline="0" noProof="0" dirty="0" err="1">
                <a:ln>
                  <a:noFill/>
                </a:ln>
                <a:effectLst/>
                <a:uLnTx/>
                <a:uFillTx/>
                <a:latin typeface="Verdana" pitchFamily="34" charset="0"/>
              </a:rPr>
              <a:t>Dự</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phòng</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và</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điều</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trị</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các</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đợt</a:t>
            </a:r>
            <a:r>
              <a:rPr kumimoji="0" lang="en-US" sz="2800" b="0" i="0" u="none" strike="noStrike" kern="1200" cap="none" spc="0" normalizeH="0" baseline="0" noProof="0" dirty="0">
                <a:ln>
                  <a:noFill/>
                </a:ln>
                <a:effectLst/>
                <a:uLnTx/>
                <a:uFillTx/>
                <a:latin typeface="Verdana" pitchFamily="34" charset="0"/>
              </a:rPr>
              <a:t> </a:t>
            </a:r>
          </a:p>
          <a:p>
            <a:pPr marL="342900" marR="0" lvl="0" indent="-342900" algn="l" defTabSz="914400" rtl="0" eaLnBrk="1" fontAlgn="auto" latinLnBrk="0" hangingPunct="1">
              <a:lnSpc>
                <a:spcPct val="100000"/>
              </a:lnSpc>
              <a:spcBef>
                <a:spcPct val="20000"/>
              </a:spcBef>
              <a:spcAft>
                <a:spcPts val="0"/>
              </a:spcAft>
              <a:buClr>
                <a:srgbClr val="00FF00"/>
              </a:buClr>
              <a:buSzPct val="100000"/>
              <a:tabLst/>
              <a:defRPr/>
            </a:pP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cấp</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của</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bệnh</a:t>
            </a:r>
            <a:endParaRPr kumimoji="0" lang="da-DK" sz="2800" b="0" i="0" u="none" strike="noStrike" kern="1200" cap="none" spc="0" normalizeH="0" baseline="0" noProof="0" dirty="0">
              <a:ln>
                <a:noFill/>
              </a:ln>
              <a:effectLst/>
              <a:uLnTx/>
              <a:uFillTx/>
              <a:latin typeface="Verdana" pitchFamily="34" charset="0"/>
            </a:endParaRPr>
          </a:p>
          <a:p>
            <a:pPr marL="342900" marR="0" lvl="0" indent="-342900" algn="l" defTabSz="914400" rtl="0" eaLnBrk="1" fontAlgn="auto" latinLnBrk="0" hangingPunct="1">
              <a:lnSpc>
                <a:spcPct val="100000"/>
              </a:lnSpc>
              <a:spcBef>
                <a:spcPct val="20000"/>
              </a:spcBef>
              <a:spcAft>
                <a:spcPts val="0"/>
              </a:spcAft>
              <a:buClr>
                <a:srgbClr val="00FF00"/>
              </a:buClr>
              <a:buSzPct val="100000"/>
              <a:buFont typeface="Wingdings" pitchFamily="2" charset="2"/>
              <a:buChar char="v"/>
              <a:tabLst/>
              <a:defRPr/>
            </a:pPr>
            <a:r>
              <a:rPr kumimoji="0" lang="en-US" sz="2800" b="0" i="0" u="none" strike="noStrike" kern="1200" cap="none" spc="0" normalizeH="0" baseline="0" noProof="0" dirty="0" err="1">
                <a:ln>
                  <a:noFill/>
                </a:ln>
                <a:effectLst/>
                <a:uLnTx/>
                <a:uFillTx/>
                <a:latin typeface="Verdana" pitchFamily="34" charset="0"/>
              </a:rPr>
              <a:t>Giảm</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tỷ</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lệ</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tử</a:t>
            </a:r>
            <a:r>
              <a:rPr kumimoji="0" lang="en-US" sz="2800" b="0" i="0" u="none" strike="noStrike" kern="1200" cap="none" spc="0" normalizeH="0" baseline="0" noProof="0" dirty="0">
                <a:ln>
                  <a:noFill/>
                </a:ln>
                <a:effectLst/>
                <a:uLnTx/>
                <a:uFillTx/>
                <a:latin typeface="Verdana" pitchFamily="34" charset="0"/>
              </a:rPr>
              <a:t> </a:t>
            </a:r>
            <a:r>
              <a:rPr kumimoji="0" lang="en-US" sz="2800" b="0" i="0" u="none" strike="noStrike" kern="1200" cap="none" spc="0" normalizeH="0" baseline="0" noProof="0" dirty="0" err="1">
                <a:ln>
                  <a:noFill/>
                </a:ln>
                <a:effectLst/>
                <a:uLnTx/>
                <a:uFillTx/>
                <a:latin typeface="Verdana" pitchFamily="34" charset="0"/>
              </a:rPr>
              <a:t>vong</a:t>
            </a:r>
            <a:endParaRPr kumimoji="0" lang="da-DK" sz="2800" b="0" i="0" u="none" strike="noStrike" kern="1200" cap="none" spc="0" normalizeH="0" baseline="0" noProof="0" dirty="0">
              <a:ln>
                <a:noFill/>
              </a:ln>
              <a:effectLst/>
              <a:uLnTx/>
              <a:uFillTx/>
              <a:latin typeface="Verdana"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a-DK" sz="2800" b="0" i="0" u="none" strike="noStrike" kern="1200" cap="none" spc="0" normalizeH="0" baseline="0" noProof="0" dirty="0">
              <a:ln>
                <a:noFill/>
              </a:ln>
              <a:effectLst/>
              <a:uLnTx/>
              <a:uFillTx/>
              <a:latin typeface="Verdana" pitchFamily="34" charset="0"/>
            </a:endParaRPr>
          </a:p>
        </p:txBody>
      </p:sp>
      <p:grpSp>
        <p:nvGrpSpPr>
          <p:cNvPr id="2" name="Group 10"/>
          <p:cNvGrpSpPr>
            <a:grpSpLocks/>
          </p:cNvGrpSpPr>
          <p:nvPr/>
        </p:nvGrpSpPr>
        <p:grpSpPr bwMode="auto">
          <a:xfrm>
            <a:off x="6170613" y="1600200"/>
            <a:ext cx="2537217" cy="4114800"/>
            <a:chOff x="6856395" y="1814379"/>
            <a:chExt cx="2536629" cy="4115617"/>
          </a:xfrm>
        </p:grpSpPr>
        <p:sp>
          <p:nvSpPr>
            <p:cNvPr id="10" name="Højre klammeparentes 3"/>
            <p:cNvSpPr/>
            <p:nvPr/>
          </p:nvSpPr>
          <p:spPr>
            <a:xfrm>
              <a:off x="6856395" y="1814379"/>
              <a:ext cx="306317" cy="1436973"/>
            </a:xfrm>
            <a:prstGeom prst="rightBrace">
              <a:avLst/>
            </a:prstGeom>
            <a:noFill/>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da-DK">
                <a:solidFill>
                  <a:schemeClr val="tx2"/>
                </a:solidFill>
              </a:endParaRPr>
            </a:p>
          </p:txBody>
        </p:sp>
        <p:sp>
          <p:nvSpPr>
            <p:cNvPr id="11" name="Højre klammeparentes 4"/>
            <p:cNvSpPr/>
            <p:nvPr/>
          </p:nvSpPr>
          <p:spPr>
            <a:xfrm>
              <a:off x="6857982" y="3851546"/>
              <a:ext cx="304729" cy="2078450"/>
            </a:xfrm>
            <a:prstGeom prst="rightBrace">
              <a:avLst/>
            </a:prstGeom>
            <a:noFill/>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da-DK">
                <a:solidFill>
                  <a:schemeClr val="tx2"/>
                </a:solidFill>
              </a:endParaRPr>
            </a:p>
          </p:txBody>
        </p:sp>
        <p:sp>
          <p:nvSpPr>
            <p:cNvPr id="12" name="Tekstfelt 5"/>
            <p:cNvSpPr txBox="1">
              <a:spLocks noChangeArrowheads="1"/>
            </p:cNvSpPr>
            <p:nvPr/>
          </p:nvSpPr>
          <p:spPr bwMode="auto">
            <a:xfrm>
              <a:off x="7162800" y="2065593"/>
              <a:ext cx="1918670" cy="954297"/>
            </a:xfrm>
            <a:prstGeom prst="rect">
              <a:avLst/>
            </a:prstGeom>
            <a:noFill/>
            <a:ln w="9525">
              <a:noFill/>
              <a:miter lim="800000"/>
              <a:headEnd/>
              <a:tailEnd/>
            </a:ln>
          </p:spPr>
          <p:txBody>
            <a:bodyPr wrap="none">
              <a:spAutoFit/>
            </a:bodyPr>
            <a:lstStyle/>
            <a:p>
              <a:r>
                <a:rPr lang="da-DK" sz="2800" b="1" dirty="0">
                  <a:solidFill>
                    <a:schemeClr val="tx2"/>
                  </a:solidFill>
                  <a:ea typeface="MS PGothic" pitchFamily="34" charset="-128"/>
                </a:rPr>
                <a:t>Giảm các </a:t>
              </a:r>
            </a:p>
            <a:p>
              <a:r>
                <a:rPr lang="da-DK" sz="2800" b="1" dirty="0">
                  <a:solidFill>
                    <a:schemeClr val="tx2"/>
                  </a:solidFill>
                  <a:ea typeface="MS PGothic" pitchFamily="34" charset="-128"/>
                </a:rPr>
                <a:t>triệu chứng</a:t>
              </a:r>
            </a:p>
          </p:txBody>
        </p:sp>
        <p:sp>
          <p:nvSpPr>
            <p:cNvPr id="13" name="Tekstfelt 6"/>
            <p:cNvSpPr txBox="1">
              <a:spLocks noChangeArrowheads="1"/>
            </p:cNvSpPr>
            <p:nvPr/>
          </p:nvSpPr>
          <p:spPr bwMode="auto">
            <a:xfrm>
              <a:off x="7238894" y="4568306"/>
              <a:ext cx="2154130" cy="523324"/>
            </a:xfrm>
            <a:prstGeom prst="rect">
              <a:avLst/>
            </a:prstGeom>
            <a:noFill/>
            <a:ln w="9525">
              <a:noFill/>
              <a:miter lim="800000"/>
              <a:headEnd/>
              <a:tailEnd/>
            </a:ln>
          </p:spPr>
          <p:txBody>
            <a:bodyPr wrap="none">
              <a:spAutoFit/>
            </a:bodyPr>
            <a:lstStyle/>
            <a:p>
              <a:r>
                <a:rPr lang="da-DK" sz="2800" b="1" dirty="0">
                  <a:solidFill>
                    <a:schemeClr val="tx2"/>
                  </a:solidFill>
                  <a:ea typeface="MS PGothic" pitchFamily="34" charset="-128"/>
                </a:rPr>
                <a:t>Giảmnguy cơ</a:t>
              </a:r>
            </a:p>
          </p:txBody>
        </p:sp>
      </p:grpSp>
    </p:spTree>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15400" cy="685800"/>
          </a:xfrm>
          <a:solidFill>
            <a:srgbClr val="002060"/>
          </a:solidFill>
        </p:spPr>
        <p:txBody>
          <a:bodyPr>
            <a:normAutofit fontScale="90000"/>
          </a:bodyPr>
          <a:lstStyle/>
          <a:p>
            <a:pPr algn="ctr" eaLnBrk="1" fontAlgn="auto" hangingPunct="1">
              <a:spcAft>
                <a:spcPts val="0"/>
              </a:spcAft>
              <a:defRPr/>
            </a:pPr>
            <a:r>
              <a:rPr lang="en-US" dirty="0">
                <a:solidFill>
                  <a:schemeClr val="bg1"/>
                </a:solidFill>
                <a:sym typeface="Symbol"/>
              </a:rPr>
              <a:t>CÁC </a:t>
            </a:r>
            <a:r>
              <a:rPr lang="en-US" dirty="0" err="1">
                <a:solidFill>
                  <a:schemeClr val="bg1"/>
                </a:solidFill>
                <a:sym typeface="Symbol"/>
              </a:rPr>
              <a:t>BiỆN</a:t>
            </a:r>
            <a:r>
              <a:rPr lang="en-US" dirty="0">
                <a:solidFill>
                  <a:schemeClr val="bg1"/>
                </a:solidFill>
                <a:sym typeface="Symbol"/>
              </a:rPr>
              <a:t> PHÁP </a:t>
            </a:r>
            <a:r>
              <a:rPr lang="en-US" dirty="0" err="1">
                <a:solidFill>
                  <a:schemeClr val="bg1"/>
                </a:solidFill>
                <a:sym typeface="Symbol"/>
              </a:rPr>
              <a:t>ĐiỀU</a:t>
            </a:r>
            <a:r>
              <a:rPr lang="en-US" dirty="0">
                <a:solidFill>
                  <a:schemeClr val="bg1"/>
                </a:solidFill>
                <a:sym typeface="Symbol"/>
              </a:rPr>
              <a:t> TRỊ BPTNMT</a:t>
            </a:r>
            <a:endParaRPr dirty="0">
              <a:solidFill>
                <a:schemeClr val="bg1"/>
              </a:solidFill>
            </a:endParaRPr>
          </a:p>
        </p:txBody>
      </p:sp>
      <p:sp>
        <p:nvSpPr>
          <p:cNvPr id="37891" name="Text Placeholder 2"/>
          <p:cNvSpPr>
            <a:spLocks noGrp="1"/>
          </p:cNvSpPr>
          <p:nvPr>
            <p:ph type="body" idx="1"/>
          </p:nvPr>
        </p:nvSpPr>
        <p:spPr>
          <a:xfrm>
            <a:off x="228600" y="1447800"/>
            <a:ext cx="8915400" cy="4724400"/>
          </a:xfrm>
        </p:spPr>
        <p:txBody>
          <a:bodyPr/>
          <a:lstStyle/>
          <a:p>
            <a:pPr eaLnBrk="1" hangingPunct="1">
              <a:lnSpc>
                <a:spcPct val="150000"/>
              </a:lnSpc>
            </a:pPr>
            <a:endParaRPr lang="en-US" sz="2400"/>
          </a:p>
          <a:p>
            <a:pPr eaLnBrk="1" hangingPunct="1"/>
            <a:endParaRPr lang="en-US" sz="2400"/>
          </a:p>
        </p:txBody>
      </p:sp>
      <p:sp>
        <p:nvSpPr>
          <p:cNvPr id="37892" name="Rectangle 10"/>
          <p:cNvSpPr txBox="1">
            <a:spLocks noChangeArrowheads="1"/>
          </p:cNvSpPr>
          <p:nvPr/>
        </p:nvSpPr>
        <p:spPr bwMode="auto">
          <a:xfrm>
            <a:off x="685800" y="1676400"/>
            <a:ext cx="8077200" cy="4648200"/>
          </a:xfrm>
          <a:prstGeom prst="rect">
            <a:avLst/>
          </a:prstGeom>
          <a:noFill/>
          <a:ln w="9525">
            <a:noFill/>
            <a:miter lim="800000"/>
            <a:headEnd/>
            <a:tailEnd/>
          </a:ln>
        </p:spPr>
        <p:txBody>
          <a:bodyPr lIns="45720" rIns="45720"/>
          <a:lstStyle/>
          <a:p>
            <a:pPr marL="609600" indent="-609600">
              <a:lnSpc>
                <a:spcPct val="200000"/>
              </a:lnSpc>
              <a:spcBef>
                <a:spcPct val="25000"/>
              </a:spcBef>
              <a:spcAft>
                <a:spcPct val="25000"/>
              </a:spcAft>
              <a:buClr>
                <a:srgbClr val="FFFF00"/>
              </a:buClr>
              <a:buSzPct val="80000"/>
              <a:buFontTx/>
              <a:buAutoNum type="arabicPeriod"/>
            </a:pPr>
            <a:r>
              <a:rPr lang="en-US" sz="2800" b="1" dirty="0" err="1">
                <a:latin typeface=".VnArial" pitchFamily="34" charset="0"/>
              </a:rPr>
              <a:t>BiÖn</a:t>
            </a:r>
            <a:r>
              <a:rPr lang="en-US" sz="2800" b="1" dirty="0">
                <a:latin typeface=".VnArial" pitchFamily="34" charset="0"/>
              </a:rPr>
              <a:t> </a:t>
            </a:r>
            <a:r>
              <a:rPr lang="en-US" sz="2800" b="1" dirty="0" err="1">
                <a:latin typeface=".VnArial" pitchFamily="34" charset="0"/>
              </a:rPr>
              <a:t>ph¸p</a:t>
            </a:r>
            <a:r>
              <a:rPr lang="en-US" sz="2800" b="1" dirty="0">
                <a:latin typeface=".VnArial" pitchFamily="34" charset="0"/>
              </a:rPr>
              <a:t> ®</a:t>
            </a:r>
            <a:r>
              <a:rPr lang="en-US" sz="2800" b="1" dirty="0" err="1">
                <a:latin typeface=".VnArial" pitchFamily="34" charset="0"/>
              </a:rPr>
              <a:t>iÒu</a:t>
            </a:r>
            <a:r>
              <a:rPr lang="en-US" sz="2800" b="1" dirty="0">
                <a:latin typeface=".VnArial" pitchFamily="34" charset="0"/>
              </a:rPr>
              <a:t> </a:t>
            </a:r>
            <a:r>
              <a:rPr lang="en-US" sz="2800" b="1" dirty="0" err="1">
                <a:latin typeface=".VnArial" pitchFamily="34" charset="0"/>
              </a:rPr>
              <a:t>trÞ</a:t>
            </a:r>
            <a:r>
              <a:rPr lang="en-US" sz="2800" b="1" dirty="0">
                <a:latin typeface=".VnArial" pitchFamily="34" charset="0"/>
              </a:rPr>
              <a:t> </a:t>
            </a:r>
            <a:r>
              <a:rPr lang="en-US" sz="2800" b="1" dirty="0" err="1">
                <a:latin typeface=".VnArial" pitchFamily="34" charset="0"/>
              </a:rPr>
              <a:t>chung</a:t>
            </a:r>
            <a:endParaRPr lang="en-US" sz="2800" b="1" dirty="0">
              <a:latin typeface=".VnArial" pitchFamily="34" charset="0"/>
            </a:endParaRPr>
          </a:p>
          <a:p>
            <a:pPr marL="609600" indent="-609600">
              <a:lnSpc>
                <a:spcPct val="200000"/>
              </a:lnSpc>
              <a:spcBef>
                <a:spcPct val="25000"/>
              </a:spcBef>
              <a:spcAft>
                <a:spcPct val="25000"/>
              </a:spcAft>
              <a:buClr>
                <a:srgbClr val="FFFF00"/>
              </a:buClr>
              <a:buSzPct val="80000"/>
              <a:buFontTx/>
              <a:buAutoNum type="arabicPeriod"/>
            </a:pPr>
            <a:r>
              <a:rPr lang="en-US" sz="2800" b="1" dirty="0" err="1">
                <a:latin typeface=".VnArial" pitchFamily="34" charset="0"/>
              </a:rPr>
              <a:t>Thuèc</a:t>
            </a:r>
            <a:r>
              <a:rPr lang="en-US" sz="2800" b="1" dirty="0">
                <a:latin typeface=".VnArial" pitchFamily="34" charset="0"/>
              </a:rPr>
              <a:t> </a:t>
            </a:r>
            <a:r>
              <a:rPr lang="en-US" sz="2800" b="1" dirty="0" err="1">
                <a:latin typeface="Times New Roman" panose="02020603050405020304" pitchFamily="18" charset="0"/>
                <a:cs typeface="Times New Roman" panose="02020603050405020304" pitchFamily="18" charset="0"/>
              </a:rPr>
              <a:t>giãn</a:t>
            </a:r>
            <a:r>
              <a:rPr lang="en-US" sz="2800" b="1" dirty="0">
                <a:latin typeface=".VnArial" pitchFamily="34" charset="0"/>
              </a:rPr>
              <a:t> </a:t>
            </a:r>
            <a:r>
              <a:rPr lang="en-US" sz="2800" b="1" dirty="0" err="1">
                <a:latin typeface=".VnArial" pitchFamily="34" charset="0"/>
              </a:rPr>
              <a:t>phÕ</a:t>
            </a:r>
            <a:r>
              <a:rPr lang="en-US" sz="2800" b="1" dirty="0">
                <a:latin typeface=".VnArial" pitchFamily="34" charset="0"/>
              </a:rPr>
              <a:t> </a:t>
            </a:r>
            <a:r>
              <a:rPr lang="en-US" sz="2800" b="1" dirty="0" err="1">
                <a:latin typeface=".VnArial" pitchFamily="34" charset="0"/>
              </a:rPr>
              <a:t>qu¶n</a:t>
            </a:r>
            <a:r>
              <a:rPr lang="en-US" sz="2800" b="1" dirty="0">
                <a:latin typeface=".VnArial" pitchFamily="34" charset="0"/>
              </a:rPr>
              <a:t>, </a:t>
            </a:r>
            <a:r>
              <a:rPr lang="en-US" sz="2800" b="1" dirty="0" err="1">
                <a:latin typeface=".VnArial" pitchFamily="34" charset="0"/>
              </a:rPr>
              <a:t>corticoide</a:t>
            </a:r>
            <a:endParaRPr lang="en-US" sz="2800" b="1" dirty="0">
              <a:latin typeface=".VnArial" pitchFamily="34" charset="0"/>
            </a:endParaRPr>
          </a:p>
          <a:p>
            <a:pPr marL="609600" indent="-609600">
              <a:lnSpc>
                <a:spcPct val="200000"/>
              </a:lnSpc>
              <a:spcBef>
                <a:spcPct val="25000"/>
              </a:spcBef>
              <a:spcAft>
                <a:spcPct val="25000"/>
              </a:spcAft>
              <a:buClr>
                <a:srgbClr val="FFFF00"/>
              </a:buClr>
              <a:buSzPct val="80000"/>
              <a:buFontTx/>
              <a:buAutoNum type="arabicPeriod"/>
            </a:pPr>
            <a:r>
              <a:rPr lang="en-US" sz="2800" b="1" dirty="0" err="1">
                <a:latin typeface=".VnArial" pitchFamily="34" charset="0"/>
              </a:rPr>
              <a:t>Thë</a:t>
            </a:r>
            <a:r>
              <a:rPr lang="en-US" sz="2800" b="1" dirty="0">
                <a:latin typeface=".VnArial" pitchFamily="34" charset="0"/>
              </a:rPr>
              <a:t> oxy </a:t>
            </a:r>
            <a:r>
              <a:rPr lang="en-US" sz="2800" b="1" dirty="0" err="1">
                <a:latin typeface=".VnArial" pitchFamily="34" charset="0"/>
              </a:rPr>
              <a:t>dµi</a:t>
            </a:r>
            <a:r>
              <a:rPr lang="en-US" sz="2800" b="1" dirty="0">
                <a:latin typeface=".VnArial" pitchFamily="34" charset="0"/>
              </a:rPr>
              <a:t> h¹n t¹i </a:t>
            </a:r>
            <a:r>
              <a:rPr lang="en-US" sz="2800" b="1" dirty="0" err="1">
                <a:latin typeface=".VnArial" pitchFamily="34" charset="0"/>
              </a:rPr>
              <a:t>nh</a:t>
            </a:r>
            <a:r>
              <a:rPr lang="en-US" sz="2800" b="1" dirty="0">
                <a:latin typeface=".VnArial" pitchFamily="34" charset="0"/>
              </a:rPr>
              <a:t>µ</a:t>
            </a:r>
          </a:p>
          <a:p>
            <a:pPr marL="609600" indent="-609600">
              <a:lnSpc>
                <a:spcPct val="200000"/>
              </a:lnSpc>
              <a:spcBef>
                <a:spcPct val="25000"/>
              </a:spcBef>
              <a:spcAft>
                <a:spcPct val="25000"/>
              </a:spcAft>
              <a:buClr>
                <a:srgbClr val="FFFF00"/>
              </a:buClr>
              <a:buSzPct val="80000"/>
              <a:buFontTx/>
              <a:buAutoNum type="arabicPeriod"/>
            </a:pPr>
            <a:r>
              <a:rPr lang="en-US" sz="2800" b="1" dirty="0">
                <a:latin typeface=".VnArial" pitchFamily="34" charset="0"/>
              </a:rPr>
              <a:t>§</a:t>
            </a:r>
            <a:r>
              <a:rPr lang="en-US" sz="2800" b="1" dirty="0" err="1">
                <a:latin typeface=".VnArial" pitchFamily="34" charset="0"/>
              </a:rPr>
              <a:t>iÒu</a:t>
            </a:r>
            <a:r>
              <a:rPr lang="en-US" sz="2800" b="1" dirty="0">
                <a:latin typeface=".VnArial" pitchFamily="34" charset="0"/>
              </a:rPr>
              <a:t> </a:t>
            </a:r>
            <a:r>
              <a:rPr lang="en-US" sz="2800" b="1" dirty="0" err="1">
                <a:latin typeface=".VnArial" pitchFamily="34" charset="0"/>
              </a:rPr>
              <a:t>trÞ</a:t>
            </a:r>
            <a:r>
              <a:rPr lang="en-US" sz="2800" b="1" dirty="0">
                <a:latin typeface=".VnArial" pitchFamily="34" charset="0"/>
              </a:rPr>
              <a:t> </a:t>
            </a:r>
            <a:r>
              <a:rPr lang="en-US" sz="2800" b="1" dirty="0" err="1">
                <a:latin typeface=".VnArial" pitchFamily="34" charset="0"/>
              </a:rPr>
              <a:t>gi¶m</a:t>
            </a:r>
            <a:r>
              <a:rPr lang="en-US" sz="2800" b="1" dirty="0">
                <a:latin typeface=".VnArial" pitchFamily="34" charset="0"/>
              </a:rPr>
              <a:t> </a:t>
            </a:r>
            <a:r>
              <a:rPr lang="en-US" sz="2800" b="1" dirty="0" err="1">
                <a:latin typeface=".VnArial" pitchFamily="34" charset="0"/>
              </a:rPr>
              <a:t>thÓ</a:t>
            </a:r>
            <a:r>
              <a:rPr lang="en-US" sz="2800" b="1" dirty="0">
                <a:latin typeface=".VnArial" pitchFamily="34" charset="0"/>
              </a:rPr>
              <a:t> </a:t>
            </a:r>
            <a:r>
              <a:rPr lang="en-US" sz="2800" b="1" dirty="0" err="1">
                <a:latin typeface=".VnArial" pitchFamily="34" charset="0"/>
              </a:rPr>
              <a:t>tÝch</a:t>
            </a:r>
            <a:r>
              <a:rPr lang="en-US" sz="2800" b="1" dirty="0">
                <a:latin typeface=".VnArial" pitchFamily="34" charset="0"/>
              </a:rPr>
              <a:t> </a:t>
            </a:r>
            <a:r>
              <a:rPr lang="en-US" sz="2800" b="1" dirty="0" err="1">
                <a:latin typeface=".VnArial" pitchFamily="34" charset="0"/>
              </a:rPr>
              <a:t>phæi</a:t>
            </a:r>
            <a:endParaRPr lang="en-US" sz="2800" b="1" dirty="0">
              <a:latin typeface=".Vn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152400"/>
            <a:ext cx="8610600" cy="685800"/>
          </a:xfrm>
          <a:solidFill>
            <a:srgbClr val="002060"/>
          </a:solidFill>
        </p:spPr>
        <p:txBody>
          <a:bodyPr>
            <a:normAutofit/>
          </a:bodyPr>
          <a:lstStyle/>
          <a:p>
            <a:r>
              <a:rPr lang="de-DE" sz="3200" b="1" dirty="0">
                <a:solidFill>
                  <a:schemeClr val="bg1"/>
                </a:solidFill>
                <a:effectLst>
                  <a:outerShdw blurRad="38100" dist="38100" dir="2700000" algn="tl">
                    <a:srgbClr val="000000">
                      <a:alpha val="43137"/>
                    </a:srgbClr>
                  </a:outerShdw>
                </a:effectLst>
              </a:rPr>
              <a:t>ĐIỀU TRỊ COPD THEO GIAI ĐOẠN</a:t>
            </a:r>
          </a:p>
        </p:txBody>
      </p:sp>
      <p:grpSp>
        <p:nvGrpSpPr>
          <p:cNvPr id="2" name="Group 3"/>
          <p:cNvGrpSpPr>
            <a:grpSpLocks/>
          </p:cNvGrpSpPr>
          <p:nvPr/>
        </p:nvGrpSpPr>
        <p:grpSpPr bwMode="auto">
          <a:xfrm>
            <a:off x="228600" y="1219200"/>
            <a:ext cx="8640763" cy="1828800"/>
            <a:chOff x="113" y="520"/>
            <a:chExt cx="5443" cy="1256"/>
          </a:xfrm>
        </p:grpSpPr>
        <p:sp>
          <p:nvSpPr>
            <p:cNvPr id="34838" name="Rectangle 4" descr="25%"/>
            <p:cNvSpPr>
              <a:spLocks noChangeArrowheads="1"/>
            </p:cNvSpPr>
            <p:nvPr/>
          </p:nvSpPr>
          <p:spPr bwMode="auto">
            <a:xfrm>
              <a:off x="120" y="767"/>
              <a:ext cx="1361" cy="939"/>
            </a:xfrm>
            <a:prstGeom prst="rect">
              <a:avLst/>
            </a:prstGeom>
            <a:pattFill prst="pct25">
              <a:fgClr>
                <a:srgbClr val="006600"/>
              </a:fgClr>
              <a:bgClr>
                <a:srgbClr val="00CC66"/>
              </a:bgClr>
            </a:pattFill>
            <a:ln w="9525">
              <a:solidFill>
                <a:schemeClr val="bg1"/>
              </a:solidFill>
              <a:miter lim="800000"/>
              <a:headEnd/>
              <a:tailEnd/>
            </a:ln>
          </p:spPr>
          <p:txBody>
            <a:bodyPr wrap="none" anchor="ctr"/>
            <a:lstStyle/>
            <a:p>
              <a:pPr>
                <a:defRPr/>
              </a:pPr>
              <a:endParaRPr lang="en-US" sz="2000">
                <a:latin typeface="+mn-lt"/>
              </a:endParaRPr>
            </a:p>
          </p:txBody>
        </p:sp>
        <p:sp>
          <p:nvSpPr>
            <p:cNvPr id="34839" name="Rectangle 5" descr="25%"/>
            <p:cNvSpPr>
              <a:spLocks noChangeArrowheads="1"/>
            </p:cNvSpPr>
            <p:nvPr/>
          </p:nvSpPr>
          <p:spPr bwMode="auto">
            <a:xfrm>
              <a:off x="1465" y="754"/>
              <a:ext cx="1360" cy="952"/>
            </a:xfrm>
            <a:prstGeom prst="rect">
              <a:avLst/>
            </a:prstGeom>
            <a:pattFill prst="pct25">
              <a:fgClr>
                <a:srgbClr val="CC6600"/>
              </a:fgClr>
              <a:bgClr>
                <a:srgbClr val="FFCC00"/>
              </a:bgClr>
            </a:pattFill>
            <a:ln w="9525">
              <a:solidFill>
                <a:schemeClr val="bg1"/>
              </a:solidFill>
              <a:miter lim="800000"/>
              <a:headEnd/>
              <a:tailEnd/>
            </a:ln>
          </p:spPr>
          <p:txBody>
            <a:bodyPr wrap="none" anchor="ctr"/>
            <a:lstStyle/>
            <a:p>
              <a:pPr>
                <a:defRPr/>
              </a:pPr>
              <a:endParaRPr lang="en-US" sz="2000">
                <a:latin typeface="+mn-lt"/>
              </a:endParaRPr>
            </a:p>
          </p:txBody>
        </p:sp>
        <p:sp>
          <p:nvSpPr>
            <p:cNvPr id="34840" name="Rectangle 6" descr="25%"/>
            <p:cNvSpPr>
              <a:spLocks noChangeArrowheads="1"/>
            </p:cNvSpPr>
            <p:nvPr/>
          </p:nvSpPr>
          <p:spPr bwMode="auto">
            <a:xfrm>
              <a:off x="2821" y="767"/>
              <a:ext cx="1360" cy="939"/>
            </a:xfrm>
            <a:prstGeom prst="rect">
              <a:avLst/>
            </a:prstGeom>
            <a:pattFill prst="pct25">
              <a:fgClr>
                <a:srgbClr val="800000"/>
              </a:fgClr>
              <a:bgClr>
                <a:srgbClr val="FF9933"/>
              </a:bgClr>
            </a:pattFill>
            <a:ln w="9525">
              <a:solidFill>
                <a:schemeClr val="bg1"/>
              </a:solidFill>
              <a:miter lim="800000"/>
              <a:headEnd/>
              <a:tailEnd/>
            </a:ln>
          </p:spPr>
          <p:txBody>
            <a:bodyPr wrap="none" anchor="ctr"/>
            <a:lstStyle/>
            <a:p>
              <a:pPr>
                <a:defRPr/>
              </a:pPr>
              <a:endParaRPr lang="en-US" sz="2000">
                <a:latin typeface="+mn-lt"/>
              </a:endParaRPr>
            </a:p>
          </p:txBody>
        </p:sp>
        <p:sp>
          <p:nvSpPr>
            <p:cNvPr id="34841" name="Rectangle 7" descr="25%"/>
            <p:cNvSpPr>
              <a:spLocks noChangeArrowheads="1"/>
            </p:cNvSpPr>
            <p:nvPr/>
          </p:nvSpPr>
          <p:spPr bwMode="auto">
            <a:xfrm>
              <a:off x="4174" y="767"/>
              <a:ext cx="1382" cy="939"/>
            </a:xfrm>
            <a:prstGeom prst="rect">
              <a:avLst/>
            </a:prstGeom>
            <a:pattFill prst="pct25">
              <a:fgClr>
                <a:srgbClr val="A50021"/>
              </a:fgClr>
              <a:bgClr>
                <a:srgbClr val="FF0000"/>
              </a:bgClr>
            </a:pattFill>
            <a:ln w="9525">
              <a:solidFill>
                <a:schemeClr val="bg1"/>
              </a:solidFill>
              <a:miter lim="800000"/>
              <a:headEnd/>
              <a:tailEnd/>
            </a:ln>
          </p:spPr>
          <p:txBody>
            <a:bodyPr wrap="none" anchor="ctr"/>
            <a:lstStyle/>
            <a:p>
              <a:pPr>
                <a:defRPr/>
              </a:pPr>
              <a:endParaRPr lang="en-US" sz="2000">
                <a:latin typeface="+mn-lt"/>
              </a:endParaRPr>
            </a:p>
          </p:txBody>
        </p:sp>
        <p:sp>
          <p:nvSpPr>
            <p:cNvPr id="34842" name="Text Box 8"/>
            <p:cNvSpPr txBox="1">
              <a:spLocks noChangeArrowheads="1"/>
            </p:cNvSpPr>
            <p:nvPr/>
          </p:nvSpPr>
          <p:spPr bwMode="auto">
            <a:xfrm>
              <a:off x="113" y="815"/>
              <a:ext cx="1376" cy="961"/>
            </a:xfrm>
            <a:prstGeom prst="rect">
              <a:avLst/>
            </a:prstGeom>
            <a:noFill/>
            <a:ln w="9525">
              <a:noFill/>
              <a:miter lim="800000"/>
              <a:headEnd/>
              <a:tailEnd/>
            </a:ln>
          </p:spPr>
          <p:txBody>
            <a:bodyPr lIns="91402" tIns="45700" rIns="91402" bIns="45700"/>
            <a:lstStyle/>
            <a:p>
              <a:pPr>
                <a:lnSpc>
                  <a:spcPct val="115000"/>
                </a:lnSpc>
                <a:spcBef>
                  <a:spcPct val="20000"/>
                </a:spcBef>
                <a:tabLst>
                  <a:tab pos="92075" algn="l"/>
                </a:tabLst>
                <a:defRPr/>
              </a:pPr>
              <a:r>
                <a:rPr lang="de-DE" sz="1600" b="1" dirty="0">
                  <a:latin typeface="+mn-lt"/>
                </a:rPr>
                <a:t>•</a:t>
              </a:r>
              <a:r>
                <a:rPr lang="fr-FR" sz="1600" b="1" dirty="0">
                  <a:latin typeface="+mn-lt"/>
                </a:rPr>
                <a:t>FEV</a:t>
              </a:r>
              <a:r>
                <a:rPr lang="fr-FR" sz="1600" b="1" baseline="-25000" dirty="0">
                  <a:latin typeface="+mn-lt"/>
                </a:rPr>
                <a:t>1</a:t>
              </a:r>
              <a:r>
                <a:rPr lang="fr-FR" sz="1600" b="1" dirty="0">
                  <a:latin typeface="+mn-lt"/>
                </a:rPr>
                <a:t>/FVC &lt; 0.70</a:t>
              </a:r>
              <a:endParaRPr lang="de-DE" sz="1600" b="1" dirty="0">
                <a:latin typeface="+mn-lt"/>
              </a:endParaRPr>
            </a:p>
            <a:p>
              <a:pPr>
                <a:lnSpc>
                  <a:spcPct val="115000"/>
                </a:lnSpc>
                <a:spcBef>
                  <a:spcPct val="20000"/>
                </a:spcBef>
                <a:tabLst>
                  <a:tab pos="92075" algn="l"/>
                </a:tabLst>
                <a:defRPr/>
              </a:pPr>
              <a:r>
                <a:rPr lang="de-DE" sz="1600" b="1" dirty="0">
                  <a:latin typeface="+mn-lt"/>
                </a:rPr>
                <a:t>•</a:t>
              </a:r>
              <a:r>
                <a:rPr lang="fr-FR" sz="1600" b="1" dirty="0">
                  <a:latin typeface="+mn-lt"/>
                </a:rPr>
                <a:t>FEV</a:t>
              </a:r>
              <a:r>
                <a:rPr lang="fr-FR" sz="1600" b="1" baseline="-25000" dirty="0">
                  <a:latin typeface="+mn-lt"/>
                </a:rPr>
                <a:t>1 </a:t>
              </a:r>
              <a:r>
                <a:rPr lang="fr-FR" sz="1600" b="1" dirty="0">
                  <a:latin typeface="+mn-lt"/>
                  <a:sym typeface="Symbol" pitchFamily="18" charset="2"/>
                </a:rPr>
                <a:t></a:t>
              </a:r>
              <a:r>
                <a:rPr lang="fr-FR" sz="1600" b="1" dirty="0">
                  <a:latin typeface="+mn-lt"/>
                </a:rPr>
                <a:t> 80% </a:t>
              </a:r>
              <a:r>
                <a:rPr lang="fr-FR" sz="1600" b="1" dirty="0" err="1">
                  <a:latin typeface="+mn-lt"/>
                </a:rPr>
                <a:t>dự</a:t>
              </a:r>
              <a:r>
                <a:rPr lang="fr-FR" sz="1600" b="1" dirty="0">
                  <a:latin typeface="+mn-lt"/>
                </a:rPr>
                <a:t> </a:t>
              </a:r>
              <a:r>
                <a:rPr lang="fr-FR" sz="1600" b="1" dirty="0" err="1">
                  <a:latin typeface="+mn-lt"/>
                </a:rPr>
                <a:t>đoán</a:t>
              </a:r>
              <a:r>
                <a:rPr lang="fr-FR" sz="1600" b="1" dirty="0">
                  <a:latin typeface="+mn-lt"/>
                </a:rPr>
                <a:t> </a:t>
              </a:r>
            </a:p>
            <a:p>
              <a:pPr>
                <a:lnSpc>
                  <a:spcPct val="115000"/>
                </a:lnSpc>
                <a:spcBef>
                  <a:spcPct val="20000"/>
                </a:spcBef>
                <a:tabLst>
                  <a:tab pos="92075" algn="l"/>
                </a:tabLst>
                <a:defRPr/>
              </a:pPr>
              <a:endParaRPr lang="de-DE" sz="1600" b="1" dirty="0">
                <a:latin typeface="+mn-lt"/>
              </a:endParaRPr>
            </a:p>
          </p:txBody>
        </p:sp>
        <p:sp>
          <p:nvSpPr>
            <p:cNvPr id="34843" name="Text Box 9"/>
            <p:cNvSpPr txBox="1">
              <a:spLocks noChangeArrowheads="1"/>
            </p:cNvSpPr>
            <p:nvPr/>
          </p:nvSpPr>
          <p:spPr bwMode="auto">
            <a:xfrm>
              <a:off x="1429" y="815"/>
              <a:ext cx="1490" cy="961"/>
            </a:xfrm>
            <a:prstGeom prst="rect">
              <a:avLst/>
            </a:prstGeom>
            <a:noFill/>
            <a:ln w="9525">
              <a:noFill/>
              <a:miter lim="800000"/>
              <a:headEnd/>
              <a:tailEnd/>
            </a:ln>
          </p:spPr>
          <p:txBody>
            <a:bodyPr lIns="91402" tIns="45700" rIns="91402" bIns="45700"/>
            <a:lstStyle/>
            <a:p>
              <a:pPr>
                <a:lnSpc>
                  <a:spcPct val="115000"/>
                </a:lnSpc>
                <a:spcBef>
                  <a:spcPct val="20000"/>
                </a:spcBef>
                <a:tabLst>
                  <a:tab pos="92075" algn="l"/>
                </a:tabLst>
                <a:defRPr/>
              </a:pPr>
              <a:r>
                <a:rPr lang="de-DE" sz="1600" b="1" dirty="0">
                  <a:latin typeface="+mn-lt"/>
                </a:rPr>
                <a:t>•</a:t>
              </a:r>
              <a:r>
                <a:rPr lang="fr-FR" sz="1600" b="1" dirty="0">
                  <a:latin typeface="+mn-lt"/>
                </a:rPr>
                <a:t>FEV</a:t>
              </a:r>
              <a:r>
                <a:rPr lang="fr-FR" sz="1600" b="1" baseline="-25000" dirty="0">
                  <a:latin typeface="+mn-lt"/>
                </a:rPr>
                <a:t>1</a:t>
              </a:r>
              <a:r>
                <a:rPr lang="fr-FR" sz="1600" b="1" dirty="0">
                  <a:latin typeface="+mn-lt"/>
                </a:rPr>
                <a:t>/FVC &lt; 0.70</a:t>
              </a:r>
              <a:endParaRPr lang="de-DE" sz="1600" b="1" dirty="0">
                <a:latin typeface="+mn-lt"/>
              </a:endParaRPr>
            </a:p>
            <a:p>
              <a:pPr>
                <a:lnSpc>
                  <a:spcPct val="115000"/>
                </a:lnSpc>
                <a:spcBef>
                  <a:spcPct val="20000"/>
                </a:spcBef>
                <a:tabLst>
                  <a:tab pos="92075" algn="l"/>
                </a:tabLst>
                <a:defRPr/>
              </a:pPr>
              <a:r>
                <a:rPr lang="de-DE" sz="1600" b="1" dirty="0">
                  <a:latin typeface="+mn-lt"/>
                </a:rPr>
                <a:t>•</a:t>
              </a:r>
              <a:r>
                <a:rPr lang="fr-FR" sz="1600" b="1" dirty="0">
                  <a:latin typeface="+mn-lt"/>
                </a:rPr>
                <a:t>50% ≤ FEV</a:t>
              </a:r>
              <a:r>
                <a:rPr lang="fr-FR" sz="1600" b="1" baseline="-25000" dirty="0">
                  <a:latin typeface="+mn-lt"/>
                </a:rPr>
                <a:t>1</a:t>
              </a:r>
              <a:r>
                <a:rPr lang="fr-FR" sz="1600" b="1" dirty="0">
                  <a:latin typeface="+mn-lt"/>
                </a:rPr>
                <a:t>&lt; 80% </a:t>
              </a:r>
              <a:r>
                <a:rPr lang="fr-FR" sz="1600" b="1" dirty="0" err="1">
                  <a:latin typeface="+mn-lt"/>
                </a:rPr>
                <a:t>dự</a:t>
              </a:r>
              <a:r>
                <a:rPr lang="fr-FR" sz="1600" b="1" dirty="0">
                  <a:latin typeface="+mn-lt"/>
                </a:rPr>
                <a:t> </a:t>
              </a:r>
              <a:r>
                <a:rPr lang="fr-FR" sz="1600" b="1" dirty="0" err="1">
                  <a:latin typeface="+mn-lt"/>
                </a:rPr>
                <a:t>đoán</a:t>
              </a:r>
              <a:r>
                <a:rPr lang="fr-FR" sz="1600" b="1" dirty="0">
                  <a:solidFill>
                    <a:schemeClr val="bg1"/>
                  </a:solidFill>
                  <a:latin typeface="+mn-lt"/>
                </a:rPr>
                <a:t>.</a:t>
              </a:r>
            </a:p>
            <a:p>
              <a:pPr>
                <a:lnSpc>
                  <a:spcPct val="115000"/>
                </a:lnSpc>
                <a:spcBef>
                  <a:spcPct val="20000"/>
                </a:spcBef>
                <a:tabLst>
                  <a:tab pos="92075" algn="l"/>
                </a:tabLst>
                <a:defRPr/>
              </a:pPr>
              <a:endParaRPr lang="de-DE" sz="1600" b="1" dirty="0">
                <a:solidFill>
                  <a:schemeClr val="bg1"/>
                </a:solidFill>
                <a:latin typeface="+mn-lt"/>
              </a:endParaRPr>
            </a:p>
          </p:txBody>
        </p:sp>
        <p:sp>
          <p:nvSpPr>
            <p:cNvPr id="34844" name="Text Box 10"/>
            <p:cNvSpPr txBox="1">
              <a:spLocks noChangeArrowheads="1"/>
            </p:cNvSpPr>
            <p:nvPr/>
          </p:nvSpPr>
          <p:spPr bwMode="auto">
            <a:xfrm>
              <a:off x="2789" y="815"/>
              <a:ext cx="1452" cy="961"/>
            </a:xfrm>
            <a:prstGeom prst="rect">
              <a:avLst/>
            </a:prstGeom>
            <a:noFill/>
            <a:ln w="9525">
              <a:noFill/>
              <a:miter lim="800000"/>
              <a:headEnd/>
              <a:tailEnd/>
            </a:ln>
          </p:spPr>
          <p:txBody>
            <a:bodyPr lIns="91402" tIns="45700" rIns="91402" bIns="45700"/>
            <a:lstStyle/>
            <a:p>
              <a:pPr>
                <a:lnSpc>
                  <a:spcPct val="115000"/>
                </a:lnSpc>
                <a:spcBef>
                  <a:spcPct val="20000"/>
                </a:spcBef>
                <a:tabLst>
                  <a:tab pos="92075" algn="l"/>
                </a:tabLst>
                <a:defRPr/>
              </a:pPr>
              <a:r>
                <a:rPr lang="de-DE" sz="1600" b="1" dirty="0">
                  <a:latin typeface="+mn-lt"/>
                </a:rPr>
                <a:t>•</a:t>
              </a:r>
              <a:r>
                <a:rPr lang="fr-FR" sz="1600" b="1" dirty="0">
                  <a:latin typeface="+mn-lt"/>
                </a:rPr>
                <a:t>FEV</a:t>
              </a:r>
              <a:r>
                <a:rPr lang="fr-FR" sz="1600" b="1" baseline="-25000" dirty="0">
                  <a:latin typeface="+mn-lt"/>
                </a:rPr>
                <a:t>1</a:t>
              </a:r>
              <a:r>
                <a:rPr lang="fr-FR" sz="1600" b="1" dirty="0">
                  <a:latin typeface="+mn-lt"/>
                </a:rPr>
                <a:t>/FVC &lt; 0.70</a:t>
              </a:r>
              <a:endParaRPr lang="de-DE" sz="1600" b="1" dirty="0">
                <a:latin typeface="+mn-lt"/>
              </a:endParaRPr>
            </a:p>
            <a:p>
              <a:pPr>
                <a:lnSpc>
                  <a:spcPct val="115000"/>
                </a:lnSpc>
                <a:spcBef>
                  <a:spcPct val="20000"/>
                </a:spcBef>
                <a:tabLst>
                  <a:tab pos="92075" algn="l"/>
                </a:tabLst>
                <a:defRPr/>
              </a:pPr>
              <a:r>
                <a:rPr lang="de-DE" sz="1600" b="1" dirty="0">
                  <a:latin typeface="+mn-lt"/>
                </a:rPr>
                <a:t>•</a:t>
              </a:r>
              <a:r>
                <a:rPr lang="fr-FR" sz="1600" b="1" dirty="0">
                  <a:latin typeface="+mn-lt"/>
                </a:rPr>
                <a:t>30% ≤ FEV</a:t>
              </a:r>
              <a:r>
                <a:rPr lang="fr-FR" sz="1600" b="1" baseline="-25000" dirty="0">
                  <a:latin typeface="+mn-lt"/>
                </a:rPr>
                <a:t>1</a:t>
              </a:r>
              <a:r>
                <a:rPr lang="fr-FR" sz="1600" b="1" dirty="0">
                  <a:latin typeface="+mn-lt"/>
                </a:rPr>
                <a:t>&lt; 50% </a:t>
              </a:r>
              <a:r>
                <a:rPr lang="fr-FR" sz="1600" b="1" dirty="0" err="1">
                  <a:latin typeface="+mn-lt"/>
                </a:rPr>
                <a:t>dự</a:t>
              </a:r>
              <a:r>
                <a:rPr lang="fr-FR" sz="1600" b="1" dirty="0">
                  <a:latin typeface="+mn-lt"/>
                </a:rPr>
                <a:t> </a:t>
              </a:r>
              <a:r>
                <a:rPr lang="fr-FR" sz="1600" b="1" dirty="0" err="1">
                  <a:latin typeface="+mn-lt"/>
                </a:rPr>
                <a:t>đoán</a:t>
              </a:r>
              <a:r>
                <a:rPr lang="fr-FR" b="1" dirty="0">
                  <a:solidFill>
                    <a:schemeClr val="bg1"/>
                  </a:solidFill>
                  <a:latin typeface="+mn-lt"/>
                </a:rPr>
                <a:t> </a:t>
              </a:r>
              <a:endParaRPr lang="fr-FR" sz="1600" b="1" dirty="0">
                <a:solidFill>
                  <a:schemeClr val="bg1"/>
                </a:solidFill>
                <a:latin typeface="+mn-lt"/>
              </a:endParaRPr>
            </a:p>
          </p:txBody>
        </p:sp>
        <p:sp>
          <p:nvSpPr>
            <p:cNvPr id="34845" name="Text Box 11"/>
            <p:cNvSpPr txBox="1">
              <a:spLocks noChangeArrowheads="1"/>
            </p:cNvSpPr>
            <p:nvPr/>
          </p:nvSpPr>
          <p:spPr bwMode="auto">
            <a:xfrm>
              <a:off x="4153" y="815"/>
              <a:ext cx="1366" cy="961"/>
            </a:xfrm>
            <a:prstGeom prst="rect">
              <a:avLst/>
            </a:prstGeom>
            <a:noFill/>
            <a:ln w="9525">
              <a:noFill/>
              <a:miter lim="800000"/>
              <a:headEnd/>
              <a:tailEnd/>
            </a:ln>
          </p:spPr>
          <p:txBody>
            <a:bodyPr lIns="91402" tIns="45700" rIns="91402" bIns="45700"/>
            <a:lstStyle/>
            <a:p>
              <a:pPr>
                <a:lnSpc>
                  <a:spcPct val="115000"/>
                </a:lnSpc>
                <a:spcBef>
                  <a:spcPct val="20000"/>
                </a:spcBef>
                <a:tabLst>
                  <a:tab pos="92075" algn="l"/>
                </a:tabLst>
                <a:defRPr/>
              </a:pPr>
              <a:r>
                <a:rPr lang="de-DE" sz="1600" b="1" dirty="0">
                  <a:latin typeface="+mn-lt"/>
                </a:rPr>
                <a:t>•</a:t>
              </a:r>
              <a:r>
                <a:rPr lang="fr-FR" sz="1600" b="1" dirty="0">
                  <a:latin typeface="+mn-lt"/>
                </a:rPr>
                <a:t>FEV</a:t>
              </a:r>
              <a:r>
                <a:rPr lang="fr-FR" sz="1600" b="1" baseline="-25000" dirty="0">
                  <a:latin typeface="+mn-lt"/>
                </a:rPr>
                <a:t>1</a:t>
              </a:r>
              <a:r>
                <a:rPr lang="fr-FR" sz="1600" b="1" dirty="0">
                  <a:latin typeface="+mn-lt"/>
                </a:rPr>
                <a:t>/FVC &lt; 0.70</a:t>
              </a:r>
              <a:endParaRPr lang="de-DE" sz="1600" b="1" dirty="0">
                <a:latin typeface="+mn-lt"/>
              </a:endParaRPr>
            </a:p>
            <a:p>
              <a:pPr>
                <a:lnSpc>
                  <a:spcPct val="115000"/>
                </a:lnSpc>
                <a:spcBef>
                  <a:spcPct val="20000"/>
                </a:spcBef>
                <a:tabLst>
                  <a:tab pos="92075" algn="l"/>
                </a:tabLst>
                <a:defRPr/>
              </a:pPr>
              <a:r>
                <a:rPr lang="de-DE" sz="1600" b="1" dirty="0">
                  <a:latin typeface="+mn-lt"/>
                </a:rPr>
                <a:t>•</a:t>
              </a:r>
              <a:r>
                <a:rPr lang="fr-FR" sz="1600" b="1" dirty="0">
                  <a:latin typeface="+mn-lt"/>
                </a:rPr>
                <a:t>FEV</a:t>
              </a:r>
              <a:r>
                <a:rPr lang="fr-FR" sz="1600" b="1" baseline="-25000" dirty="0">
                  <a:latin typeface="+mn-lt"/>
                </a:rPr>
                <a:t>1</a:t>
              </a:r>
              <a:r>
                <a:rPr lang="fr-FR" sz="1600" b="1" dirty="0">
                  <a:latin typeface="+mn-lt"/>
                </a:rPr>
                <a:t> &lt; 30% </a:t>
              </a:r>
              <a:r>
                <a:rPr lang="fr-FR" sz="1600" b="1" dirty="0" err="1">
                  <a:latin typeface="+mn-lt"/>
                </a:rPr>
                <a:t>dự</a:t>
              </a:r>
              <a:r>
                <a:rPr lang="fr-FR" sz="1600" b="1" dirty="0">
                  <a:latin typeface="+mn-lt"/>
                </a:rPr>
                <a:t> </a:t>
              </a:r>
              <a:r>
                <a:rPr lang="fr-FR" sz="1600" b="1" dirty="0" err="1">
                  <a:latin typeface="+mn-lt"/>
                </a:rPr>
                <a:t>đoán</a:t>
              </a:r>
              <a:r>
                <a:rPr lang="fr-FR" sz="1600" b="1" dirty="0">
                  <a:latin typeface="+mn-lt"/>
                </a:rPr>
                <a:t> </a:t>
              </a:r>
              <a:r>
                <a:rPr lang="fr-FR" sz="1600" b="1" dirty="0" err="1">
                  <a:latin typeface="+mn-lt"/>
                </a:rPr>
                <a:t>hoặc</a:t>
              </a:r>
              <a:r>
                <a:rPr lang="fr-FR" sz="1600" b="1" dirty="0">
                  <a:latin typeface="+mn-lt"/>
                </a:rPr>
                <a:t> FEV</a:t>
              </a:r>
              <a:r>
                <a:rPr lang="fr-FR" sz="1600" b="1" baseline="-25000" dirty="0">
                  <a:latin typeface="+mn-lt"/>
                </a:rPr>
                <a:t>1</a:t>
              </a:r>
              <a:r>
                <a:rPr lang="fr-FR" sz="1600" b="1" dirty="0">
                  <a:latin typeface="+mn-lt"/>
                </a:rPr>
                <a:t> &lt; 50% + </a:t>
              </a:r>
              <a:r>
                <a:rPr lang="fr-FR" sz="1600" b="1" dirty="0" err="1">
                  <a:latin typeface="+mn-lt"/>
                </a:rPr>
                <a:t>suy</a:t>
              </a:r>
              <a:r>
                <a:rPr lang="fr-FR" sz="1600" b="1" dirty="0">
                  <a:latin typeface="+mn-lt"/>
                </a:rPr>
                <a:t> </a:t>
              </a:r>
              <a:r>
                <a:rPr lang="fr-FR" sz="1600" b="1" dirty="0" err="1">
                  <a:latin typeface="+mn-lt"/>
                </a:rPr>
                <a:t>hô</a:t>
              </a:r>
              <a:r>
                <a:rPr lang="fr-FR" sz="1600" b="1" dirty="0">
                  <a:latin typeface="+mn-lt"/>
                </a:rPr>
                <a:t> </a:t>
              </a:r>
              <a:r>
                <a:rPr lang="fr-FR" sz="1600" b="1" dirty="0" err="1">
                  <a:latin typeface="+mn-lt"/>
                </a:rPr>
                <a:t>hấp</a:t>
              </a:r>
              <a:r>
                <a:rPr lang="fr-FR" sz="1600" b="1" dirty="0">
                  <a:latin typeface="+mn-lt"/>
                </a:rPr>
                <a:t> </a:t>
              </a:r>
              <a:r>
                <a:rPr lang="fr-FR" sz="1600" b="1" dirty="0" err="1">
                  <a:latin typeface="+mn-lt"/>
                </a:rPr>
                <a:t>mạn</a:t>
              </a:r>
              <a:r>
                <a:rPr lang="fr-FR" sz="1600" b="1" dirty="0">
                  <a:latin typeface="+mn-lt"/>
                </a:rPr>
                <a:t> </a:t>
              </a:r>
              <a:r>
                <a:rPr lang="fr-FR" sz="1600" b="1" dirty="0" err="1">
                  <a:latin typeface="+mn-lt"/>
                </a:rPr>
                <a:t>tính</a:t>
              </a:r>
              <a:r>
                <a:rPr lang="fr-FR" sz="1600" b="1" dirty="0">
                  <a:latin typeface="+mn-lt"/>
                </a:rPr>
                <a:t> </a:t>
              </a:r>
              <a:endParaRPr lang="de-DE" sz="1600" b="1" dirty="0">
                <a:latin typeface="+mn-lt"/>
              </a:endParaRPr>
            </a:p>
          </p:txBody>
        </p:sp>
        <p:sp>
          <p:nvSpPr>
            <p:cNvPr id="34846" name="Rectangle 12"/>
            <p:cNvSpPr>
              <a:spLocks noChangeArrowheads="1"/>
            </p:cNvSpPr>
            <p:nvPr/>
          </p:nvSpPr>
          <p:spPr bwMode="auto">
            <a:xfrm>
              <a:off x="120" y="520"/>
              <a:ext cx="1361" cy="247"/>
            </a:xfrm>
            <a:prstGeom prst="rect">
              <a:avLst/>
            </a:prstGeom>
            <a:solidFill>
              <a:srgbClr val="00CC66"/>
            </a:solidFill>
            <a:ln w="9525">
              <a:solidFill>
                <a:schemeClr val="bg1"/>
              </a:solidFill>
              <a:miter lim="800000"/>
              <a:headEnd/>
              <a:tailEnd/>
            </a:ln>
          </p:spPr>
          <p:txBody>
            <a:bodyPr wrap="none" anchor="ctr"/>
            <a:lstStyle/>
            <a:p>
              <a:pPr>
                <a:defRPr/>
              </a:pPr>
              <a:endParaRPr lang="en-US" sz="2000">
                <a:latin typeface="+mn-lt"/>
              </a:endParaRPr>
            </a:p>
          </p:txBody>
        </p:sp>
        <p:sp>
          <p:nvSpPr>
            <p:cNvPr id="34847" name="Rectangle 13"/>
            <p:cNvSpPr>
              <a:spLocks noChangeArrowheads="1"/>
            </p:cNvSpPr>
            <p:nvPr/>
          </p:nvSpPr>
          <p:spPr bwMode="auto">
            <a:xfrm>
              <a:off x="1464" y="520"/>
              <a:ext cx="1360" cy="247"/>
            </a:xfrm>
            <a:prstGeom prst="rect">
              <a:avLst/>
            </a:prstGeom>
            <a:solidFill>
              <a:srgbClr val="FFCC00"/>
            </a:solidFill>
            <a:ln w="9525">
              <a:solidFill>
                <a:schemeClr val="bg1"/>
              </a:solidFill>
              <a:miter lim="800000"/>
              <a:headEnd/>
              <a:tailEnd/>
            </a:ln>
          </p:spPr>
          <p:txBody>
            <a:bodyPr wrap="none" anchor="ctr"/>
            <a:lstStyle/>
            <a:p>
              <a:pPr>
                <a:defRPr/>
              </a:pPr>
              <a:endParaRPr lang="en-US" sz="2000">
                <a:latin typeface="+mn-lt"/>
              </a:endParaRPr>
            </a:p>
          </p:txBody>
        </p:sp>
        <p:sp>
          <p:nvSpPr>
            <p:cNvPr id="34848" name="Rectangle 14"/>
            <p:cNvSpPr>
              <a:spLocks noChangeArrowheads="1"/>
            </p:cNvSpPr>
            <p:nvPr/>
          </p:nvSpPr>
          <p:spPr bwMode="auto">
            <a:xfrm>
              <a:off x="2821" y="520"/>
              <a:ext cx="1360" cy="247"/>
            </a:xfrm>
            <a:prstGeom prst="rect">
              <a:avLst/>
            </a:prstGeom>
            <a:solidFill>
              <a:srgbClr val="FF9933"/>
            </a:solidFill>
            <a:ln w="9525">
              <a:solidFill>
                <a:schemeClr val="bg1"/>
              </a:solidFill>
              <a:miter lim="800000"/>
              <a:headEnd/>
              <a:tailEnd/>
            </a:ln>
          </p:spPr>
          <p:txBody>
            <a:bodyPr wrap="none" anchor="ctr"/>
            <a:lstStyle/>
            <a:p>
              <a:pPr>
                <a:defRPr/>
              </a:pPr>
              <a:endParaRPr lang="en-US" sz="2000">
                <a:latin typeface="+mn-lt"/>
              </a:endParaRPr>
            </a:p>
          </p:txBody>
        </p:sp>
        <p:sp>
          <p:nvSpPr>
            <p:cNvPr id="34849" name="Rectangle 15"/>
            <p:cNvSpPr>
              <a:spLocks noChangeArrowheads="1"/>
            </p:cNvSpPr>
            <p:nvPr/>
          </p:nvSpPr>
          <p:spPr bwMode="auto">
            <a:xfrm>
              <a:off x="4174" y="520"/>
              <a:ext cx="1382" cy="247"/>
            </a:xfrm>
            <a:prstGeom prst="rect">
              <a:avLst/>
            </a:prstGeom>
            <a:solidFill>
              <a:srgbClr val="FF0000"/>
            </a:solidFill>
            <a:ln w="9525">
              <a:solidFill>
                <a:schemeClr val="bg1"/>
              </a:solidFill>
              <a:miter lim="800000"/>
              <a:headEnd/>
              <a:tailEnd/>
            </a:ln>
          </p:spPr>
          <p:txBody>
            <a:bodyPr wrap="none" anchor="ctr"/>
            <a:lstStyle/>
            <a:p>
              <a:pPr>
                <a:defRPr/>
              </a:pPr>
              <a:endParaRPr lang="en-US" sz="2000">
                <a:latin typeface="+mn-lt"/>
              </a:endParaRPr>
            </a:p>
          </p:txBody>
        </p:sp>
        <p:sp>
          <p:nvSpPr>
            <p:cNvPr id="34850" name="Text Box 16"/>
            <p:cNvSpPr txBox="1">
              <a:spLocks noChangeArrowheads="1"/>
            </p:cNvSpPr>
            <p:nvPr/>
          </p:nvSpPr>
          <p:spPr bwMode="auto">
            <a:xfrm>
              <a:off x="137" y="536"/>
              <a:ext cx="1296" cy="240"/>
            </a:xfrm>
            <a:prstGeom prst="rect">
              <a:avLst/>
            </a:prstGeom>
            <a:noFill/>
            <a:ln w="9525">
              <a:noFill/>
              <a:miter lim="800000"/>
              <a:headEnd/>
              <a:tailEnd/>
            </a:ln>
          </p:spPr>
          <p:txBody>
            <a:bodyPr lIns="91402" tIns="45700" rIns="91402" bIns="45700"/>
            <a:lstStyle/>
            <a:p>
              <a:pPr algn="ctr">
                <a:tabLst>
                  <a:tab pos="92075" algn="l"/>
                </a:tabLst>
                <a:defRPr/>
              </a:pPr>
              <a:r>
                <a:rPr lang="de-DE" sz="2000" b="1" dirty="0">
                  <a:latin typeface="+mn-lt"/>
                </a:rPr>
                <a:t>Giai đoạn I</a:t>
              </a:r>
            </a:p>
          </p:txBody>
        </p:sp>
        <p:sp>
          <p:nvSpPr>
            <p:cNvPr id="34851" name="Text Box 17"/>
            <p:cNvSpPr txBox="1">
              <a:spLocks noChangeArrowheads="1"/>
            </p:cNvSpPr>
            <p:nvPr/>
          </p:nvSpPr>
          <p:spPr bwMode="auto">
            <a:xfrm>
              <a:off x="1456" y="536"/>
              <a:ext cx="1296" cy="240"/>
            </a:xfrm>
            <a:prstGeom prst="rect">
              <a:avLst/>
            </a:prstGeom>
            <a:noFill/>
            <a:ln w="9525">
              <a:noFill/>
              <a:miter lim="800000"/>
              <a:headEnd/>
              <a:tailEnd/>
            </a:ln>
          </p:spPr>
          <p:txBody>
            <a:bodyPr lIns="91402" tIns="45700" rIns="91402" bIns="45700"/>
            <a:lstStyle/>
            <a:p>
              <a:pPr algn="ctr">
                <a:tabLst>
                  <a:tab pos="92075" algn="l"/>
                </a:tabLst>
                <a:defRPr/>
              </a:pPr>
              <a:r>
                <a:rPr lang="de-DE" sz="2000" b="1" dirty="0">
                  <a:latin typeface="+mn-lt"/>
                </a:rPr>
                <a:t>Giai đoạn II</a:t>
              </a:r>
            </a:p>
          </p:txBody>
        </p:sp>
        <p:sp>
          <p:nvSpPr>
            <p:cNvPr id="34852" name="Text Box 18"/>
            <p:cNvSpPr txBox="1">
              <a:spLocks noChangeArrowheads="1"/>
            </p:cNvSpPr>
            <p:nvPr/>
          </p:nvSpPr>
          <p:spPr bwMode="auto">
            <a:xfrm>
              <a:off x="2813" y="536"/>
              <a:ext cx="1296" cy="240"/>
            </a:xfrm>
            <a:prstGeom prst="rect">
              <a:avLst/>
            </a:prstGeom>
            <a:noFill/>
            <a:ln w="9525">
              <a:noFill/>
              <a:miter lim="800000"/>
              <a:headEnd/>
              <a:tailEnd/>
            </a:ln>
          </p:spPr>
          <p:txBody>
            <a:bodyPr lIns="91402" tIns="45700" rIns="91402" bIns="45700"/>
            <a:lstStyle/>
            <a:p>
              <a:pPr algn="ctr">
                <a:tabLst>
                  <a:tab pos="92075" algn="l"/>
                </a:tabLst>
                <a:defRPr/>
              </a:pPr>
              <a:r>
                <a:rPr lang="de-DE" sz="2000" b="1" dirty="0">
                  <a:latin typeface="+mn-lt"/>
                </a:rPr>
                <a:t>Giai đoạn III</a:t>
              </a:r>
            </a:p>
          </p:txBody>
        </p:sp>
        <p:sp>
          <p:nvSpPr>
            <p:cNvPr id="34853" name="Text Box 19"/>
            <p:cNvSpPr txBox="1">
              <a:spLocks noChangeArrowheads="1"/>
            </p:cNvSpPr>
            <p:nvPr/>
          </p:nvSpPr>
          <p:spPr bwMode="auto">
            <a:xfrm>
              <a:off x="4150" y="536"/>
              <a:ext cx="1361" cy="240"/>
            </a:xfrm>
            <a:prstGeom prst="rect">
              <a:avLst/>
            </a:prstGeom>
            <a:noFill/>
            <a:ln w="9525">
              <a:noFill/>
              <a:miter lim="800000"/>
              <a:headEnd/>
              <a:tailEnd/>
            </a:ln>
          </p:spPr>
          <p:txBody>
            <a:bodyPr lIns="91402" tIns="45700" rIns="91402" bIns="45700"/>
            <a:lstStyle/>
            <a:p>
              <a:pPr algn="ctr">
                <a:tabLst>
                  <a:tab pos="92075" algn="l"/>
                </a:tabLst>
                <a:defRPr/>
              </a:pPr>
              <a:r>
                <a:rPr lang="de-DE" sz="2000" b="1" dirty="0">
                  <a:latin typeface="+mn-lt"/>
                </a:rPr>
                <a:t>Giai đoạn IV</a:t>
              </a:r>
            </a:p>
          </p:txBody>
        </p:sp>
      </p:grpSp>
      <p:sp>
        <p:nvSpPr>
          <p:cNvPr id="34820" name="Rectangle 20"/>
          <p:cNvSpPr>
            <a:spLocks noChangeArrowheads="1"/>
          </p:cNvSpPr>
          <p:nvPr/>
        </p:nvSpPr>
        <p:spPr bwMode="auto">
          <a:xfrm>
            <a:off x="228600" y="2938463"/>
            <a:ext cx="8640763" cy="360362"/>
          </a:xfrm>
          <a:prstGeom prst="rect">
            <a:avLst/>
          </a:prstGeom>
          <a:gradFill rotWithShape="0">
            <a:gsLst>
              <a:gs pos="0">
                <a:srgbClr val="3333CC"/>
              </a:gs>
              <a:gs pos="100000">
                <a:srgbClr val="18185E"/>
              </a:gs>
            </a:gsLst>
            <a:lin ang="2700000" scaled="1"/>
          </a:gradFill>
          <a:ln w="9525">
            <a:solidFill>
              <a:schemeClr val="bg1"/>
            </a:solidFill>
            <a:miter lim="800000"/>
            <a:headEnd/>
            <a:tailEnd/>
          </a:ln>
        </p:spPr>
        <p:txBody>
          <a:bodyPr wrap="none" lIns="91402" tIns="45700" rIns="91402" bIns="45700" anchor="ctr"/>
          <a:lstStyle/>
          <a:p>
            <a:pPr>
              <a:defRPr/>
            </a:pPr>
            <a:r>
              <a:rPr lang="de-DE" sz="2000" b="1" dirty="0">
                <a:solidFill>
                  <a:srgbClr val="FFFFFF"/>
                </a:solidFill>
                <a:latin typeface="+mn-lt"/>
              </a:rPr>
              <a:t>Giảm yếu tố nguy cơ; Tiêm ngừa cúm</a:t>
            </a:r>
          </a:p>
        </p:txBody>
      </p:sp>
      <p:grpSp>
        <p:nvGrpSpPr>
          <p:cNvPr id="3" name="Group 21"/>
          <p:cNvGrpSpPr>
            <a:grpSpLocks/>
          </p:cNvGrpSpPr>
          <p:nvPr/>
        </p:nvGrpSpPr>
        <p:grpSpPr bwMode="auto">
          <a:xfrm>
            <a:off x="1741488" y="3657600"/>
            <a:ext cx="7127875" cy="649288"/>
            <a:chOff x="1066" y="2160"/>
            <a:chExt cx="4490" cy="408"/>
          </a:xfrm>
        </p:grpSpPr>
        <p:sp>
          <p:nvSpPr>
            <p:cNvPr id="34836" name="Rectangle 22"/>
            <p:cNvSpPr>
              <a:spLocks noChangeArrowheads="1"/>
            </p:cNvSpPr>
            <p:nvPr/>
          </p:nvSpPr>
          <p:spPr bwMode="auto">
            <a:xfrm>
              <a:off x="1474" y="2160"/>
              <a:ext cx="4082" cy="408"/>
            </a:xfrm>
            <a:prstGeom prst="rect">
              <a:avLst/>
            </a:prstGeom>
            <a:gradFill rotWithShape="0">
              <a:gsLst>
                <a:gs pos="0">
                  <a:srgbClr val="3333CC"/>
                </a:gs>
                <a:gs pos="100000">
                  <a:srgbClr val="18185E"/>
                </a:gs>
              </a:gsLst>
              <a:lin ang="2700000" scaled="1"/>
            </a:gradFill>
            <a:ln w="9525">
              <a:solidFill>
                <a:schemeClr val="bg1"/>
              </a:solidFill>
              <a:miter lim="800000"/>
              <a:headEnd/>
              <a:tailEnd/>
            </a:ln>
          </p:spPr>
          <p:txBody>
            <a:bodyPr wrap="none" lIns="91402" tIns="45700" rIns="91402" bIns="45700" anchor="ctr"/>
            <a:lstStyle/>
            <a:p>
              <a:pPr>
                <a:defRPr/>
              </a:pPr>
              <a:r>
                <a:rPr lang="de-DE" sz="2000" b="1" dirty="0">
                  <a:solidFill>
                    <a:srgbClr val="FFFFFF"/>
                  </a:solidFill>
                  <a:latin typeface="+mn-lt"/>
                </a:rPr>
                <a:t>Một hoặc nhiều thuốc giãn phế quản  tác dụng kéo dài</a:t>
              </a:r>
            </a:p>
          </p:txBody>
        </p:sp>
        <p:sp>
          <p:nvSpPr>
            <p:cNvPr id="34837" name="Text Box 23"/>
            <p:cNvSpPr txBox="1">
              <a:spLocks noChangeArrowheads="1"/>
            </p:cNvSpPr>
            <p:nvPr/>
          </p:nvSpPr>
          <p:spPr bwMode="auto">
            <a:xfrm>
              <a:off x="1066" y="2160"/>
              <a:ext cx="464" cy="232"/>
            </a:xfrm>
            <a:prstGeom prst="rect">
              <a:avLst/>
            </a:prstGeom>
            <a:noFill/>
            <a:ln w="9525">
              <a:noFill/>
              <a:miter lim="800000"/>
              <a:headEnd/>
              <a:tailEnd/>
            </a:ln>
          </p:spPr>
          <p:txBody>
            <a:bodyPr wrap="none" lIns="91402" tIns="45700" rIns="91402" bIns="45700">
              <a:spAutoFit/>
            </a:bodyPr>
            <a:lstStyle/>
            <a:p>
              <a:pPr>
                <a:defRPr/>
              </a:pPr>
              <a:r>
                <a:rPr lang="de-DE" b="1" i="1" dirty="0">
                  <a:solidFill>
                    <a:schemeClr val="hlink"/>
                  </a:solidFill>
                  <a:latin typeface="+mn-lt"/>
                </a:rPr>
                <a:t>Thêm</a:t>
              </a:r>
            </a:p>
          </p:txBody>
        </p:sp>
      </p:grpSp>
      <p:sp>
        <p:nvSpPr>
          <p:cNvPr id="34822" name="Text Box 24"/>
          <p:cNvSpPr txBox="1">
            <a:spLocks noChangeArrowheads="1"/>
          </p:cNvSpPr>
          <p:nvPr/>
        </p:nvSpPr>
        <p:spPr bwMode="auto">
          <a:xfrm>
            <a:off x="2611438" y="4291013"/>
            <a:ext cx="184150" cy="369887"/>
          </a:xfrm>
          <a:prstGeom prst="rect">
            <a:avLst/>
          </a:prstGeom>
          <a:noFill/>
          <a:ln w="9525">
            <a:noFill/>
            <a:miter lim="800000"/>
            <a:headEnd/>
            <a:tailEnd/>
          </a:ln>
        </p:spPr>
        <p:txBody>
          <a:bodyPr wrap="none" lIns="91402" tIns="45700" rIns="91402" bIns="45700">
            <a:spAutoFit/>
          </a:bodyPr>
          <a:lstStyle/>
          <a:p>
            <a:pPr>
              <a:defRPr/>
            </a:pPr>
            <a:endParaRPr lang="en-US" b="1" i="1">
              <a:solidFill>
                <a:srgbClr val="FFFF00"/>
              </a:solidFill>
              <a:latin typeface="+mn-lt"/>
            </a:endParaRPr>
          </a:p>
        </p:txBody>
      </p:sp>
      <p:grpSp>
        <p:nvGrpSpPr>
          <p:cNvPr id="4" name="Group 25"/>
          <p:cNvGrpSpPr>
            <a:grpSpLocks/>
          </p:cNvGrpSpPr>
          <p:nvPr/>
        </p:nvGrpSpPr>
        <p:grpSpPr bwMode="auto">
          <a:xfrm>
            <a:off x="3898900" y="4641850"/>
            <a:ext cx="4970463" cy="615950"/>
            <a:chOff x="2426" y="2789"/>
            <a:chExt cx="3130" cy="387"/>
          </a:xfrm>
        </p:grpSpPr>
        <p:sp>
          <p:nvSpPr>
            <p:cNvPr id="34834" name="Rectangle 26"/>
            <p:cNvSpPr>
              <a:spLocks noChangeArrowheads="1"/>
            </p:cNvSpPr>
            <p:nvPr/>
          </p:nvSpPr>
          <p:spPr bwMode="auto">
            <a:xfrm>
              <a:off x="2822" y="2798"/>
              <a:ext cx="2734" cy="378"/>
            </a:xfrm>
            <a:prstGeom prst="rect">
              <a:avLst/>
            </a:prstGeom>
            <a:gradFill rotWithShape="0">
              <a:gsLst>
                <a:gs pos="0">
                  <a:srgbClr val="3333CC"/>
                </a:gs>
                <a:gs pos="100000">
                  <a:srgbClr val="18185E"/>
                </a:gs>
              </a:gsLst>
              <a:lin ang="2700000" scaled="1"/>
            </a:gradFill>
            <a:ln w="9525">
              <a:solidFill>
                <a:schemeClr val="bg1"/>
              </a:solidFill>
              <a:miter lim="800000"/>
              <a:headEnd/>
              <a:tailEnd/>
            </a:ln>
          </p:spPr>
          <p:txBody>
            <a:bodyPr wrap="none" lIns="91402" tIns="45700" rIns="91402" bIns="45700" anchor="ctr"/>
            <a:lstStyle/>
            <a:p>
              <a:pPr>
                <a:defRPr/>
              </a:pPr>
              <a:endParaRPr lang="de-DE" sz="2000" b="1" dirty="0">
                <a:solidFill>
                  <a:srgbClr val="DBB7FF"/>
                </a:solidFill>
                <a:latin typeface="+mn-lt"/>
              </a:endParaRPr>
            </a:p>
            <a:p>
              <a:pPr>
                <a:defRPr/>
              </a:pPr>
              <a:r>
                <a:rPr lang="de-DE" sz="2000" b="1" dirty="0">
                  <a:solidFill>
                    <a:srgbClr val="DBB7FF"/>
                  </a:solidFill>
                  <a:latin typeface="+mn-lt"/>
                </a:rPr>
                <a:t>ICS nếu đợt cấp thường xuyên, FEV1&lt;50%</a:t>
              </a:r>
            </a:p>
            <a:p>
              <a:pPr>
                <a:defRPr/>
              </a:pPr>
              <a:endParaRPr lang="de-DE" sz="2000" b="1" dirty="0">
                <a:solidFill>
                  <a:srgbClr val="DBB7FF"/>
                </a:solidFill>
                <a:latin typeface="+mn-lt"/>
              </a:endParaRPr>
            </a:p>
          </p:txBody>
        </p:sp>
        <p:sp>
          <p:nvSpPr>
            <p:cNvPr id="34835" name="Text Box 27"/>
            <p:cNvSpPr txBox="1">
              <a:spLocks noChangeArrowheads="1"/>
            </p:cNvSpPr>
            <p:nvPr/>
          </p:nvSpPr>
          <p:spPr bwMode="auto">
            <a:xfrm>
              <a:off x="2426" y="2789"/>
              <a:ext cx="500" cy="232"/>
            </a:xfrm>
            <a:prstGeom prst="rect">
              <a:avLst/>
            </a:prstGeom>
            <a:noFill/>
            <a:ln w="9525">
              <a:noFill/>
              <a:miter lim="800000"/>
              <a:headEnd/>
              <a:tailEnd/>
            </a:ln>
          </p:spPr>
          <p:txBody>
            <a:bodyPr wrap="none" lIns="91402" tIns="45700" rIns="91402" bIns="45700">
              <a:spAutoFit/>
            </a:bodyPr>
            <a:lstStyle/>
            <a:p>
              <a:pPr>
                <a:defRPr/>
              </a:pPr>
              <a:r>
                <a:rPr lang="de-DE" b="1" i="1" dirty="0">
                  <a:solidFill>
                    <a:schemeClr val="hlink"/>
                  </a:solidFill>
                  <a:latin typeface="+mn-lt"/>
                </a:rPr>
                <a:t>Thêm </a:t>
              </a:r>
            </a:p>
          </p:txBody>
        </p:sp>
      </p:grpSp>
      <p:grpSp>
        <p:nvGrpSpPr>
          <p:cNvPr id="5" name="Group 28"/>
          <p:cNvGrpSpPr>
            <a:grpSpLocks/>
          </p:cNvGrpSpPr>
          <p:nvPr/>
        </p:nvGrpSpPr>
        <p:grpSpPr bwMode="auto">
          <a:xfrm>
            <a:off x="5988050" y="5257800"/>
            <a:ext cx="2881313" cy="1447800"/>
            <a:chOff x="3741" y="3167"/>
            <a:chExt cx="1815" cy="1125"/>
          </a:xfrm>
        </p:grpSpPr>
        <p:sp>
          <p:nvSpPr>
            <p:cNvPr id="34832" name="Rectangle 29"/>
            <p:cNvSpPr>
              <a:spLocks noChangeArrowheads="1"/>
            </p:cNvSpPr>
            <p:nvPr/>
          </p:nvSpPr>
          <p:spPr bwMode="auto">
            <a:xfrm>
              <a:off x="4173" y="3174"/>
              <a:ext cx="1383" cy="1118"/>
            </a:xfrm>
            <a:prstGeom prst="rect">
              <a:avLst/>
            </a:prstGeom>
            <a:gradFill rotWithShape="0">
              <a:gsLst>
                <a:gs pos="0">
                  <a:srgbClr val="3333CC"/>
                </a:gs>
                <a:gs pos="100000">
                  <a:srgbClr val="18185E"/>
                </a:gs>
              </a:gsLst>
              <a:lin ang="2700000" scaled="1"/>
            </a:gradFill>
            <a:ln w="9525">
              <a:solidFill>
                <a:schemeClr val="bg1"/>
              </a:solidFill>
              <a:miter lim="800000"/>
              <a:headEnd/>
              <a:tailEnd/>
            </a:ln>
          </p:spPr>
          <p:txBody>
            <a:bodyPr wrap="none" lIns="91402" tIns="45700" rIns="91402" bIns="45700" anchor="ctr"/>
            <a:lstStyle/>
            <a:p>
              <a:pPr>
                <a:defRPr/>
              </a:pPr>
              <a:r>
                <a:rPr lang="de-DE" sz="2000" b="1" dirty="0">
                  <a:solidFill>
                    <a:srgbClr val="FFFFFF"/>
                  </a:solidFill>
                  <a:latin typeface="+mn-lt"/>
                </a:rPr>
                <a:t>O</a:t>
              </a:r>
              <a:r>
                <a:rPr lang="de-DE" sz="2000" b="1" baseline="-25000" dirty="0">
                  <a:solidFill>
                    <a:srgbClr val="FFFFFF"/>
                  </a:solidFill>
                  <a:latin typeface="+mn-lt"/>
                </a:rPr>
                <a:t>2</a:t>
              </a:r>
              <a:r>
                <a:rPr lang="de-DE" sz="2000" b="1" dirty="0">
                  <a:solidFill>
                    <a:srgbClr val="FFFFFF"/>
                  </a:solidFill>
                  <a:latin typeface="+mn-lt"/>
                </a:rPr>
                <a:t> dài hạn nếu suy </a:t>
              </a:r>
            </a:p>
            <a:p>
              <a:pPr>
                <a:defRPr/>
              </a:pPr>
              <a:r>
                <a:rPr lang="de-DE" sz="2000" b="1" dirty="0">
                  <a:solidFill>
                    <a:srgbClr val="FFFFFF"/>
                  </a:solidFill>
                  <a:latin typeface="+mn-lt"/>
                </a:rPr>
                <a:t>hô hấp mạn tính</a:t>
              </a:r>
            </a:p>
            <a:p>
              <a:pPr>
                <a:defRPr/>
              </a:pPr>
              <a:r>
                <a:rPr lang="de-DE" sz="2000" b="1" i="1" dirty="0">
                  <a:solidFill>
                    <a:srgbClr val="FFFFFF"/>
                  </a:solidFill>
                  <a:latin typeface="+mn-lt"/>
                </a:rPr>
                <a:t>Xem xét chỉ định </a:t>
              </a:r>
              <a:r>
                <a:rPr lang="de-DE" sz="2000" b="1" dirty="0">
                  <a:solidFill>
                    <a:srgbClr val="FFFFFF"/>
                  </a:solidFill>
                  <a:latin typeface="+mn-lt"/>
                </a:rPr>
                <a:t> </a:t>
              </a:r>
            </a:p>
            <a:p>
              <a:pPr>
                <a:defRPr/>
              </a:pPr>
              <a:r>
                <a:rPr lang="de-DE" sz="2000" b="1" dirty="0">
                  <a:solidFill>
                    <a:srgbClr val="FFFFFF"/>
                  </a:solidFill>
                  <a:latin typeface="+mn-lt"/>
                </a:rPr>
                <a:t>phẫu thuật</a:t>
              </a:r>
            </a:p>
          </p:txBody>
        </p:sp>
        <p:sp>
          <p:nvSpPr>
            <p:cNvPr id="34833" name="Text Box 30"/>
            <p:cNvSpPr txBox="1">
              <a:spLocks noChangeArrowheads="1"/>
            </p:cNvSpPr>
            <p:nvPr/>
          </p:nvSpPr>
          <p:spPr bwMode="auto">
            <a:xfrm>
              <a:off x="3741" y="3167"/>
              <a:ext cx="464" cy="287"/>
            </a:xfrm>
            <a:prstGeom prst="rect">
              <a:avLst/>
            </a:prstGeom>
            <a:noFill/>
            <a:ln w="9525">
              <a:noFill/>
              <a:miter lim="800000"/>
              <a:headEnd/>
              <a:tailEnd/>
            </a:ln>
          </p:spPr>
          <p:txBody>
            <a:bodyPr wrap="none" lIns="91402" tIns="45700" rIns="91402" bIns="45700">
              <a:spAutoFit/>
            </a:bodyPr>
            <a:lstStyle/>
            <a:p>
              <a:pPr>
                <a:defRPr/>
              </a:pPr>
              <a:r>
                <a:rPr lang="de-DE" b="1" i="1" dirty="0">
                  <a:solidFill>
                    <a:schemeClr val="hlink"/>
                  </a:solidFill>
                  <a:latin typeface="+mn-lt"/>
                </a:rPr>
                <a:t>Thêm</a:t>
              </a:r>
            </a:p>
          </p:txBody>
        </p:sp>
      </p:grpSp>
      <p:grpSp>
        <p:nvGrpSpPr>
          <p:cNvPr id="6" name="Group 31"/>
          <p:cNvGrpSpPr>
            <a:grpSpLocks/>
          </p:cNvGrpSpPr>
          <p:nvPr/>
        </p:nvGrpSpPr>
        <p:grpSpPr bwMode="auto">
          <a:xfrm>
            <a:off x="1741488" y="4297363"/>
            <a:ext cx="7127875" cy="376237"/>
            <a:chOff x="1066" y="2563"/>
            <a:chExt cx="4490" cy="237"/>
          </a:xfrm>
        </p:grpSpPr>
        <p:sp>
          <p:nvSpPr>
            <p:cNvPr id="34830" name="Rectangle 32"/>
            <p:cNvSpPr>
              <a:spLocks noChangeArrowheads="1"/>
            </p:cNvSpPr>
            <p:nvPr/>
          </p:nvSpPr>
          <p:spPr bwMode="auto">
            <a:xfrm>
              <a:off x="1474" y="2563"/>
              <a:ext cx="4082" cy="232"/>
            </a:xfrm>
            <a:prstGeom prst="rect">
              <a:avLst/>
            </a:prstGeom>
            <a:gradFill rotWithShape="0">
              <a:gsLst>
                <a:gs pos="0">
                  <a:srgbClr val="3333CC"/>
                </a:gs>
                <a:gs pos="100000">
                  <a:srgbClr val="18185E"/>
                </a:gs>
              </a:gsLst>
              <a:lin ang="2700000" scaled="1"/>
            </a:gradFill>
            <a:ln w="9525">
              <a:solidFill>
                <a:schemeClr val="bg1"/>
              </a:solidFill>
              <a:miter lim="800000"/>
              <a:headEnd/>
              <a:tailEnd/>
            </a:ln>
          </p:spPr>
          <p:txBody>
            <a:bodyPr wrap="none" lIns="91402" tIns="45700" rIns="91402" bIns="45700" anchor="ctr"/>
            <a:lstStyle/>
            <a:p>
              <a:pPr>
                <a:defRPr/>
              </a:pPr>
              <a:r>
                <a:rPr lang="de-DE" sz="2000" b="1" dirty="0">
                  <a:solidFill>
                    <a:srgbClr val="FFFFFF"/>
                  </a:solidFill>
                  <a:latin typeface="+mn-lt"/>
                </a:rPr>
                <a:t>Phục hồi chức năng hô hấp</a:t>
              </a:r>
            </a:p>
          </p:txBody>
        </p:sp>
        <p:sp>
          <p:nvSpPr>
            <p:cNvPr id="34831" name="Text Box 33"/>
            <p:cNvSpPr txBox="1">
              <a:spLocks noChangeArrowheads="1"/>
            </p:cNvSpPr>
            <p:nvPr/>
          </p:nvSpPr>
          <p:spPr bwMode="auto">
            <a:xfrm>
              <a:off x="1066" y="2567"/>
              <a:ext cx="464" cy="233"/>
            </a:xfrm>
            <a:prstGeom prst="rect">
              <a:avLst/>
            </a:prstGeom>
            <a:noFill/>
            <a:ln w="9525">
              <a:noFill/>
              <a:miter lim="800000"/>
              <a:headEnd/>
              <a:tailEnd/>
            </a:ln>
          </p:spPr>
          <p:txBody>
            <a:bodyPr wrap="none" lIns="91402" tIns="45700" rIns="91402" bIns="45700">
              <a:spAutoFit/>
            </a:bodyPr>
            <a:lstStyle/>
            <a:p>
              <a:pPr>
                <a:defRPr/>
              </a:pPr>
              <a:r>
                <a:rPr lang="de-DE" b="1" i="1" dirty="0">
                  <a:solidFill>
                    <a:schemeClr val="hlink"/>
                  </a:solidFill>
                  <a:latin typeface="+mn-lt"/>
                </a:rPr>
                <a:t>Thêm</a:t>
              </a:r>
            </a:p>
          </p:txBody>
        </p:sp>
      </p:grpSp>
      <p:grpSp>
        <p:nvGrpSpPr>
          <p:cNvPr id="7" name="Group 34"/>
          <p:cNvGrpSpPr>
            <a:grpSpLocks/>
          </p:cNvGrpSpPr>
          <p:nvPr/>
        </p:nvGrpSpPr>
        <p:grpSpPr bwMode="auto">
          <a:xfrm>
            <a:off x="373063" y="3298825"/>
            <a:ext cx="8496300" cy="390525"/>
            <a:chOff x="204" y="1933"/>
            <a:chExt cx="5352" cy="247"/>
          </a:xfrm>
        </p:grpSpPr>
        <p:sp>
          <p:nvSpPr>
            <p:cNvPr id="34828" name="Rectangle 35"/>
            <p:cNvSpPr>
              <a:spLocks noChangeArrowheads="1"/>
            </p:cNvSpPr>
            <p:nvPr/>
          </p:nvSpPr>
          <p:spPr bwMode="auto">
            <a:xfrm>
              <a:off x="612" y="1933"/>
              <a:ext cx="4944" cy="227"/>
            </a:xfrm>
            <a:prstGeom prst="rect">
              <a:avLst/>
            </a:prstGeom>
            <a:gradFill rotWithShape="0">
              <a:gsLst>
                <a:gs pos="0">
                  <a:srgbClr val="3333CC"/>
                </a:gs>
                <a:gs pos="100000">
                  <a:srgbClr val="18185E"/>
                </a:gs>
              </a:gsLst>
              <a:lin ang="2700000" scaled="1"/>
            </a:gradFill>
            <a:ln w="9525">
              <a:solidFill>
                <a:schemeClr val="bg1"/>
              </a:solidFill>
              <a:miter lim="800000"/>
              <a:headEnd/>
              <a:tailEnd/>
            </a:ln>
          </p:spPr>
          <p:txBody>
            <a:bodyPr wrap="none" lIns="91402" tIns="45700" rIns="91402" bIns="45700" anchor="ctr"/>
            <a:lstStyle/>
            <a:p>
              <a:pPr>
                <a:defRPr/>
              </a:pPr>
              <a:r>
                <a:rPr lang="de-DE" sz="2000" b="1" dirty="0">
                  <a:solidFill>
                    <a:srgbClr val="FFFFFF"/>
                  </a:solidFill>
                  <a:latin typeface="+mn-lt"/>
                </a:rPr>
                <a:t>Giãn phế quản tác dụng ngắn (khi cần) </a:t>
              </a:r>
            </a:p>
          </p:txBody>
        </p:sp>
        <p:sp>
          <p:nvSpPr>
            <p:cNvPr id="34829" name="Text Box 36"/>
            <p:cNvSpPr txBox="1">
              <a:spLocks noChangeArrowheads="1"/>
            </p:cNvSpPr>
            <p:nvPr/>
          </p:nvSpPr>
          <p:spPr bwMode="auto">
            <a:xfrm>
              <a:off x="204" y="1946"/>
              <a:ext cx="464" cy="234"/>
            </a:xfrm>
            <a:prstGeom prst="rect">
              <a:avLst/>
            </a:prstGeom>
            <a:noFill/>
            <a:ln w="9525">
              <a:noFill/>
              <a:miter lim="800000"/>
              <a:headEnd/>
              <a:tailEnd/>
            </a:ln>
          </p:spPr>
          <p:txBody>
            <a:bodyPr wrap="none" lIns="91402" tIns="45700" rIns="91402" bIns="45700">
              <a:spAutoFit/>
            </a:bodyPr>
            <a:lstStyle/>
            <a:p>
              <a:pPr>
                <a:defRPr/>
              </a:pPr>
              <a:r>
                <a:rPr lang="de-DE" b="1" i="1" dirty="0">
                  <a:solidFill>
                    <a:schemeClr val="hlink"/>
                  </a:solidFill>
                  <a:latin typeface="+mn-lt"/>
                </a:rPr>
                <a:t>Thêm</a:t>
              </a:r>
            </a:p>
          </p:txBody>
        </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763000" cy="838200"/>
          </a:xfrm>
          <a:solidFill>
            <a:srgbClr val="002060"/>
          </a:solidFill>
        </p:spPr>
        <p:txBody>
          <a:bodyPr/>
          <a:lstStyle/>
          <a:p>
            <a:pPr algn="ctr" eaLnBrk="1" fontAlgn="auto" hangingPunct="1">
              <a:spcAft>
                <a:spcPts val="0"/>
              </a:spcAft>
              <a:defRPr/>
            </a:pPr>
            <a:r>
              <a:rPr lang="en-US" sz="4400" dirty="0">
                <a:solidFill>
                  <a:schemeClr val="bg1"/>
                </a:solidFill>
                <a:sym typeface="Symbol"/>
              </a:rPr>
              <a:t>CÁC </a:t>
            </a:r>
            <a:r>
              <a:rPr lang="en-US" sz="4400" dirty="0" err="1">
                <a:solidFill>
                  <a:schemeClr val="bg1"/>
                </a:solidFill>
                <a:sym typeface="Symbol"/>
              </a:rPr>
              <a:t>BiỆN</a:t>
            </a:r>
            <a:r>
              <a:rPr lang="en-US" sz="4400" dirty="0">
                <a:solidFill>
                  <a:schemeClr val="bg1"/>
                </a:solidFill>
                <a:sym typeface="Symbol"/>
              </a:rPr>
              <a:t> PHÁP CHUNG</a:t>
            </a:r>
            <a:endParaRPr sz="4400" dirty="0">
              <a:solidFill>
                <a:schemeClr val="bg1"/>
              </a:solidFill>
            </a:endParaRPr>
          </a:p>
        </p:txBody>
      </p:sp>
      <p:sp>
        <p:nvSpPr>
          <p:cNvPr id="19" name="Rectangle 10"/>
          <p:cNvSpPr txBox="1">
            <a:spLocks noChangeArrowheads="1"/>
          </p:cNvSpPr>
          <p:nvPr/>
        </p:nvSpPr>
        <p:spPr>
          <a:xfrm>
            <a:off x="457200" y="1828800"/>
            <a:ext cx="8305800" cy="4572000"/>
          </a:xfrm>
          <a:prstGeom prst="rect">
            <a:avLst/>
          </a:prstGeom>
        </p:spPr>
        <p:txBody>
          <a:bodyPr lIns="45720" rIns="45720"/>
          <a:lstStyle/>
          <a:p>
            <a:pPr algn="just" fontAlgn="auto">
              <a:lnSpc>
                <a:spcPct val="150000"/>
              </a:lnSpc>
              <a:spcBef>
                <a:spcPts val="0"/>
              </a:spcBef>
              <a:spcAft>
                <a:spcPts val="0"/>
              </a:spcAft>
              <a:buFont typeface="Wingdings" pitchFamily="2" charset="2"/>
              <a:buChar char="ü"/>
              <a:defRPr/>
            </a:pPr>
            <a:r>
              <a:rPr lang="pt-BR" sz="2800" b="1" dirty="0">
                <a:latin typeface=".VnArial" pitchFamily="34" charset="0"/>
              </a:rPr>
              <a:t>Tr¸nh lạnh, bụi, khãi...</a:t>
            </a:r>
          </a:p>
          <a:p>
            <a:pPr algn="just" fontAlgn="auto">
              <a:lnSpc>
                <a:spcPct val="150000"/>
              </a:lnSpc>
              <a:spcBef>
                <a:spcPts val="0"/>
              </a:spcBef>
              <a:spcAft>
                <a:spcPts val="0"/>
              </a:spcAft>
              <a:buFont typeface="Wingdings" pitchFamily="2" charset="2"/>
              <a:buChar char="ü"/>
              <a:defRPr/>
            </a:pPr>
            <a:r>
              <a:rPr lang="pt-BR" sz="2800" b="1" dirty="0">
                <a:latin typeface=".VnArial" pitchFamily="34" charset="0"/>
              </a:rPr>
              <a:t>Cai nghiện thuốc l¸, thuốc lµo: tư vấn, dïng thuốc cai nghiÖn </a:t>
            </a:r>
            <a:endParaRPr lang="en-US" sz="2800" b="1" dirty="0">
              <a:latin typeface=".VnArial" pitchFamily="34" charset="0"/>
            </a:endParaRPr>
          </a:p>
          <a:p>
            <a:pPr algn="just" fontAlgn="auto">
              <a:lnSpc>
                <a:spcPct val="150000"/>
              </a:lnSpc>
              <a:spcBef>
                <a:spcPts val="0"/>
              </a:spcBef>
              <a:spcAft>
                <a:spcPts val="0"/>
              </a:spcAft>
              <a:buFont typeface="Wingdings" pitchFamily="2" charset="2"/>
              <a:buChar char="ü"/>
              <a:defRPr/>
            </a:pPr>
            <a:r>
              <a:rPr lang="pt-BR" sz="2800" b="1" dirty="0">
                <a:latin typeface=".VnArial" pitchFamily="34" charset="0"/>
              </a:rPr>
              <a:t>Vệ sinh mũi họng thường xuyªn</a:t>
            </a:r>
            <a:endParaRPr lang="en-US" sz="2800" b="1" dirty="0">
              <a:latin typeface=".VnArial" pitchFamily="34" charset="0"/>
            </a:endParaRPr>
          </a:p>
          <a:p>
            <a:pPr algn="just" fontAlgn="auto">
              <a:lnSpc>
                <a:spcPct val="150000"/>
              </a:lnSpc>
              <a:spcBef>
                <a:spcPts val="0"/>
              </a:spcBef>
              <a:spcAft>
                <a:spcPts val="0"/>
              </a:spcAft>
              <a:buFont typeface="Wingdings" pitchFamily="2" charset="2"/>
              <a:buChar char="ü"/>
              <a:defRPr/>
            </a:pPr>
            <a:r>
              <a:rPr lang="pt-BR" sz="2800" b="1" dirty="0">
                <a:latin typeface=".VnArial" pitchFamily="34" charset="0"/>
              </a:rPr>
              <a:t>Tiªm vắc xin phßng cóm 1 lần/n¨m vµo đầu mïa thu, vắc xin phßng phế cầu 1 lần/5 năm</a:t>
            </a:r>
            <a:endParaRPr lang="en-US" sz="2800" b="1" dirty="0">
              <a:latin typeface=".VnArial" pitchFamily="34" charset="0"/>
            </a:endParaRPr>
          </a:p>
          <a:p>
            <a:pPr marL="609600" indent="-609600" fontAlgn="auto">
              <a:lnSpc>
                <a:spcPct val="200000"/>
              </a:lnSpc>
              <a:spcBef>
                <a:spcPct val="25000"/>
              </a:spcBef>
              <a:spcAft>
                <a:spcPct val="25000"/>
              </a:spcAft>
              <a:buClr>
                <a:srgbClr val="FFFF00"/>
              </a:buClr>
              <a:buSzPct val="80000"/>
              <a:defRPr/>
            </a:pPr>
            <a:endParaRPr lang="en-US" sz="2800" b="1" dirty="0">
              <a:latin typeface=".Vn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352800" y="3200400"/>
            <a:ext cx="2362200" cy="914400"/>
          </a:xfrm>
          <a:prstGeom prst="rect">
            <a:avLst/>
          </a:prstGeom>
          <a:noFill/>
          <a:ln w="12700">
            <a:noFill/>
            <a:miter lim="800000"/>
            <a:headEnd/>
            <a:tailEnd/>
          </a:ln>
          <a:effectLst>
            <a:outerShdw dist="17961" dir="2700000" algn="ctr" rotWithShape="0">
              <a:srgbClr val="000000"/>
            </a:outerShdw>
          </a:effectLst>
        </p:spPr>
        <p:txBody>
          <a:bodyPr lIns="90488" tIns="44450" rIns="90488" bIns="44450" anchor="ctr"/>
          <a:lstStyle/>
          <a:p>
            <a:pPr algn="ctr" eaLnBrk="0" hangingPunct="0">
              <a:defRPr/>
            </a:pPr>
            <a:r>
              <a:rPr lang="en-US" sz="3200" b="1" kern="0" dirty="0">
                <a:solidFill>
                  <a:srgbClr val="FF0000"/>
                </a:solidFill>
                <a:latin typeface="Times New Roman" pitchFamily="18" charset="0"/>
                <a:ea typeface="+mj-ea"/>
                <a:cs typeface="Times New Roman" pitchFamily="18" charset="0"/>
              </a:rPr>
              <a:t>COPD</a:t>
            </a:r>
            <a:endParaRPr lang="en-US" sz="3200" b="1" kern="0" baseline="-25000" dirty="0">
              <a:solidFill>
                <a:srgbClr val="FF0000"/>
              </a:solidFill>
              <a:latin typeface="Times New Roman" pitchFamily="18" charset="0"/>
              <a:ea typeface="+mj-ea"/>
              <a:cs typeface="Times New Roman" pitchFamily="18" charset="0"/>
            </a:endParaRPr>
          </a:p>
        </p:txBody>
      </p:sp>
      <p:sp>
        <p:nvSpPr>
          <p:cNvPr id="68611" name="Content Placeholder 2"/>
          <p:cNvSpPr>
            <a:spLocks noGrp="1"/>
          </p:cNvSpPr>
          <p:nvPr>
            <p:ph sz="half" idx="1"/>
          </p:nvPr>
        </p:nvSpPr>
        <p:spPr>
          <a:xfrm>
            <a:off x="533400" y="2438400"/>
            <a:ext cx="2286000" cy="914400"/>
          </a:xfrm>
          <a:ln>
            <a:solidFill>
              <a:schemeClr val="bg1"/>
            </a:solidFill>
          </a:ln>
        </p:spPr>
        <p:txBody>
          <a:bodyPr anchor="ctr"/>
          <a:lstStyle/>
          <a:p>
            <a:pPr algn="ctr">
              <a:buFont typeface="Monotype Sorts"/>
              <a:buNone/>
            </a:pPr>
            <a:r>
              <a:rPr lang="en-US" dirty="0">
                <a:cs typeface="Times New Roman" pitchFamily="18" charset="0"/>
              </a:rPr>
              <a:t>KHÓ THỞ</a:t>
            </a:r>
          </a:p>
        </p:txBody>
      </p:sp>
      <p:sp>
        <p:nvSpPr>
          <p:cNvPr id="68612" name="Content Placeholder 2"/>
          <p:cNvSpPr>
            <a:spLocks noGrp="1"/>
          </p:cNvSpPr>
          <p:nvPr>
            <p:ph sz="half" idx="1"/>
          </p:nvPr>
        </p:nvSpPr>
        <p:spPr>
          <a:xfrm>
            <a:off x="533400" y="4191000"/>
            <a:ext cx="2286000" cy="914400"/>
          </a:xfrm>
          <a:ln>
            <a:solidFill>
              <a:schemeClr val="bg1"/>
            </a:solidFill>
          </a:ln>
        </p:spPr>
        <p:txBody>
          <a:bodyPr anchor="ctr">
            <a:normAutofit/>
          </a:bodyPr>
          <a:lstStyle/>
          <a:p>
            <a:pPr algn="ctr">
              <a:buFont typeface="Monotype Sorts"/>
              <a:buNone/>
            </a:pPr>
            <a:r>
              <a:rPr lang="en-US" sz="2400" dirty="0">
                <a:latin typeface="Arial" pitchFamily="34" charset="0"/>
                <a:cs typeface="Arial" pitchFamily="34" charset="0"/>
              </a:rPr>
              <a:t>BỆNH</a:t>
            </a:r>
            <a:r>
              <a:rPr lang="en-US" sz="2400" dirty="0">
                <a:cs typeface="Times New Roman" pitchFamily="18" charset="0"/>
              </a:rPr>
              <a:t> ĐỒNG MẮC</a:t>
            </a:r>
          </a:p>
        </p:txBody>
      </p:sp>
      <p:sp>
        <p:nvSpPr>
          <p:cNvPr id="68613" name="Content Placeholder 2"/>
          <p:cNvSpPr>
            <a:spLocks noGrp="1"/>
          </p:cNvSpPr>
          <p:nvPr>
            <p:ph sz="half" idx="1"/>
          </p:nvPr>
        </p:nvSpPr>
        <p:spPr>
          <a:xfrm>
            <a:off x="6248400" y="2438400"/>
            <a:ext cx="2286000" cy="914400"/>
          </a:xfrm>
          <a:ln>
            <a:solidFill>
              <a:schemeClr val="bg1"/>
            </a:solidFill>
          </a:ln>
        </p:spPr>
        <p:txBody>
          <a:bodyPr anchor="ctr"/>
          <a:lstStyle/>
          <a:p>
            <a:pPr algn="ctr">
              <a:buFont typeface="Monotype Sorts"/>
              <a:buNone/>
            </a:pPr>
            <a:r>
              <a:rPr lang="en-US" dirty="0">
                <a:cs typeface="Times New Roman" pitchFamily="18" charset="0"/>
              </a:rPr>
              <a:t>CLCS</a:t>
            </a:r>
          </a:p>
        </p:txBody>
      </p:sp>
      <p:sp>
        <p:nvSpPr>
          <p:cNvPr id="68614" name="Content Placeholder 2"/>
          <p:cNvSpPr>
            <a:spLocks noGrp="1"/>
          </p:cNvSpPr>
          <p:nvPr>
            <p:ph sz="half" idx="1"/>
          </p:nvPr>
        </p:nvSpPr>
        <p:spPr>
          <a:xfrm>
            <a:off x="3200400" y="5181600"/>
            <a:ext cx="2743200" cy="914400"/>
          </a:xfrm>
          <a:ln>
            <a:solidFill>
              <a:schemeClr val="bg1"/>
            </a:solidFill>
          </a:ln>
        </p:spPr>
        <p:txBody>
          <a:bodyPr anchor="ctr"/>
          <a:lstStyle/>
          <a:p>
            <a:pPr algn="ctr">
              <a:buFont typeface="Monotype Sorts"/>
              <a:buNone/>
            </a:pPr>
            <a:r>
              <a:rPr lang="en-US" dirty="0">
                <a:cs typeface="Times New Roman" pitchFamily="18" charset="0"/>
              </a:rPr>
              <a:t>GẮNG SỨC</a:t>
            </a:r>
          </a:p>
        </p:txBody>
      </p:sp>
      <p:sp>
        <p:nvSpPr>
          <p:cNvPr id="68615" name="Content Placeholder 2"/>
          <p:cNvSpPr>
            <a:spLocks noGrp="1"/>
          </p:cNvSpPr>
          <p:nvPr>
            <p:ph sz="half" idx="1"/>
          </p:nvPr>
        </p:nvSpPr>
        <p:spPr>
          <a:xfrm>
            <a:off x="6248400" y="4114800"/>
            <a:ext cx="2362200" cy="914400"/>
          </a:xfrm>
          <a:ln>
            <a:solidFill>
              <a:schemeClr val="bg1"/>
            </a:solidFill>
          </a:ln>
        </p:spPr>
        <p:txBody>
          <a:bodyPr anchor="ctr"/>
          <a:lstStyle/>
          <a:p>
            <a:pPr algn="ctr">
              <a:buFont typeface="Monotype Sorts"/>
              <a:buNone/>
            </a:pPr>
            <a:r>
              <a:rPr lang="en-US" dirty="0">
                <a:cs typeface="Times New Roman" pitchFamily="18" charset="0"/>
              </a:rPr>
              <a:t>ĐỢT CẤP</a:t>
            </a:r>
          </a:p>
        </p:txBody>
      </p:sp>
      <p:sp>
        <p:nvSpPr>
          <p:cNvPr id="20" name="Right Arrow 19"/>
          <p:cNvSpPr/>
          <p:nvPr/>
        </p:nvSpPr>
        <p:spPr>
          <a:xfrm rot="9000000">
            <a:off x="3062288" y="4092575"/>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16200000">
            <a:off x="4000500" y="26289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5400000">
            <a:off x="4000500" y="4457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1800000">
            <a:off x="4938713" y="4092575"/>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ight Arrow 28"/>
          <p:cNvSpPr/>
          <p:nvPr/>
        </p:nvSpPr>
        <p:spPr>
          <a:xfrm rot="19800000">
            <a:off x="4862513" y="3025775"/>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ight Arrow 29"/>
          <p:cNvSpPr/>
          <p:nvPr/>
        </p:nvSpPr>
        <p:spPr>
          <a:xfrm rot="12600000">
            <a:off x="3062288" y="3025775"/>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622" name="Content Placeholder 2"/>
          <p:cNvSpPr>
            <a:spLocks noGrp="1"/>
          </p:cNvSpPr>
          <p:nvPr>
            <p:ph sz="half" idx="1"/>
          </p:nvPr>
        </p:nvSpPr>
        <p:spPr>
          <a:xfrm>
            <a:off x="3200400" y="1219200"/>
            <a:ext cx="2743200" cy="914400"/>
          </a:xfrm>
          <a:ln>
            <a:solidFill>
              <a:schemeClr val="bg1"/>
            </a:solidFill>
          </a:ln>
        </p:spPr>
        <p:txBody>
          <a:bodyPr anchor="ctr"/>
          <a:lstStyle/>
          <a:p>
            <a:pPr algn="ctr">
              <a:buFont typeface="Monotype Sorts"/>
              <a:buNone/>
            </a:pPr>
            <a:r>
              <a:rPr lang="en-US" sz="4000" b="1" baseline="-25000" dirty="0">
                <a:cs typeface="Times New Roman" pitchFamily="18" charset="0"/>
              </a:rPr>
              <a:t>FEV1</a:t>
            </a:r>
          </a:p>
        </p:txBody>
      </p:sp>
      <p:sp>
        <p:nvSpPr>
          <p:cNvPr id="68623" name="Title 1"/>
          <p:cNvSpPr>
            <a:spLocks noGrp="1"/>
          </p:cNvSpPr>
          <p:nvPr>
            <p:ph type="title"/>
          </p:nvPr>
        </p:nvSpPr>
        <p:spPr>
          <a:xfrm>
            <a:off x="381000" y="152400"/>
            <a:ext cx="8458200" cy="838200"/>
          </a:xfrm>
          <a:solidFill>
            <a:srgbClr val="002060"/>
          </a:solidFill>
        </p:spPr>
        <p:txBody>
          <a:bodyPr>
            <a:normAutofit/>
          </a:bodyPr>
          <a:lstStyle/>
          <a:p>
            <a:r>
              <a:rPr lang="en-US" sz="3600" b="1" dirty="0">
                <a:solidFill>
                  <a:schemeClr val="bg1"/>
                </a:solidFill>
              </a:rPr>
              <a:t>ĐÁNH GIÁ COPD TOÀN DIỆN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3.70028E-8 L 0.00052 -0.28862 " pathEditMode="relative" rAng="0" ptsTypes="AA">
                                      <p:cBhvr>
                                        <p:cTn id="6" dur="2000" fill="hold"/>
                                        <p:tgtEl>
                                          <p:spTgt spid="5">
                                            <p:txEl>
                                              <p:pRg st="0" end="0"/>
                                            </p:txEl>
                                          </p:spTgt>
                                        </p:tgtEl>
                                        <p:attrNameLst>
                                          <p:attrName>ppt_x</p:attrName>
                                          <p:attrName>ppt_y</p:attrName>
                                        </p:attrNameLst>
                                      </p:cBhvr>
                                      <p:rCtr x="0" y="-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0" y="1036638"/>
            <a:ext cx="9144000" cy="6430962"/>
          </a:xfrm>
        </p:spPr>
        <p:txBody>
          <a:bodyPr>
            <a:noAutofit/>
          </a:bodyPr>
          <a:lstStyle/>
          <a:p>
            <a:r>
              <a:rPr lang="en-US" b="1" dirty="0">
                <a:solidFill>
                  <a:schemeClr val="bg1"/>
                </a:solidFill>
                <a:latin typeface="Verdana" pitchFamily="34" charset="0"/>
              </a:rPr>
              <a:t>CHẨN ĐOÁN ĐIỀU TRỊ CODP GIAI ĐOẠN ỔN ĐỊNH</a:t>
            </a:r>
            <a:r>
              <a:rPr lang="en-US" sz="3600" b="1" dirty="0">
                <a:solidFill>
                  <a:schemeClr val="bg1"/>
                </a:solidFill>
                <a:latin typeface="Verdana" pitchFamily="34" charset="0"/>
              </a:rPr>
              <a:t/>
            </a:r>
            <a:br>
              <a:rPr lang="en-US" sz="3600" b="1" dirty="0">
                <a:solidFill>
                  <a:schemeClr val="bg1"/>
                </a:solidFill>
                <a:latin typeface="Verdana" pitchFamily="34" charset="0"/>
              </a:rPr>
            </a:br>
            <a:r>
              <a:rPr lang="en-US" sz="3600" b="1" dirty="0">
                <a:solidFill>
                  <a:schemeClr val="bg1"/>
                </a:solidFill>
                <a:latin typeface="Verdana" pitchFamily="34" charset="0"/>
              </a:rPr>
              <a:t/>
            </a:r>
            <a:br>
              <a:rPr lang="en-US" sz="3600" b="1" dirty="0">
                <a:solidFill>
                  <a:schemeClr val="bg1"/>
                </a:solidFill>
                <a:latin typeface="Verdana" pitchFamily="34" charset="0"/>
              </a:rPr>
            </a:br>
            <a:r>
              <a:rPr lang="en-US" sz="3600" b="1" dirty="0">
                <a:solidFill>
                  <a:schemeClr val="bg1"/>
                </a:solidFill>
                <a:latin typeface="Verdana" pitchFamily="34" charset="0"/>
              </a:rPr>
              <a:t/>
            </a:r>
            <a:br>
              <a:rPr lang="en-US" sz="3600" b="1" dirty="0">
                <a:solidFill>
                  <a:schemeClr val="bg1"/>
                </a:solidFill>
                <a:latin typeface="Verdana" pitchFamily="34" charset="0"/>
              </a:rPr>
            </a:br>
            <a:r>
              <a:rPr lang="en-US" sz="3600" b="1" dirty="0">
                <a:solidFill>
                  <a:schemeClr val="bg1"/>
                </a:solidFill>
                <a:latin typeface="Verdana" pitchFamily="34" charset="0"/>
              </a:rPr>
              <a:t/>
            </a:r>
            <a:br>
              <a:rPr lang="en-US" sz="3600" b="1" dirty="0">
                <a:solidFill>
                  <a:schemeClr val="bg1"/>
                </a:solidFill>
                <a:latin typeface="Verdana" pitchFamily="34" charset="0"/>
              </a:rPr>
            </a:br>
            <a:endParaRPr lang="en-US" sz="3600" b="1" dirty="0">
              <a:solidFill>
                <a:schemeClr val="bg1"/>
              </a:solidFill>
              <a:latin typeface="Verdana" pitchFamily="34" charset="0"/>
            </a:endParaRPr>
          </a:p>
        </p:txBody>
      </p:sp>
      <p:graphicFrame>
        <p:nvGraphicFramePr>
          <p:cNvPr id="1026" name="Object 2"/>
          <p:cNvGraphicFramePr>
            <a:graphicFrameLocks noChangeAspect="1"/>
          </p:cNvGraphicFramePr>
          <p:nvPr/>
        </p:nvGraphicFramePr>
        <p:xfrm>
          <a:off x="7696200" y="5431490"/>
          <a:ext cx="1447800" cy="1426509"/>
        </p:xfrm>
        <a:graphic>
          <a:graphicData uri="http://schemas.openxmlformats.org/presentationml/2006/ole">
            <mc:AlternateContent xmlns:mc="http://schemas.openxmlformats.org/markup-compatibility/2006">
              <mc:Choice xmlns:v="urn:schemas-microsoft-com:vml" Requires="v">
                <p:oleObj spid="_x0000_s1054"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5431490"/>
                        <a:ext cx="1447800" cy="14265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p:txBody>
          <a:bodyPr/>
          <a:lstStyle/>
          <a:p>
            <a:endParaRPr lang="en-US"/>
          </a:p>
        </p:txBody>
      </p:sp>
      <p:sp>
        <p:nvSpPr>
          <p:cNvPr id="59395" name="Title 1"/>
          <p:cNvSpPr txBox="1">
            <a:spLocks/>
          </p:cNvSpPr>
          <p:nvPr/>
        </p:nvSpPr>
        <p:spPr bwMode="gray">
          <a:xfrm>
            <a:off x="330200" y="76200"/>
            <a:ext cx="8356600" cy="923925"/>
          </a:xfrm>
          <a:prstGeom prst="rect">
            <a:avLst/>
          </a:prstGeom>
          <a:solidFill>
            <a:srgbClr val="002060"/>
          </a:solidFill>
          <a:ln w="9525">
            <a:noFill/>
            <a:miter lim="800000"/>
            <a:headEnd/>
            <a:tailEnd/>
          </a:ln>
        </p:spPr>
        <p:txBody>
          <a:bodyPr lIns="0" rIns="0" anchor="b"/>
          <a:lstStyle/>
          <a:p>
            <a:pPr algn="ctr" eaLnBrk="0" hangingPunct="0">
              <a:lnSpc>
                <a:spcPct val="95000"/>
              </a:lnSpc>
            </a:pPr>
            <a:r>
              <a:rPr lang="en-GB" sz="2800" b="1" dirty="0">
                <a:solidFill>
                  <a:schemeClr val="bg1"/>
                </a:solidFill>
                <a:latin typeface="Verdana" pitchFamily="34" charset="0"/>
              </a:rPr>
              <a:t>GOLD 2011: </a:t>
            </a:r>
            <a:r>
              <a:rPr lang="en-GB" sz="2800" b="1" dirty="0" err="1">
                <a:solidFill>
                  <a:schemeClr val="bg1"/>
                </a:solidFill>
                <a:latin typeface="Verdana" pitchFamily="34" charset="0"/>
              </a:rPr>
              <a:t>Phân</a:t>
            </a:r>
            <a:r>
              <a:rPr lang="en-GB" sz="2800" b="1" dirty="0">
                <a:solidFill>
                  <a:schemeClr val="bg1"/>
                </a:solidFill>
                <a:latin typeface="Verdana" pitchFamily="34" charset="0"/>
              </a:rPr>
              <a:t> </a:t>
            </a:r>
            <a:r>
              <a:rPr lang="en-GB" sz="2800" b="1" dirty="0" err="1">
                <a:solidFill>
                  <a:schemeClr val="bg1"/>
                </a:solidFill>
                <a:latin typeface="Verdana" pitchFamily="34" charset="0"/>
              </a:rPr>
              <a:t>loại</a:t>
            </a:r>
            <a:r>
              <a:rPr lang="en-GB" sz="2800" b="1" dirty="0">
                <a:solidFill>
                  <a:schemeClr val="bg1"/>
                </a:solidFill>
                <a:latin typeface="Verdana" pitchFamily="34" charset="0"/>
              </a:rPr>
              <a:t> </a:t>
            </a:r>
            <a:r>
              <a:rPr lang="en-GB" sz="2800" b="1" dirty="0" err="1">
                <a:solidFill>
                  <a:schemeClr val="bg1"/>
                </a:solidFill>
                <a:latin typeface="Verdana" pitchFamily="34" charset="0"/>
              </a:rPr>
              <a:t>mức</a:t>
            </a:r>
            <a:r>
              <a:rPr lang="en-GB" sz="2800" b="1" dirty="0">
                <a:solidFill>
                  <a:schemeClr val="bg1"/>
                </a:solidFill>
                <a:latin typeface="Verdana" pitchFamily="34" charset="0"/>
              </a:rPr>
              <a:t> </a:t>
            </a:r>
            <a:r>
              <a:rPr lang="vi-VN" sz="2800" b="1" dirty="0">
                <a:solidFill>
                  <a:schemeClr val="bg1"/>
                </a:solidFill>
                <a:latin typeface="Verdana" pitchFamily="34" charset="0"/>
              </a:rPr>
              <a:t>độ</a:t>
            </a:r>
            <a:r>
              <a:rPr lang="en-GB" sz="2800" b="1" dirty="0">
                <a:solidFill>
                  <a:schemeClr val="bg1"/>
                </a:solidFill>
                <a:latin typeface="Verdana" pitchFamily="34" charset="0"/>
              </a:rPr>
              <a:t> COPD </a:t>
            </a:r>
            <a:r>
              <a:rPr lang="en-GB" sz="2800" b="1" dirty="0" err="1">
                <a:solidFill>
                  <a:schemeClr val="bg1"/>
                </a:solidFill>
                <a:latin typeface="Verdana" pitchFamily="34" charset="0"/>
              </a:rPr>
              <a:t>dựa</a:t>
            </a:r>
            <a:r>
              <a:rPr lang="en-GB" sz="2800" b="1" dirty="0">
                <a:solidFill>
                  <a:schemeClr val="bg1"/>
                </a:solidFill>
                <a:latin typeface="Verdana" pitchFamily="34" charset="0"/>
              </a:rPr>
              <a:t> </a:t>
            </a:r>
            <a:r>
              <a:rPr lang="en-GB" sz="2800" b="1" dirty="0" err="1">
                <a:solidFill>
                  <a:schemeClr val="bg1"/>
                </a:solidFill>
                <a:latin typeface="Verdana" pitchFamily="34" charset="0"/>
              </a:rPr>
              <a:t>vào</a:t>
            </a:r>
            <a:r>
              <a:rPr lang="en-GB" sz="2800" b="1" dirty="0">
                <a:solidFill>
                  <a:schemeClr val="bg1"/>
                </a:solidFill>
                <a:latin typeface="Verdana" pitchFamily="34" charset="0"/>
              </a:rPr>
              <a:t> </a:t>
            </a:r>
            <a:r>
              <a:rPr lang="en-GB" sz="2800" b="1" dirty="0" err="1">
                <a:solidFill>
                  <a:schemeClr val="bg1"/>
                </a:solidFill>
                <a:latin typeface="Verdana" pitchFamily="34" charset="0"/>
              </a:rPr>
              <a:t>sự</a:t>
            </a:r>
            <a:r>
              <a:rPr lang="en-GB" sz="2800" b="1" dirty="0">
                <a:solidFill>
                  <a:schemeClr val="bg1"/>
                </a:solidFill>
                <a:latin typeface="Verdana" pitchFamily="34" charset="0"/>
              </a:rPr>
              <a:t> </a:t>
            </a:r>
            <a:r>
              <a:rPr lang="en-GB" sz="2800" b="1" dirty="0" err="1">
                <a:solidFill>
                  <a:schemeClr val="bg1"/>
                </a:solidFill>
                <a:latin typeface="Verdana" pitchFamily="34" charset="0"/>
              </a:rPr>
              <a:t>đánh</a:t>
            </a:r>
            <a:r>
              <a:rPr lang="en-GB" sz="2800" b="1" dirty="0">
                <a:solidFill>
                  <a:schemeClr val="bg1"/>
                </a:solidFill>
                <a:latin typeface="Verdana" pitchFamily="34" charset="0"/>
              </a:rPr>
              <a:t> </a:t>
            </a:r>
            <a:r>
              <a:rPr lang="en-GB" sz="2800" b="1" dirty="0" err="1">
                <a:solidFill>
                  <a:schemeClr val="bg1"/>
                </a:solidFill>
                <a:latin typeface="Verdana" pitchFamily="34" charset="0"/>
              </a:rPr>
              <a:t>giá</a:t>
            </a:r>
            <a:r>
              <a:rPr lang="en-GB" sz="2800" b="1" dirty="0">
                <a:solidFill>
                  <a:schemeClr val="bg1"/>
                </a:solidFill>
                <a:latin typeface="Verdana" pitchFamily="34" charset="0"/>
              </a:rPr>
              <a:t> </a:t>
            </a:r>
            <a:r>
              <a:rPr lang="en-GB" sz="2800" b="1" dirty="0" err="1">
                <a:solidFill>
                  <a:schemeClr val="bg1"/>
                </a:solidFill>
                <a:latin typeface="Verdana" pitchFamily="34" charset="0"/>
              </a:rPr>
              <a:t>toàn</a:t>
            </a:r>
            <a:r>
              <a:rPr lang="en-GB" sz="2800" b="1" dirty="0">
                <a:solidFill>
                  <a:schemeClr val="bg1"/>
                </a:solidFill>
                <a:latin typeface="Verdana" pitchFamily="34" charset="0"/>
              </a:rPr>
              <a:t> </a:t>
            </a:r>
            <a:r>
              <a:rPr lang="en-GB" sz="2800" b="1" dirty="0" err="1">
                <a:solidFill>
                  <a:schemeClr val="bg1"/>
                </a:solidFill>
                <a:latin typeface="Verdana" pitchFamily="34" charset="0"/>
              </a:rPr>
              <a:t>diện</a:t>
            </a:r>
            <a:endParaRPr lang="en-GB" sz="2800" b="1" dirty="0">
              <a:solidFill>
                <a:schemeClr val="bg1"/>
              </a:solidFill>
              <a:latin typeface="Verdana" pitchFamily="34" charset="0"/>
            </a:endParaRPr>
          </a:p>
        </p:txBody>
      </p:sp>
      <p:sp>
        <p:nvSpPr>
          <p:cNvPr id="59396" name="TextBox 7"/>
          <p:cNvSpPr txBox="1">
            <a:spLocks noChangeArrowheads="1"/>
          </p:cNvSpPr>
          <p:nvPr/>
        </p:nvSpPr>
        <p:spPr bwMode="auto">
          <a:xfrm>
            <a:off x="95250" y="6510338"/>
            <a:ext cx="8461375" cy="276225"/>
          </a:xfrm>
          <a:prstGeom prst="rect">
            <a:avLst/>
          </a:prstGeom>
          <a:noFill/>
          <a:ln w="9525">
            <a:noFill/>
            <a:miter lim="800000"/>
            <a:headEnd/>
            <a:tailEnd/>
          </a:ln>
        </p:spPr>
        <p:txBody>
          <a:bodyPr>
            <a:spAutoFit/>
          </a:bodyPr>
          <a:lstStyle/>
          <a:p>
            <a:pPr marL="342900" indent="-342900" eaLnBrk="0" hangingPunct="0"/>
            <a:r>
              <a:rPr lang="en-GB" sz="1200" b="1">
                <a:latin typeface="Times New Roman" pitchFamily="18" charset="0"/>
              </a:rPr>
              <a:t>1. Adapted from GOLD 2011; 2. Jones et al. 2009; 3. Mahler et al. 2009 </a:t>
            </a:r>
          </a:p>
        </p:txBody>
      </p:sp>
      <p:sp>
        <p:nvSpPr>
          <p:cNvPr id="59397" name="TextBox 8"/>
          <p:cNvSpPr txBox="1">
            <a:spLocks noChangeArrowheads="1"/>
          </p:cNvSpPr>
          <p:nvPr/>
        </p:nvSpPr>
        <p:spPr bwMode="auto">
          <a:xfrm>
            <a:off x="231775" y="5867400"/>
            <a:ext cx="8488363" cy="307975"/>
          </a:xfrm>
          <a:prstGeom prst="rect">
            <a:avLst/>
          </a:prstGeom>
          <a:noFill/>
          <a:ln w="9525">
            <a:noFill/>
            <a:miter lim="800000"/>
            <a:headEnd/>
            <a:tailEnd/>
          </a:ln>
        </p:spPr>
        <p:txBody>
          <a:bodyPr>
            <a:spAutoFit/>
          </a:bodyPr>
          <a:lstStyle/>
          <a:p>
            <a:pPr eaLnBrk="0" hangingPunct="0"/>
            <a:r>
              <a:rPr lang="en-GB" sz="1400" b="1">
                <a:latin typeface="Times New Roman" pitchFamily="18" charset="0"/>
              </a:rPr>
              <a:t>*No reference to respiratory failure in revised GOLD 2011</a:t>
            </a:r>
          </a:p>
        </p:txBody>
      </p:sp>
      <p:sp>
        <p:nvSpPr>
          <p:cNvPr id="59398" name="Rounded Rectangle 6"/>
          <p:cNvSpPr>
            <a:spLocks noChangeArrowheads="1"/>
          </p:cNvSpPr>
          <p:nvPr/>
        </p:nvSpPr>
        <p:spPr bwMode="auto">
          <a:xfrm>
            <a:off x="304800" y="1143000"/>
            <a:ext cx="4448175" cy="2095500"/>
          </a:xfrm>
          <a:prstGeom prst="roundRect">
            <a:avLst>
              <a:gd name="adj" fmla="val 16667"/>
            </a:avLst>
          </a:prstGeom>
          <a:solidFill>
            <a:schemeClr val="accent1"/>
          </a:solidFill>
          <a:ln w="9525" algn="ctr">
            <a:solidFill>
              <a:schemeClr val="tx2">
                <a:lumMod val="40000"/>
                <a:lumOff val="60000"/>
              </a:schemeClr>
            </a:solidFill>
            <a:round/>
            <a:headEnd/>
            <a:tailEnd/>
          </a:ln>
        </p:spPr>
        <p:txBody>
          <a:bodyPr/>
          <a:lstStyle/>
          <a:p>
            <a:pPr algn="ctr" eaLnBrk="0" hangingPunct="0"/>
            <a:r>
              <a:rPr lang="en-GB" sz="2400" b="1" u="sng" dirty="0" err="1">
                <a:latin typeface="Verdana" pitchFamily="34" charset="0"/>
              </a:rPr>
              <a:t>Đánh</a:t>
            </a:r>
            <a:r>
              <a:rPr lang="en-GB" sz="2400" b="1" u="sng" dirty="0">
                <a:latin typeface="Verdana" pitchFamily="34" charset="0"/>
              </a:rPr>
              <a:t> </a:t>
            </a:r>
            <a:r>
              <a:rPr lang="en-GB" sz="2400" b="1" u="sng" dirty="0" err="1">
                <a:latin typeface="Verdana" pitchFamily="34" charset="0"/>
              </a:rPr>
              <a:t>giá</a:t>
            </a:r>
            <a:r>
              <a:rPr lang="en-GB" sz="2400" b="1" u="sng" dirty="0">
                <a:latin typeface="Verdana" pitchFamily="34" charset="0"/>
              </a:rPr>
              <a:t> </a:t>
            </a:r>
            <a:r>
              <a:rPr lang="en-GB" sz="2400" b="1" u="sng" dirty="0" err="1">
                <a:latin typeface="Verdana" pitchFamily="34" charset="0"/>
              </a:rPr>
              <a:t>triệu</a:t>
            </a:r>
            <a:r>
              <a:rPr lang="en-GB" sz="2400" b="1" u="sng" dirty="0">
                <a:latin typeface="Verdana" pitchFamily="34" charset="0"/>
              </a:rPr>
              <a:t> </a:t>
            </a:r>
            <a:r>
              <a:rPr lang="en-GB" sz="2400" b="1" u="sng" dirty="0" err="1">
                <a:latin typeface="Verdana" pitchFamily="34" charset="0"/>
              </a:rPr>
              <a:t>chứng</a:t>
            </a:r>
            <a:endParaRPr lang="en-GB" sz="2400" b="1" u="sng" dirty="0">
              <a:latin typeface="Verdana" pitchFamily="34" charset="0"/>
            </a:endParaRPr>
          </a:p>
          <a:p>
            <a:pPr algn="ctr" eaLnBrk="0" hangingPunct="0"/>
            <a:endParaRPr lang="en-GB" sz="2400" b="1" u="sng" dirty="0">
              <a:latin typeface="Verdana" pitchFamily="34" charset="0"/>
            </a:endParaRPr>
          </a:p>
          <a:p>
            <a:pPr eaLnBrk="0" hangingPunct="0">
              <a:buFont typeface="Wingdings" pitchFamily="2" charset="2"/>
              <a:buChar char="ü"/>
            </a:pPr>
            <a:r>
              <a:rPr lang="en-GB" sz="2400" b="1" dirty="0">
                <a:solidFill>
                  <a:schemeClr val="bg1"/>
                </a:solidFill>
                <a:latin typeface="Verdana" pitchFamily="34" charset="0"/>
              </a:rPr>
              <a:t>Test </a:t>
            </a:r>
            <a:r>
              <a:rPr lang="en-GB" sz="2400" b="1" dirty="0" err="1">
                <a:solidFill>
                  <a:schemeClr val="bg1"/>
                </a:solidFill>
                <a:latin typeface="Verdana" pitchFamily="34" charset="0"/>
              </a:rPr>
              <a:t>đánh</a:t>
            </a:r>
            <a:r>
              <a:rPr lang="en-GB" sz="2400" b="1" dirty="0">
                <a:solidFill>
                  <a:schemeClr val="bg1"/>
                </a:solidFill>
                <a:latin typeface="Verdana" pitchFamily="34" charset="0"/>
              </a:rPr>
              <a:t> </a:t>
            </a:r>
            <a:r>
              <a:rPr lang="en-GB" sz="2400" b="1" dirty="0" err="1">
                <a:solidFill>
                  <a:schemeClr val="bg1"/>
                </a:solidFill>
                <a:latin typeface="Verdana" pitchFamily="34" charset="0"/>
              </a:rPr>
              <a:t>giá</a:t>
            </a:r>
            <a:r>
              <a:rPr lang="en-GB" sz="2400" b="1" dirty="0">
                <a:solidFill>
                  <a:schemeClr val="bg1"/>
                </a:solidFill>
                <a:latin typeface="Verdana" pitchFamily="34" charset="0"/>
              </a:rPr>
              <a:t> : CAT</a:t>
            </a:r>
            <a:r>
              <a:rPr lang="en-GB" sz="2400" b="1" baseline="30000" dirty="0">
                <a:solidFill>
                  <a:schemeClr val="bg1"/>
                </a:solidFill>
                <a:latin typeface="Verdana" pitchFamily="34" charset="0"/>
              </a:rPr>
              <a:t>2</a:t>
            </a:r>
            <a:r>
              <a:rPr lang="en-GB" sz="2400" b="1" dirty="0">
                <a:solidFill>
                  <a:schemeClr val="bg1"/>
                </a:solidFill>
                <a:latin typeface="Verdana" pitchFamily="34" charset="0"/>
              </a:rPr>
              <a:t> </a:t>
            </a:r>
          </a:p>
          <a:p>
            <a:pPr eaLnBrk="0" hangingPunct="0">
              <a:buFont typeface="Wingdings" pitchFamily="2" charset="2"/>
              <a:buChar char="ü"/>
            </a:pPr>
            <a:r>
              <a:rPr lang="en-GB" sz="2400" b="1" dirty="0" err="1">
                <a:solidFill>
                  <a:schemeClr val="bg1"/>
                </a:solidFill>
                <a:latin typeface="Verdana" pitchFamily="34" charset="0"/>
              </a:rPr>
              <a:t>Thang</a:t>
            </a:r>
            <a:r>
              <a:rPr lang="en-GB" sz="2400" b="1" dirty="0">
                <a:solidFill>
                  <a:schemeClr val="bg1"/>
                </a:solidFill>
                <a:latin typeface="Verdana" pitchFamily="34" charset="0"/>
              </a:rPr>
              <a:t> </a:t>
            </a:r>
            <a:r>
              <a:rPr lang="en-GB" sz="2400" b="1" dirty="0" err="1">
                <a:solidFill>
                  <a:schemeClr val="bg1"/>
                </a:solidFill>
                <a:latin typeface="Verdana" pitchFamily="34" charset="0"/>
              </a:rPr>
              <a:t>khó</a:t>
            </a:r>
            <a:r>
              <a:rPr lang="en-GB" sz="2400" b="1" dirty="0">
                <a:solidFill>
                  <a:schemeClr val="bg1"/>
                </a:solidFill>
                <a:latin typeface="Verdana" pitchFamily="34" charset="0"/>
              </a:rPr>
              <a:t> </a:t>
            </a:r>
            <a:r>
              <a:rPr lang="en-GB" sz="2400" b="1" dirty="0" err="1">
                <a:solidFill>
                  <a:schemeClr val="bg1"/>
                </a:solidFill>
                <a:latin typeface="Verdana" pitchFamily="34" charset="0"/>
              </a:rPr>
              <a:t>thở</a:t>
            </a:r>
            <a:r>
              <a:rPr lang="en-GB" sz="2400" b="1" dirty="0">
                <a:solidFill>
                  <a:schemeClr val="bg1"/>
                </a:solidFill>
                <a:latin typeface="Verdana" pitchFamily="34" charset="0"/>
              </a:rPr>
              <a:t> mMRC</a:t>
            </a:r>
            <a:r>
              <a:rPr lang="en-GB" sz="2400" b="1" baseline="30000" dirty="0">
                <a:solidFill>
                  <a:schemeClr val="bg1"/>
                </a:solidFill>
                <a:latin typeface="Verdana" pitchFamily="34" charset="0"/>
              </a:rPr>
              <a:t>3</a:t>
            </a:r>
          </a:p>
          <a:p>
            <a:pPr eaLnBrk="0" hangingPunct="0"/>
            <a:endParaRPr lang="en-GB" sz="2400" dirty="0">
              <a:solidFill>
                <a:srgbClr val="FF0000"/>
              </a:solidFill>
              <a:latin typeface="Verdana" pitchFamily="34" charset="0"/>
            </a:endParaRPr>
          </a:p>
        </p:txBody>
      </p:sp>
      <p:sp>
        <p:nvSpPr>
          <p:cNvPr id="59399" name="Rounded Rectangle 8"/>
          <p:cNvSpPr>
            <a:spLocks noChangeArrowheads="1"/>
          </p:cNvSpPr>
          <p:nvPr/>
        </p:nvSpPr>
        <p:spPr bwMode="auto">
          <a:xfrm>
            <a:off x="152400" y="3330575"/>
            <a:ext cx="4557713" cy="3151188"/>
          </a:xfrm>
          <a:prstGeom prst="roundRect">
            <a:avLst>
              <a:gd name="adj" fmla="val 16667"/>
            </a:avLst>
          </a:prstGeom>
          <a:solidFill>
            <a:schemeClr val="accent1"/>
          </a:solidFill>
          <a:ln w="9525" algn="ctr">
            <a:solidFill>
              <a:schemeClr val="tx1"/>
            </a:solidFill>
            <a:round/>
            <a:headEnd/>
            <a:tailEnd/>
          </a:ln>
        </p:spPr>
        <p:txBody>
          <a:bodyPr/>
          <a:lstStyle/>
          <a:p>
            <a:pPr algn="ctr" eaLnBrk="0" hangingPunct="0">
              <a:lnSpc>
                <a:spcPct val="120000"/>
              </a:lnSpc>
            </a:pPr>
            <a:r>
              <a:rPr lang="en-GB" b="1" u="sng" dirty="0" err="1">
                <a:latin typeface="Verdana" pitchFamily="34" charset="0"/>
              </a:rPr>
              <a:t>Đánh</a:t>
            </a:r>
            <a:r>
              <a:rPr lang="en-GB" b="1" u="sng" dirty="0">
                <a:latin typeface="Verdana" pitchFamily="34" charset="0"/>
              </a:rPr>
              <a:t> </a:t>
            </a:r>
            <a:r>
              <a:rPr lang="en-GB" b="1" u="sng" dirty="0" err="1">
                <a:latin typeface="Verdana" pitchFamily="34" charset="0"/>
              </a:rPr>
              <a:t>giá</a:t>
            </a:r>
            <a:r>
              <a:rPr lang="en-GB" b="1" u="sng" dirty="0">
                <a:latin typeface="Verdana" pitchFamily="34" charset="0"/>
              </a:rPr>
              <a:t> </a:t>
            </a:r>
            <a:r>
              <a:rPr lang="en-GB" b="1" u="sng" dirty="0" err="1">
                <a:latin typeface="Verdana" pitchFamily="34" charset="0"/>
              </a:rPr>
              <a:t>mức</a:t>
            </a:r>
            <a:r>
              <a:rPr lang="en-GB" b="1" u="sng" dirty="0">
                <a:latin typeface="Verdana" pitchFamily="34" charset="0"/>
              </a:rPr>
              <a:t> </a:t>
            </a:r>
            <a:r>
              <a:rPr lang="en-GB" b="1" u="sng" dirty="0" err="1">
                <a:latin typeface="Verdana" pitchFamily="34" charset="0"/>
              </a:rPr>
              <a:t>độ</a:t>
            </a:r>
            <a:r>
              <a:rPr lang="en-GB" b="1" u="sng" dirty="0">
                <a:latin typeface="Verdana" pitchFamily="34" charset="0"/>
              </a:rPr>
              <a:t> </a:t>
            </a:r>
            <a:r>
              <a:rPr lang="en-GB" b="1" u="sng" dirty="0" err="1">
                <a:latin typeface="Verdana" pitchFamily="34" charset="0"/>
              </a:rPr>
              <a:t>tắc</a:t>
            </a:r>
            <a:r>
              <a:rPr lang="en-GB" b="1" u="sng" dirty="0">
                <a:latin typeface="Verdana" pitchFamily="34" charset="0"/>
              </a:rPr>
              <a:t> </a:t>
            </a:r>
            <a:r>
              <a:rPr lang="en-GB" b="1" u="sng" dirty="0" err="1">
                <a:latin typeface="Verdana" pitchFamily="34" charset="0"/>
              </a:rPr>
              <a:t>nghẽn</a:t>
            </a:r>
            <a:r>
              <a:rPr lang="en-GB" b="1" u="sng" dirty="0">
                <a:latin typeface="Verdana" pitchFamily="34" charset="0"/>
              </a:rPr>
              <a:t> </a:t>
            </a:r>
          </a:p>
          <a:p>
            <a:pPr eaLnBrk="0" hangingPunct="0">
              <a:lnSpc>
                <a:spcPct val="120000"/>
              </a:lnSpc>
              <a:buFont typeface="Wingdings" pitchFamily="2" charset="2"/>
              <a:buChar char="ü"/>
            </a:pPr>
            <a:r>
              <a:rPr lang="en-GB" dirty="0">
                <a:solidFill>
                  <a:srgbClr val="FF0000"/>
                </a:solidFill>
              </a:rPr>
              <a:t> </a:t>
            </a:r>
            <a:r>
              <a:rPr lang="en-GB" dirty="0" err="1">
                <a:solidFill>
                  <a:schemeClr val="bg1"/>
                </a:solidFill>
              </a:rPr>
              <a:t>Khái</a:t>
            </a:r>
            <a:r>
              <a:rPr lang="en-GB" dirty="0">
                <a:solidFill>
                  <a:schemeClr val="bg1"/>
                </a:solidFill>
              </a:rPr>
              <a:t> </a:t>
            </a:r>
            <a:r>
              <a:rPr lang="en-GB" dirty="0" err="1">
                <a:solidFill>
                  <a:schemeClr val="bg1"/>
                </a:solidFill>
              </a:rPr>
              <a:t>niệm</a:t>
            </a:r>
            <a:r>
              <a:rPr lang="en-GB" dirty="0">
                <a:solidFill>
                  <a:schemeClr val="bg1"/>
                </a:solidFill>
              </a:rPr>
              <a:t> </a:t>
            </a:r>
            <a:r>
              <a:rPr lang="en-GB" dirty="0" err="1">
                <a:solidFill>
                  <a:schemeClr val="bg1"/>
                </a:solidFill>
              </a:rPr>
              <a:t>giai</a:t>
            </a:r>
            <a:r>
              <a:rPr lang="en-GB" dirty="0">
                <a:solidFill>
                  <a:schemeClr val="bg1"/>
                </a:solidFill>
              </a:rPr>
              <a:t> </a:t>
            </a:r>
            <a:r>
              <a:rPr lang="en-GB" dirty="0" err="1">
                <a:solidFill>
                  <a:schemeClr val="bg1"/>
                </a:solidFill>
              </a:rPr>
              <a:t>đoạn</a:t>
            </a:r>
            <a:r>
              <a:rPr lang="en-GB" dirty="0">
                <a:solidFill>
                  <a:schemeClr val="bg1"/>
                </a:solidFill>
              </a:rPr>
              <a:t>  </a:t>
            </a:r>
            <a:r>
              <a:rPr lang="en-GB" dirty="0" err="1">
                <a:solidFill>
                  <a:schemeClr val="bg1"/>
                </a:solidFill>
              </a:rPr>
              <a:t>bỏ</a:t>
            </a:r>
            <a:r>
              <a:rPr lang="en-GB" dirty="0">
                <a:solidFill>
                  <a:schemeClr val="bg1"/>
                </a:solidFill>
              </a:rPr>
              <a:t> qua</a:t>
            </a:r>
          </a:p>
          <a:p>
            <a:pPr eaLnBrk="0" hangingPunct="0">
              <a:lnSpc>
                <a:spcPct val="120000"/>
              </a:lnSpc>
              <a:buFont typeface="Wingdings" pitchFamily="2" charset="2"/>
              <a:buChar char="ü"/>
            </a:pPr>
            <a:r>
              <a:rPr lang="en-GB" dirty="0" err="1"/>
              <a:t>Đo</a:t>
            </a:r>
            <a:r>
              <a:rPr lang="en-GB" dirty="0"/>
              <a:t> CNHH </a:t>
            </a:r>
            <a:r>
              <a:rPr lang="en-GB" dirty="0" err="1"/>
              <a:t>để</a:t>
            </a:r>
            <a:r>
              <a:rPr lang="en-GB" dirty="0"/>
              <a:t> </a:t>
            </a:r>
            <a:r>
              <a:rPr lang="en-GB" dirty="0" err="1"/>
              <a:t>phân</a:t>
            </a:r>
            <a:r>
              <a:rPr lang="en-GB" dirty="0"/>
              <a:t> </a:t>
            </a:r>
            <a:r>
              <a:rPr lang="en-GB" dirty="0" err="1"/>
              <a:t>loại</a:t>
            </a:r>
            <a:r>
              <a:rPr lang="en-GB" dirty="0"/>
              <a:t> </a:t>
            </a:r>
            <a:r>
              <a:rPr lang="en-GB" dirty="0" err="1"/>
              <a:t>mức</a:t>
            </a:r>
            <a:r>
              <a:rPr lang="en-GB" dirty="0"/>
              <a:t> </a:t>
            </a:r>
            <a:r>
              <a:rPr lang="en-GB" dirty="0" err="1"/>
              <a:t>độ</a:t>
            </a:r>
            <a:r>
              <a:rPr lang="en-GB" dirty="0"/>
              <a:t> </a:t>
            </a:r>
            <a:r>
              <a:rPr lang="en-GB" dirty="0" err="1"/>
              <a:t>tắc</a:t>
            </a:r>
            <a:r>
              <a:rPr lang="en-GB" dirty="0"/>
              <a:t> </a:t>
            </a:r>
            <a:r>
              <a:rPr lang="en-GB" dirty="0" err="1"/>
              <a:t>nghẽn</a:t>
            </a:r>
            <a:r>
              <a:rPr lang="en-GB" dirty="0"/>
              <a:t> (</a:t>
            </a:r>
            <a:r>
              <a:rPr lang="en-GB" dirty="0" err="1"/>
              <a:t>bệnh</a:t>
            </a:r>
            <a:r>
              <a:rPr lang="en-GB" dirty="0"/>
              <a:t> </a:t>
            </a:r>
            <a:r>
              <a:rPr lang="en-GB" dirty="0" err="1"/>
              <a:t>nhân</a:t>
            </a:r>
            <a:r>
              <a:rPr lang="en-GB" dirty="0"/>
              <a:t>  </a:t>
            </a:r>
            <a:r>
              <a:rPr lang="en-GB" dirty="0" err="1"/>
              <a:t>có</a:t>
            </a:r>
            <a:r>
              <a:rPr lang="en-GB" dirty="0"/>
              <a:t> </a:t>
            </a:r>
            <a:r>
              <a:rPr lang="en-US" dirty="0">
                <a:latin typeface="Tahoma" pitchFamily="34" charset="0"/>
              </a:rPr>
              <a:t>FEV</a:t>
            </a:r>
            <a:r>
              <a:rPr lang="en-US" baseline="-25000" dirty="0">
                <a:latin typeface="Tahoma" pitchFamily="34" charset="0"/>
              </a:rPr>
              <a:t>1</a:t>
            </a:r>
            <a:r>
              <a:rPr lang="en-US" dirty="0">
                <a:latin typeface="Tahoma" pitchFamily="34" charset="0"/>
              </a:rPr>
              <a:t>/FVC &lt;0.70)</a:t>
            </a:r>
            <a:r>
              <a:rPr lang="en-GB" dirty="0"/>
              <a:t>: </a:t>
            </a:r>
            <a:endParaRPr lang="en-GB" dirty="0">
              <a:solidFill>
                <a:srgbClr val="000099"/>
              </a:solidFill>
            </a:endParaRPr>
          </a:p>
          <a:p>
            <a:pPr eaLnBrk="0" hangingPunct="0">
              <a:lnSpc>
                <a:spcPct val="120000"/>
              </a:lnSpc>
            </a:pPr>
            <a:r>
              <a:rPr lang="en-GB" b="1" dirty="0">
                <a:solidFill>
                  <a:schemeClr val="bg1"/>
                </a:solidFill>
              </a:rPr>
              <a:t>GOLD I (</a:t>
            </a:r>
            <a:r>
              <a:rPr lang="en-GB" b="1" dirty="0" err="1">
                <a:solidFill>
                  <a:schemeClr val="bg1"/>
                </a:solidFill>
              </a:rPr>
              <a:t>nhẹ</a:t>
            </a:r>
            <a:r>
              <a:rPr lang="en-GB" b="1" dirty="0">
                <a:solidFill>
                  <a:schemeClr val="bg1"/>
                </a:solidFill>
              </a:rPr>
              <a:t>): FEV</a:t>
            </a:r>
            <a:r>
              <a:rPr lang="en-GB" b="1" baseline="-25000" dirty="0">
                <a:solidFill>
                  <a:schemeClr val="bg1"/>
                </a:solidFill>
              </a:rPr>
              <a:t>1 </a:t>
            </a:r>
            <a:r>
              <a:rPr lang="en-GB" b="1" dirty="0">
                <a:solidFill>
                  <a:schemeClr val="bg1"/>
                </a:solidFill>
                <a:latin typeface="Calibri" pitchFamily="34" charset="0"/>
              </a:rPr>
              <a:t>≥</a:t>
            </a:r>
            <a:r>
              <a:rPr lang="en-GB" b="1" dirty="0">
                <a:solidFill>
                  <a:schemeClr val="bg1"/>
                </a:solidFill>
              </a:rPr>
              <a:t>80% SLT</a:t>
            </a:r>
          </a:p>
          <a:p>
            <a:pPr eaLnBrk="0" hangingPunct="0">
              <a:lnSpc>
                <a:spcPct val="120000"/>
              </a:lnSpc>
            </a:pPr>
            <a:r>
              <a:rPr lang="en-GB" b="1" dirty="0">
                <a:solidFill>
                  <a:schemeClr val="bg1"/>
                </a:solidFill>
              </a:rPr>
              <a:t>GOLD II (</a:t>
            </a:r>
            <a:r>
              <a:rPr lang="en-GB" b="1" dirty="0" err="1">
                <a:solidFill>
                  <a:schemeClr val="bg1"/>
                </a:solidFill>
              </a:rPr>
              <a:t>trung</a:t>
            </a:r>
            <a:r>
              <a:rPr lang="en-GB" b="1" dirty="0">
                <a:solidFill>
                  <a:schemeClr val="bg1"/>
                </a:solidFill>
              </a:rPr>
              <a:t> </a:t>
            </a:r>
            <a:r>
              <a:rPr lang="en-GB" b="1" dirty="0" err="1">
                <a:solidFill>
                  <a:schemeClr val="bg1"/>
                </a:solidFill>
              </a:rPr>
              <a:t>bình</a:t>
            </a:r>
            <a:r>
              <a:rPr lang="en-GB" b="1" dirty="0">
                <a:solidFill>
                  <a:schemeClr val="bg1"/>
                </a:solidFill>
              </a:rPr>
              <a:t>): 50% </a:t>
            </a:r>
            <a:r>
              <a:rPr lang="en-GB" b="1" dirty="0">
                <a:solidFill>
                  <a:schemeClr val="bg1"/>
                </a:solidFill>
                <a:latin typeface="Calibri" pitchFamily="34" charset="0"/>
              </a:rPr>
              <a:t>≤</a:t>
            </a:r>
            <a:r>
              <a:rPr lang="en-GB" b="1" dirty="0">
                <a:solidFill>
                  <a:schemeClr val="bg1"/>
                </a:solidFill>
              </a:rPr>
              <a:t>FEV</a:t>
            </a:r>
            <a:r>
              <a:rPr lang="en-GB" b="1" baseline="-25000" dirty="0">
                <a:solidFill>
                  <a:schemeClr val="bg1"/>
                </a:solidFill>
              </a:rPr>
              <a:t>1 </a:t>
            </a:r>
            <a:r>
              <a:rPr lang="en-GB" b="1" dirty="0">
                <a:solidFill>
                  <a:schemeClr val="bg1"/>
                </a:solidFill>
              </a:rPr>
              <a:t>&lt;80%  SLT</a:t>
            </a:r>
          </a:p>
          <a:p>
            <a:pPr eaLnBrk="0" hangingPunct="0">
              <a:lnSpc>
                <a:spcPct val="120000"/>
              </a:lnSpc>
            </a:pPr>
            <a:r>
              <a:rPr lang="en-GB" b="1" dirty="0">
                <a:solidFill>
                  <a:schemeClr val="bg1"/>
                </a:solidFill>
              </a:rPr>
              <a:t>GOLD III (</a:t>
            </a:r>
            <a:r>
              <a:rPr lang="en-GB" b="1" dirty="0" err="1">
                <a:solidFill>
                  <a:schemeClr val="bg1"/>
                </a:solidFill>
              </a:rPr>
              <a:t>Nặng</a:t>
            </a:r>
            <a:r>
              <a:rPr lang="en-GB" b="1" dirty="0">
                <a:solidFill>
                  <a:schemeClr val="bg1"/>
                </a:solidFill>
              </a:rPr>
              <a:t>): 30% </a:t>
            </a:r>
            <a:r>
              <a:rPr lang="en-GB" b="1" dirty="0">
                <a:solidFill>
                  <a:schemeClr val="bg1"/>
                </a:solidFill>
                <a:latin typeface="Calibri" pitchFamily="34" charset="0"/>
              </a:rPr>
              <a:t>≤</a:t>
            </a:r>
            <a:r>
              <a:rPr lang="en-GB" b="1" dirty="0">
                <a:solidFill>
                  <a:schemeClr val="bg1"/>
                </a:solidFill>
              </a:rPr>
              <a:t>FEV</a:t>
            </a:r>
            <a:r>
              <a:rPr lang="en-GB" b="1" baseline="-25000" dirty="0">
                <a:solidFill>
                  <a:schemeClr val="bg1"/>
                </a:solidFill>
              </a:rPr>
              <a:t>1 </a:t>
            </a:r>
            <a:r>
              <a:rPr lang="en-GB" b="1" dirty="0">
                <a:solidFill>
                  <a:schemeClr val="bg1"/>
                </a:solidFill>
              </a:rPr>
              <a:t>&lt;50% SLT</a:t>
            </a:r>
          </a:p>
          <a:p>
            <a:pPr eaLnBrk="0" hangingPunct="0">
              <a:lnSpc>
                <a:spcPct val="120000"/>
              </a:lnSpc>
            </a:pPr>
            <a:r>
              <a:rPr lang="en-GB" b="1" dirty="0">
                <a:solidFill>
                  <a:schemeClr val="bg1"/>
                </a:solidFill>
              </a:rPr>
              <a:t>GOLD IV (</a:t>
            </a:r>
            <a:r>
              <a:rPr lang="en-GB" b="1" dirty="0" err="1">
                <a:solidFill>
                  <a:schemeClr val="bg1"/>
                </a:solidFill>
              </a:rPr>
              <a:t>Rất</a:t>
            </a:r>
            <a:r>
              <a:rPr lang="en-GB" b="1" dirty="0">
                <a:solidFill>
                  <a:schemeClr val="bg1"/>
                </a:solidFill>
              </a:rPr>
              <a:t> </a:t>
            </a:r>
            <a:r>
              <a:rPr lang="en-GB" b="1" dirty="0" err="1">
                <a:solidFill>
                  <a:schemeClr val="bg1"/>
                </a:solidFill>
              </a:rPr>
              <a:t>nặng</a:t>
            </a:r>
            <a:r>
              <a:rPr lang="en-GB" b="1" dirty="0">
                <a:solidFill>
                  <a:schemeClr val="bg1"/>
                </a:solidFill>
              </a:rPr>
              <a:t>): FEV</a:t>
            </a:r>
            <a:r>
              <a:rPr lang="en-GB" b="1" baseline="-25000" dirty="0">
                <a:solidFill>
                  <a:schemeClr val="bg1"/>
                </a:solidFill>
              </a:rPr>
              <a:t>1 </a:t>
            </a:r>
            <a:r>
              <a:rPr lang="en-GB" b="1" dirty="0">
                <a:solidFill>
                  <a:schemeClr val="bg1"/>
                </a:solidFill>
              </a:rPr>
              <a:t>&lt;30% SLT </a:t>
            </a:r>
          </a:p>
          <a:p>
            <a:pPr eaLnBrk="0" hangingPunct="0">
              <a:lnSpc>
                <a:spcPct val="120000"/>
              </a:lnSpc>
              <a:buFont typeface="Wingdings" pitchFamily="2" charset="2"/>
              <a:buChar char="ü"/>
            </a:pPr>
            <a:endParaRPr lang="en-GB" b="1" dirty="0"/>
          </a:p>
        </p:txBody>
      </p:sp>
      <p:sp>
        <p:nvSpPr>
          <p:cNvPr id="59400" name="Rounded Rectangle 9"/>
          <p:cNvSpPr>
            <a:spLocks noChangeArrowheads="1"/>
          </p:cNvSpPr>
          <p:nvPr/>
        </p:nvSpPr>
        <p:spPr bwMode="auto">
          <a:xfrm>
            <a:off x="4876800" y="1066800"/>
            <a:ext cx="4152900" cy="2667000"/>
          </a:xfrm>
          <a:prstGeom prst="roundRect">
            <a:avLst>
              <a:gd name="adj" fmla="val 16667"/>
            </a:avLst>
          </a:prstGeom>
          <a:solidFill>
            <a:schemeClr val="accent1"/>
          </a:solidFill>
          <a:ln w="9525" algn="ctr">
            <a:solidFill>
              <a:schemeClr val="tx1"/>
            </a:solidFill>
            <a:round/>
            <a:headEnd/>
            <a:tailEnd/>
          </a:ln>
        </p:spPr>
        <p:txBody>
          <a:bodyPr/>
          <a:lstStyle/>
          <a:p>
            <a:pPr algn="ctr" eaLnBrk="0" hangingPunct="0"/>
            <a:r>
              <a:rPr lang="en-GB" sz="2000" b="1" u="sng" dirty="0" err="1">
                <a:latin typeface="Verdana" pitchFamily="34" charset="0"/>
              </a:rPr>
              <a:t>Đánh</a:t>
            </a:r>
            <a:r>
              <a:rPr lang="en-GB" sz="2000" b="1" u="sng" dirty="0">
                <a:latin typeface="Verdana" pitchFamily="34" charset="0"/>
              </a:rPr>
              <a:t> </a:t>
            </a:r>
            <a:r>
              <a:rPr lang="en-GB" sz="2000" b="1" u="sng" dirty="0" err="1">
                <a:latin typeface="Verdana" pitchFamily="34" charset="0"/>
              </a:rPr>
              <a:t>giá</a:t>
            </a:r>
            <a:r>
              <a:rPr lang="en-GB" sz="2000" b="1" u="sng" dirty="0">
                <a:latin typeface="Verdana" pitchFamily="34" charset="0"/>
              </a:rPr>
              <a:t> </a:t>
            </a:r>
            <a:r>
              <a:rPr lang="en-GB" sz="2000" b="1" u="sng" dirty="0" err="1">
                <a:latin typeface="Verdana" pitchFamily="34" charset="0"/>
              </a:rPr>
              <a:t>nguy</a:t>
            </a:r>
            <a:r>
              <a:rPr lang="en-GB" sz="2000" b="1" u="sng" dirty="0">
                <a:latin typeface="Verdana" pitchFamily="34" charset="0"/>
              </a:rPr>
              <a:t> </a:t>
            </a:r>
            <a:r>
              <a:rPr lang="en-GB" sz="2000" b="1" u="sng" dirty="0" err="1">
                <a:latin typeface="Verdana" pitchFamily="34" charset="0"/>
              </a:rPr>
              <a:t>cơ</a:t>
            </a:r>
            <a:r>
              <a:rPr lang="en-GB" sz="2000" b="1" u="sng" dirty="0">
                <a:latin typeface="Verdana" pitchFamily="34" charset="0"/>
              </a:rPr>
              <a:t> </a:t>
            </a:r>
            <a:r>
              <a:rPr lang="en-GB" sz="2000" b="1" u="sng" dirty="0" err="1">
                <a:latin typeface="Verdana" pitchFamily="34" charset="0"/>
              </a:rPr>
              <a:t>đợt</a:t>
            </a:r>
            <a:r>
              <a:rPr lang="en-GB" sz="2000" b="1" u="sng" dirty="0">
                <a:latin typeface="Verdana" pitchFamily="34" charset="0"/>
              </a:rPr>
              <a:t> </a:t>
            </a:r>
            <a:r>
              <a:rPr lang="en-GB" sz="2000" b="1" u="sng" dirty="0" err="1">
                <a:latin typeface="Verdana" pitchFamily="34" charset="0"/>
              </a:rPr>
              <a:t>cấp</a:t>
            </a:r>
            <a:endParaRPr lang="en-GB" sz="2000" dirty="0">
              <a:latin typeface="Verdana" pitchFamily="34" charset="0"/>
            </a:endParaRPr>
          </a:p>
          <a:p>
            <a:pPr eaLnBrk="0" hangingPunct="0">
              <a:buFont typeface="Wingdings" pitchFamily="2" charset="2"/>
              <a:buChar char="ü"/>
            </a:pPr>
            <a:r>
              <a:rPr lang="en-GB" sz="2000" dirty="0" err="1">
                <a:latin typeface="Verdana" pitchFamily="34" charset="0"/>
              </a:rPr>
              <a:t>Tiền</a:t>
            </a:r>
            <a:r>
              <a:rPr lang="en-GB" sz="2000" dirty="0">
                <a:latin typeface="Verdana" pitchFamily="34" charset="0"/>
              </a:rPr>
              <a:t> </a:t>
            </a:r>
            <a:r>
              <a:rPr lang="en-GB" sz="2000" dirty="0" err="1">
                <a:latin typeface="Verdana" pitchFamily="34" charset="0"/>
              </a:rPr>
              <a:t>sử</a:t>
            </a:r>
            <a:r>
              <a:rPr lang="en-GB" sz="2000" dirty="0">
                <a:latin typeface="Verdana" pitchFamily="34" charset="0"/>
              </a:rPr>
              <a:t> </a:t>
            </a:r>
            <a:r>
              <a:rPr lang="en-GB" sz="2000" dirty="0" err="1">
                <a:latin typeface="Verdana" pitchFamily="34" charset="0"/>
              </a:rPr>
              <a:t>đợt</a:t>
            </a:r>
            <a:r>
              <a:rPr lang="en-GB" sz="2000" dirty="0">
                <a:latin typeface="Verdana" pitchFamily="34" charset="0"/>
              </a:rPr>
              <a:t> </a:t>
            </a:r>
            <a:r>
              <a:rPr lang="en-GB" sz="2000" dirty="0" err="1">
                <a:latin typeface="Verdana" pitchFamily="34" charset="0"/>
              </a:rPr>
              <a:t>cấp</a:t>
            </a:r>
            <a:endParaRPr lang="en-GB" sz="2000" dirty="0">
              <a:latin typeface="Verdana" pitchFamily="34" charset="0"/>
            </a:endParaRPr>
          </a:p>
          <a:p>
            <a:pPr eaLnBrk="0" hangingPunct="0">
              <a:buFont typeface="Wingdings" pitchFamily="2" charset="2"/>
              <a:buChar char="ü"/>
            </a:pPr>
            <a:r>
              <a:rPr lang="en-GB" sz="2000" dirty="0" err="1">
                <a:latin typeface="Verdana" pitchFamily="34" charset="0"/>
              </a:rPr>
              <a:t>ĐoCNHH</a:t>
            </a:r>
            <a:endParaRPr lang="en-GB" sz="2000" dirty="0">
              <a:latin typeface="Verdana" pitchFamily="34" charset="0"/>
            </a:endParaRPr>
          </a:p>
          <a:p>
            <a:pPr eaLnBrk="0" hangingPunct="0">
              <a:buFont typeface="Wingdings" pitchFamily="2" charset="2"/>
              <a:buChar char="ü"/>
            </a:pPr>
            <a:r>
              <a:rPr lang="en-GB" sz="2000" dirty="0">
                <a:solidFill>
                  <a:schemeClr val="bg1"/>
                </a:solidFill>
                <a:latin typeface="Verdana" pitchFamily="34" charset="0"/>
              </a:rPr>
              <a:t>FEV</a:t>
            </a:r>
            <a:r>
              <a:rPr lang="en-GB" sz="2000" baseline="-25000" dirty="0">
                <a:solidFill>
                  <a:schemeClr val="bg1"/>
                </a:solidFill>
                <a:latin typeface="Verdana" pitchFamily="34" charset="0"/>
              </a:rPr>
              <a:t>1 </a:t>
            </a:r>
            <a:r>
              <a:rPr lang="en-GB" sz="2000" dirty="0">
                <a:solidFill>
                  <a:schemeClr val="bg1"/>
                </a:solidFill>
                <a:latin typeface="Verdana" pitchFamily="34" charset="0"/>
              </a:rPr>
              <a:t>&lt;50% </a:t>
            </a:r>
            <a:r>
              <a:rPr lang="en-GB" sz="2000" dirty="0" err="1">
                <a:solidFill>
                  <a:schemeClr val="bg1"/>
                </a:solidFill>
                <a:latin typeface="Verdana" pitchFamily="34" charset="0"/>
              </a:rPr>
              <a:t>hoặc</a:t>
            </a:r>
            <a:r>
              <a:rPr lang="en-GB" sz="2000" dirty="0">
                <a:solidFill>
                  <a:schemeClr val="bg1"/>
                </a:solidFill>
                <a:latin typeface="Verdana" pitchFamily="34" charset="0"/>
              </a:rPr>
              <a:t>  ≥2  </a:t>
            </a:r>
            <a:r>
              <a:rPr lang="en-GB" sz="2000" dirty="0" err="1">
                <a:solidFill>
                  <a:schemeClr val="bg1"/>
                </a:solidFill>
                <a:latin typeface="Verdana" pitchFamily="34" charset="0"/>
              </a:rPr>
              <a:t>lần</a:t>
            </a:r>
            <a:r>
              <a:rPr lang="en-GB" sz="2000" dirty="0">
                <a:solidFill>
                  <a:schemeClr val="bg1"/>
                </a:solidFill>
                <a:latin typeface="Verdana" pitchFamily="34" charset="0"/>
              </a:rPr>
              <a:t> </a:t>
            </a:r>
            <a:r>
              <a:rPr lang="en-GB" sz="2000" dirty="0" err="1">
                <a:solidFill>
                  <a:schemeClr val="bg1"/>
                </a:solidFill>
                <a:latin typeface="Verdana" pitchFamily="34" charset="0"/>
              </a:rPr>
              <a:t>năm</a:t>
            </a:r>
            <a:r>
              <a:rPr lang="en-GB" sz="2000" dirty="0">
                <a:solidFill>
                  <a:schemeClr val="bg1"/>
                </a:solidFill>
                <a:latin typeface="Verdana" pitchFamily="34" charset="0"/>
              </a:rPr>
              <a:t> </a:t>
            </a:r>
            <a:r>
              <a:rPr lang="en-GB" sz="2000" dirty="0" err="1">
                <a:solidFill>
                  <a:schemeClr val="bg1"/>
                </a:solidFill>
                <a:latin typeface="Verdana" pitchFamily="34" charset="0"/>
              </a:rPr>
              <a:t>vừa</a:t>
            </a:r>
            <a:r>
              <a:rPr lang="en-GB" sz="2000" dirty="0">
                <a:solidFill>
                  <a:schemeClr val="bg1"/>
                </a:solidFill>
                <a:latin typeface="Verdana" pitchFamily="34" charset="0"/>
              </a:rPr>
              <a:t> qua </a:t>
            </a:r>
            <a:r>
              <a:rPr lang="en-GB" sz="2000" dirty="0">
                <a:solidFill>
                  <a:schemeClr val="bg1"/>
                </a:solidFill>
                <a:latin typeface="Verdana" pitchFamily="34" charset="0"/>
                <a:sym typeface="Wingdings" pitchFamily="2" charset="2"/>
              </a:rPr>
              <a:t></a:t>
            </a:r>
            <a:r>
              <a:rPr lang="en-GB" sz="2000" dirty="0">
                <a:solidFill>
                  <a:schemeClr val="bg1"/>
                </a:solidFill>
                <a:latin typeface="Verdana" pitchFamily="34" charset="0"/>
              </a:rPr>
              <a:t> </a:t>
            </a:r>
            <a:r>
              <a:rPr lang="en-GB" sz="2000" dirty="0" err="1">
                <a:solidFill>
                  <a:schemeClr val="bg1"/>
                </a:solidFill>
                <a:latin typeface="Verdana" pitchFamily="34" charset="0"/>
              </a:rPr>
              <a:t>nhóm</a:t>
            </a:r>
            <a:r>
              <a:rPr lang="en-GB" sz="2000" dirty="0">
                <a:solidFill>
                  <a:schemeClr val="bg1"/>
                </a:solidFill>
                <a:latin typeface="Verdana" pitchFamily="34" charset="0"/>
              </a:rPr>
              <a:t> </a:t>
            </a:r>
            <a:r>
              <a:rPr lang="en-GB" sz="2000" dirty="0" err="1">
                <a:solidFill>
                  <a:schemeClr val="bg1"/>
                </a:solidFill>
                <a:latin typeface="Verdana" pitchFamily="34" charset="0"/>
              </a:rPr>
              <a:t>nguy</a:t>
            </a:r>
            <a:r>
              <a:rPr lang="en-GB" sz="2000" dirty="0">
                <a:solidFill>
                  <a:schemeClr val="bg1"/>
                </a:solidFill>
                <a:latin typeface="Verdana" pitchFamily="34" charset="0"/>
              </a:rPr>
              <a:t> </a:t>
            </a:r>
            <a:r>
              <a:rPr lang="en-GB" sz="2000" dirty="0" err="1">
                <a:solidFill>
                  <a:schemeClr val="bg1"/>
                </a:solidFill>
                <a:latin typeface="Verdana" pitchFamily="34" charset="0"/>
              </a:rPr>
              <a:t>cơ</a:t>
            </a:r>
            <a:r>
              <a:rPr lang="en-GB" sz="2000" dirty="0">
                <a:solidFill>
                  <a:schemeClr val="bg1"/>
                </a:solidFill>
                <a:latin typeface="Verdana" pitchFamily="34" charset="0"/>
              </a:rPr>
              <a:t> </a:t>
            </a:r>
            <a:r>
              <a:rPr lang="en-GB" sz="2000" dirty="0" err="1">
                <a:solidFill>
                  <a:schemeClr val="bg1"/>
                </a:solidFill>
                <a:latin typeface="Verdana" pitchFamily="34" charset="0"/>
              </a:rPr>
              <a:t>cao</a:t>
            </a:r>
            <a:endParaRPr lang="en-GB" sz="2000" dirty="0">
              <a:solidFill>
                <a:schemeClr val="bg1"/>
              </a:solidFill>
              <a:latin typeface="Verdana" pitchFamily="34" charset="0"/>
            </a:endParaRPr>
          </a:p>
          <a:p>
            <a:pPr eaLnBrk="0" hangingPunct="0">
              <a:buFont typeface="Wingdings" pitchFamily="2" charset="2"/>
              <a:buChar char="ü"/>
            </a:pPr>
            <a:r>
              <a:rPr lang="en-GB" sz="2000" dirty="0" err="1">
                <a:solidFill>
                  <a:schemeClr val="bg1"/>
                </a:solidFill>
                <a:latin typeface="Verdana" pitchFamily="34" charset="0"/>
              </a:rPr>
              <a:t>Có</a:t>
            </a:r>
            <a:r>
              <a:rPr lang="en-GB" sz="2000" dirty="0">
                <a:solidFill>
                  <a:schemeClr val="bg1"/>
                </a:solidFill>
                <a:latin typeface="Verdana" pitchFamily="34" charset="0"/>
              </a:rPr>
              <a:t> ≥ 1 </a:t>
            </a:r>
            <a:r>
              <a:rPr lang="en-GB" sz="2000" dirty="0" err="1">
                <a:solidFill>
                  <a:schemeClr val="bg1"/>
                </a:solidFill>
                <a:latin typeface="Verdana" pitchFamily="34" charset="0"/>
              </a:rPr>
              <a:t>đợt</a:t>
            </a:r>
            <a:r>
              <a:rPr lang="en-GB" sz="2000" dirty="0">
                <a:solidFill>
                  <a:schemeClr val="bg1"/>
                </a:solidFill>
                <a:latin typeface="Verdana" pitchFamily="34" charset="0"/>
              </a:rPr>
              <a:t> </a:t>
            </a:r>
            <a:r>
              <a:rPr lang="en-GB" sz="2000" dirty="0" err="1">
                <a:solidFill>
                  <a:schemeClr val="bg1"/>
                </a:solidFill>
                <a:latin typeface="Verdana" pitchFamily="34" charset="0"/>
              </a:rPr>
              <a:t>cấp</a:t>
            </a:r>
            <a:r>
              <a:rPr lang="en-GB" sz="2000" dirty="0">
                <a:solidFill>
                  <a:schemeClr val="bg1"/>
                </a:solidFill>
                <a:latin typeface="Verdana" pitchFamily="34" charset="0"/>
              </a:rPr>
              <a:t> </a:t>
            </a:r>
            <a:r>
              <a:rPr lang="en-GB" sz="2000" dirty="0" err="1">
                <a:solidFill>
                  <a:schemeClr val="bg1"/>
                </a:solidFill>
                <a:latin typeface="Verdana" pitchFamily="34" charset="0"/>
              </a:rPr>
              <a:t>phải</a:t>
            </a:r>
            <a:r>
              <a:rPr lang="en-GB" sz="2000" dirty="0">
                <a:solidFill>
                  <a:schemeClr val="bg1"/>
                </a:solidFill>
                <a:latin typeface="Verdana" pitchFamily="34" charset="0"/>
              </a:rPr>
              <a:t> </a:t>
            </a:r>
            <a:r>
              <a:rPr lang="en-GB" sz="2000" dirty="0" err="1">
                <a:solidFill>
                  <a:schemeClr val="bg1"/>
                </a:solidFill>
                <a:latin typeface="Verdana" pitchFamily="34" charset="0"/>
              </a:rPr>
              <a:t>nhập</a:t>
            </a:r>
            <a:r>
              <a:rPr lang="en-GB" sz="2000" dirty="0">
                <a:solidFill>
                  <a:schemeClr val="bg1"/>
                </a:solidFill>
                <a:latin typeface="Verdana" pitchFamily="34" charset="0"/>
              </a:rPr>
              <a:t> </a:t>
            </a:r>
            <a:r>
              <a:rPr lang="en-GB" sz="2000" dirty="0" err="1">
                <a:solidFill>
                  <a:schemeClr val="bg1"/>
                </a:solidFill>
                <a:latin typeface="Verdana" pitchFamily="34" charset="0"/>
              </a:rPr>
              <a:t>viện</a:t>
            </a:r>
            <a:endParaRPr lang="en-GB" sz="2000" dirty="0">
              <a:solidFill>
                <a:schemeClr val="bg1"/>
              </a:solidFill>
              <a:latin typeface="Verdana" pitchFamily="34" charset="0"/>
            </a:endParaRPr>
          </a:p>
          <a:p>
            <a:pPr eaLnBrk="0" hangingPunct="0"/>
            <a:endParaRPr lang="en-GB" sz="2000" dirty="0">
              <a:solidFill>
                <a:schemeClr val="bg1"/>
              </a:solidFill>
              <a:latin typeface="Verdana" pitchFamily="34" charset="0"/>
            </a:endParaRPr>
          </a:p>
          <a:p>
            <a:pPr eaLnBrk="0" hangingPunct="0"/>
            <a:endParaRPr lang="en-GB" sz="2000" dirty="0">
              <a:latin typeface="Verdana" pitchFamily="34" charset="0"/>
            </a:endParaRPr>
          </a:p>
        </p:txBody>
      </p:sp>
      <p:sp>
        <p:nvSpPr>
          <p:cNvPr id="59401" name="Rounded Rectangle 10"/>
          <p:cNvSpPr>
            <a:spLocks noChangeArrowheads="1"/>
          </p:cNvSpPr>
          <p:nvPr/>
        </p:nvSpPr>
        <p:spPr bwMode="auto">
          <a:xfrm>
            <a:off x="5029200" y="3810000"/>
            <a:ext cx="3962400" cy="2725738"/>
          </a:xfrm>
          <a:prstGeom prst="roundRect">
            <a:avLst>
              <a:gd name="adj" fmla="val 16667"/>
            </a:avLst>
          </a:prstGeom>
          <a:solidFill>
            <a:schemeClr val="accent1"/>
          </a:solidFill>
          <a:ln w="9525" algn="ctr">
            <a:solidFill>
              <a:schemeClr val="tx1"/>
            </a:solidFill>
            <a:round/>
            <a:headEnd/>
            <a:tailEnd/>
          </a:ln>
        </p:spPr>
        <p:txBody>
          <a:bodyPr/>
          <a:lstStyle/>
          <a:p>
            <a:pPr algn="ctr" eaLnBrk="0" hangingPunct="0"/>
            <a:r>
              <a:rPr lang="en-GB" sz="2000" b="1" u="sng" dirty="0" err="1">
                <a:latin typeface="Verdana" pitchFamily="34" charset="0"/>
              </a:rPr>
              <a:t>Đánh</a:t>
            </a:r>
            <a:r>
              <a:rPr lang="en-GB" sz="2000" b="1" u="sng" dirty="0">
                <a:latin typeface="Verdana" pitchFamily="34" charset="0"/>
              </a:rPr>
              <a:t> </a:t>
            </a:r>
            <a:r>
              <a:rPr lang="en-GB" sz="2000" b="1" u="sng" dirty="0" err="1">
                <a:latin typeface="Verdana" pitchFamily="34" charset="0"/>
              </a:rPr>
              <a:t>giá</a:t>
            </a:r>
            <a:r>
              <a:rPr lang="en-GB" sz="2000" b="1" u="sng" dirty="0">
                <a:latin typeface="Verdana" pitchFamily="34" charset="0"/>
              </a:rPr>
              <a:t> </a:t>
            </a:r>
            <a:r>
              <a:rPr lang="en-GB" sz="2000" b="1" u="sng" dirty="0" err="1">
                <a:latin typeface="Verdana" pitchFamily="34" charset="0"/>
              </a:rPr>
              <a:t>bệnh</a:t>
            </a:r>
            <a:r>
              <a:rPr lang="en-GB" sz="2000" b="1" u="sng" dirty="0">
                <a:latin typeface="Verdana" pitchFamily="34" charset="0"/>
              </a:rPr>
              <a:t> </a:t>
            </a:r>
            <a:r>
              <a:rPr lang="vi-VN" sz="2000" b="1" u="sng" dirty="0">
                <a:latin typeface="Verdana" pitchFamily="34" charset="0"/>
              </a:rPr>
              <a:t>đồng</a:t>
            </a:r>
            <a:r>
              <a:rPr lang="en-US" sz="2000" b="1" u="sng" dirty="0">
                <a:latin typeface="Verdana" pitchFamily="34" charset="0"/>
              </a:rPr>
              <a:t> </a:t>
            </a:r>
            <a:r>
              <a:rPr lang="en-US" sz="2000" b="1" u="sng" dirty="0" err="1">
                <a:latin typeface="Verdana" pitchFamily="34" charset="0"/>
              </a:rPr>
              <a:t>m</a:t>
            </a:r>
            <a:r>
              <a:rPr lang="en-US" sz="2000" b="1" dirty="0" err="1">
                <a:latin typeface="Verdana" pitchFamily="34" charset="0"/>
              </a:rPr>
              <a:t>ắc</a:t>
            </a:r>
            <a:endParaRPr lang="en-GB" sz="2000" dirty="0">
              <a:latin typeface="Verdana" pitchFamily="34" charset="0"/>
            </a:endParaRPr>
          </a:p>
          <a:p>
            <a:pPr eaLnBrk="0" hangingPunct="0">
              <a:buFont typeface="Wingdings" pitchFamily="2" charset="2"/>
              <a:buChar char="ü"/>
            </a:pPr>
            <a:r>
              <a:rPr lang="en-GB" sz="2000" dirty="0">
                <a:solidFill>
                  <a:schemeClr val="bg1"/>
                </a:solidFill>
                <a:latin typeface="Verdana" pitchFamily="34" charset="0"/>
              </a:rPr>
              <a:t> </a:t>
            </a:r>
            <a:r>
              <a:rPr lang="en-GB" sz="2000" dirty="0" err="1">
                <a:solidFill>
                  <a:schemeClr val="bg1"/>
                </a:solidFill>
                <a:latin typeface="Verdana" pitchFamily="34" charset="0"/>
              </a:rPr>
              <a:t>Rà</a:t>
            </a:r>
            <a:r>
              <a:rPr lang="en-GB" sz="2000" dirty="0">
                <a:solidFill>
                  <a:schemeClr val="bg1"/>
                </a:solidFill>
                <a:latin typeface="Verdana" pitchFamily="34" charset="0"/>
              </a:rPr>
              <a:t> </a:t>
            </a:r>
            <a:r>
              <a:rPr lang="en-GB" sz="2000" dirty="0" err="1">
                <a:solidFill>
                  <a:schemeClr val="bg1"/>
                </a:solidFill>
                <a:latin typeface="Verdana" pitchFamily="34" charset="0"/>
              </a:rPr>
              <a:t>soát</a:t>
            </a:r>
            <a:r>
              <a:rPr lang="en-GB" sz="2000" dirty="0">
                <a:solidFill>
                  <a:schemeClr val="bg1"/>
                </a:solidFill>
                <a:latin typeface="Verdana" pitchFamily="34" charset="0"/>
              </a:rPr>
              <a:t> </a:t>
            </a:r>
            <a:r>
              <a:rPr lang="en-GB" sz="2000" dirty="0" err="1">
                <a:solidFill>
                  <a:schemeClr val="bg1"/>
                </a:solidFill>
                <a:latin typeface="Verdana" pitchFamily="34" charset="0"/>
              </a:rPr>
              <a:t>các</a:t>
            </a:r>
            <a:r>
              <a:rPr lang="en-GB" sz="2000" dirty="0">
                <a:solidFill>
                  <a:schemeClr val="bg1"/>
                </a:solidFill>
                <a:latin typeface="Verdana" pitchFamily="34" charset="0"/>
              </a:rPr>
              <a:t> </a:t>
            </a:r>
            <a:r>
              <a:rPr lang="en-GB" sz="2000" dirty="0" err="1">
                <a:solidFill>
                  <a:schemeClr val="bg1"/>
                </a:solidFill>
                <a:latin typeface="Verdana" pitchFamily="34" charset="0"/>
              </a:rPr>
              <a:t>bệnh</a:t>
            </a:r>
            <a:r>
              <a:rPr lang="en-GB" sz="2000" dirty="0">
                <a:solidFill>
                  <a:schemeClr val="bg1"/>
                </a:solidFill>
                <a:latin typeface="Verdana" pitchFamily="34" charset="0"/>
              </a:rPr>
              <a:t> </a:t>
            </a:r>
            <a:r>
              <a:rPr lang="en-GB" sz="2000" dirty="0" err="1">
                <a:solidFill>
                  <a:schemeClr val="bg1"/>
                </a:solidFill>
                <a:latin typeface="Verdana" pitchFamily="34" charset="0"/>
              </a:rPr>
              <a:t>lý</a:t>
            </a:r>
            <a:r>
              <a:rPr lang="en-GB" sz="2000" dirty="0">
                <a:solidFill>
                  <a:schemeClr val="bg1"/>
                </a:solidFill>
                <a:latin typeface="Verdana" pitchFamily="34" charset="0"/>
              </a:rPr>
              <a:t> </a:t>
            </a:r>
            <a:r>
              <a:rPr lang="en-GB" sz="2000" dirty="0" err="1">
                <a:solidFill>
                  <a:schemeClr val="bg1"/>
                </a:solidFill>
                <a:latin typeface="Verdana" pitchFamily="34" charset="0"/>
              </a:rPr>
              <a:t>phối</a:t>
            </a:r>
            <a:r>
              <a:rPr lang="en-GB" sz="2000" dirty="0">
                <a:solidFill>
                  <a:schemeClr val="bg1"/>
                </a:solidFill>
                <a:latin typeface="Verdana" pitchFamily="34" charset="0"/>
              </a:rPr>
              <a:t> </a:t>
            </a:r>
            <a:r>
              <a:rPr lang="en-GB" sz="2000" dirty="0" err="1">
                <a:solidFill>
                  <a:schemeClr val="bg1"/>
                </a:solidFill>
                <a:latin typeface="Verdana" pitchFamily="34" charset="0"/>
              </a:rPr>
              <a:t>hợp</a:t>
            </a:r>
            <a:r>
              <a:rPr lang="en-GB" sz="2000" dirty="0">
                <a:solidFill>
                  <a:schemeClr val="bg1"/>
                </a:solidFill>
                <a:latin typeface="Verdana" pitchFamily="34" charset="0"/>
              </a:rPr>
              <a:t> </a:t>
            </a:r>
            <a:r>
              <a:rPr lang="en-GB" sz="2000" dirty="0" err="1">
                <a:solidFill>
                  <a:schemeClr val="bg1"/>
                </a:solidFill>
                <a:latin typeface="Verdana" pitchFamily="34" charset="0"/>
              </a:rPr>
              <a:t>và</a:t>
            </a:r>
            <a:r>
              <a:rPr lang="en-GB" sz="2000" dirty="0">
                <a:solidFill>
                  <a:schemeClr val="bg1"/>
                </a:solidFill>
                <a:latin typeface="Verdana" pitchFamily="34" charset="0"/>
              </a:rPr>
              <a:t> </a:t>
            </a:r>
            <a:r>
              <a:rPr lang="en-GB" sz="2000" dirty="0" err="1">
                <a:solidFill>
                  <a:schemeClr val="bg1"/>
                </a:solidFill>
                <a:latin typeface="Verdana" pitchFamily="34" charset="0"/>
              </a:rPr>
              <a:t>điều</a:t>
            </a:r>
            <a:r>
              <a:rPr lang="en-GB" sz="2000" dirty="0">
                <a:solidFill>
                  <a:schemeClr val="bg1"/>
                </a:solidFill>
                <a:latin typeface="Verdana" pitchFamily="34" charset="0"/>
              </a:rPr>
              <a:t> </a:t>
            </a:r>
            <a:r>
              <a:rPr lang="en-GB" sz="2000" dirty="0" err="1">
                <a:solidFill>
                  <a:schemeClr val="bg1"/>
                </a:solidFill>
                <a:latin typeface="Verdana" pitchFamily="34" charset="0"/>
              </a:rPr>
              <a:t>trị</a:t>
            </a:r>
            <a:r>
              <a:rPr lang="en-GB" sz="2000" dirty="0">
                <a:solidFill>
                  <a:schemeClr val="bg1"/>
                </a:solidFill>
                <a:latin typeface="Verdana" pitchFamily="34" charset="0"/>
              </a:rPr>
              <a:t> </a:t>
            </a:r>
            <a:r>
              <a:rPr lang="en-GB" sz="2000" dirty="0" err="1">
                <a:solidFill>
                  <a:schemeClr val="bg1"/>
                </a:solidFill>
                <a:latin typeface="Verdana" pitchFamily="34" charset="0"/>
              </a:rPr>
              <a:t>thỏa</a:t>
            </a:r>
            <a:r>
              <a:rPr lang="en-GB" sz="2000" dirty="0">
                <a:solidFill>
                  <a:schemeClr val="bg1"/>
                </a:solidFill>
                <a:latin typeface="Verdana" pitchFamily="34" charset="0"/>
              </a:rPr>
              <a:t> </a:t>
            </a:r>
            <a:r>
              <a:rPr lang="en-GB" sz="2000" dirty="0" err="1">
                <a:solidFill>
                  <a:schemeClr val="bg1"/>
                </a:solidFill>
                <a:latin typeface="Verdana" pitchFamily="34" charset="0"/>
              </a:rPr>
              <a:t>đáng</a:t>
            </a:r>
            <a:r>
              <a:rPr lang="en-GB" sz="2000" dirty="0">
                <a:solidFill>
                  <a:schemeClr val="bg1"/>
                </a:solidFill>
                <a:latin typeface="Verdana" pitchFamily="34" charset="0"/>
              </a:rPr>
              <a:t> </a:t>
            </a:r>
          </a:p>
          <a:p>
            <a:pPr eaLnBrk="0" hangingPunct="0">
              <a:buFont typeface="Wingdings" pitchFamily="2" charset="2"/>
              <a:buChar char="ü"/>
            </a:pPr>
            <a:r>
              <a:rPr lang="en-GB" sz="2000" dirty="0">
                <a:latin typeface="Verdana" pitchFamily="34" charset="0"/>
              </a:rPr>
              <a:t>Hay </a:t>
            </a:r>
            <a:r>
              <a:rPr lang="en-GB" sz="2000" dirty="0" err="1">
                <a:latin typeface="Verdana" pitchFamily="34" charset="0"/>
              </a:rPr>
              <a:t>gặp</a:t>
            </a:r>
            <a:r>
              <a:rPr lang="en-GB" sz="2000" dirty="0">
                <a:latin typeface="Verdana" pitchFamily="34" charset="0"/>
              </a:rPr>
              <a:t> </a:t>
            </a:r>
            <a:r>
              <a:rPr lang="en-GB" sz="2000" dirty="0" err="1">
                <a:latin typeface="Verdana" pitchFamily="34" charset="0"/>
              </a:rPr>
              <a:t>nhất</a:t>
            </a:r>
            <a:r>
              <a:rPr lang="en-GB" sz="2000" dirty="0">
                <a:latin typeface="Verdana" pitchFamily="34" charset="0"/>
              </a:rPr>
              <a:t> </a:t>
            </a:r>
            <a:r>
              <a:rPr lang="en-GB" sz="2000" dirty="0" err="1">
                <a:latin typeface="Verdana" pitchFamily="34" charset="0"/>
              </a:rPr>
              <a:t>là</a:t>
            </a:r>
            <a:r>
              <a:rPr lang="en-GB" sz="2000" dirty="0">
                <a:latin typeface="Verdana" pitchFamily="34" charset="0"/>
              </a:rPr>
              <a:t> </a:t>
            </a:r>
            <a:r>
              <a:rPr lang="en-GB" sz="2000" dirty="0" err="1">
                <a:latin typeface="Verdana" pitchFamily="34" charset="0"/>
              </a:rPr>
              <a:t>bệnh</a:t>
            </a:r>
            <a:r>
              <a:rPr lang="en-GB" sz="2000" dirty="0">
                <a:latin typeface="Verdana" pitchFamily="34" charset="0"/>
              </a:rPr>
              <a:t> </a:t>
            </a:r>
            <a:r>
              <a:rPr lang="en-GB" sz="2000" dirty="0" err="1">
                <a:latin typeface="Verdana" pitchFamily="34" charset="0"/>
              </a:rPr>
              <a:t>lý</a:t>
            </a:r>
            <a:r>
              <a:rPr lang="en-GB" sz="2000" dirty="0">
                <a:latin typeface="Verdana" pitchFamily="34" charset="0"/>
              </a:rPr>
              <a:t> </a:t>
            </a:r>
            <a:r>
              <a:rPr lang="en-GB" sz="2000" dirty="0" err="1">
                <a:latin typeface="Verdana" pitchFamily="34" charset="0"/>
              </a:rPr>
              <a:t>tim</a:t>
            </a:r>
            <a:r>
              <a:rPr lang="en-GB" sz="2000" dirty="0">
                <a:latin typeface="Verdana" pitchFamily="34" charset="0"/>
              </a:rPr>
              <a:t> </a:t>
            </a:r>
            <a:r>
              <a:rPr lang="en-GB" sz="2000" dirty="0" err="1">
                <a:latin typeface="Verdana" pitchFamily="34" charset="0"/>
              </a:rPr>
              <a:t>mạch</a:t>
            </a:r>
            <a:r>
              <a:rPr lang="en-GB" sz="2000" dirty="0">
                <a:latin typeface="Verdana" pitchFamily="34" charset="0"/>
              </a:rPr>
              <a:t>, </a:t>
            </a:r>
            <a:r>
              <a:rPr lang="en-GB" sz="2000" dirty="0" err="1">
                <a:latin typeface="Verdana" pitchFamily="34" charset="0"/>
              </a:rPr>
              <a:t>trầm</a:t>
            </a:r>
            <a:r>
              <a:rPr lang="en-GB" sz="2000" dirty="0">
                <a:latin typeface="Verdana" pitchFamily="34" charset="0"/>
              </a:rPr>
              <a:t> </a:t>
            </a:r>
            <a:r>
              <a:rPr lang="en-GB" sz="2000" dirty="0" err="1">
                <a:latin typeface="Verdana" pitchFamily="34" charset="0"/>
              </a:rPr>
              <a:t>cảm</a:t>
            </a:r>
            <a:r>
              <a:rPr lang="en-GB" sz="2000" dirty="0">
                <a:latin typeface="Verdana" pitchFamily="34" charset="0"/>
              </a:rPr>
              <a:t> </a:t>
            </a:r>
            <a:r>
              <a:rPr lang="en-GB" sz="2000" dirty="0" err="1">
                <a:latin typeface="Verdana" pitchFamily="34" charset="0"/>
              </a:rPr>
              <a:t>và</a:t>
            </a:r>
            <a:r>
              <a:rPr lang="en-GB" sz="2000" dirty="0">
                <a:latin typeface="Verdana" pitchFamily="34" charset="0"/>
              </a:rPr>
              <a:t> </a:t>
            </a:r>
            <a:r>
              <a:rPr lang="en-GB" sz="2000" dirty="0" err="1">
                <a:latin typeface="Verdana" pitchFamily="34" charset="0"/>
              </a:rPr>
              <a:t>loãng</a:t>
            </a:r>
            <a:r>
              <a:rPr lang="en-GB" sz="2000" dirty="0">
                <a:latin typeface="Verdana" pitchFamily="34" charset="0"/>
              </a:rPr>
              <a:t> </a:t>
            </a:r>
            <a:r>
              <a:rPr lang="en-GB" sz="2000" dirty="0" err="1">
                <a:latin typeface="Verdana" pitchFamily="34" charset="0"/>
              </a:rPr>
              <a:t>xuơng</a:t>
            </a:r>
            <a:endParaRPr lang="en-GB" sz="2000" dirty="0">
              <a:latin typeface="Verdana" pitchFamily="34" charset="0"/>
            </a:endParaRPr>
          </a:p>
        </p:txBody>
      </p:sp>
      <p:graphicFrame>
        <p:nvGraphicFramePr>
          <p:cNvPr id="33794" name="Object 2"/>
          <p:cNvGraphicFramePr>
            <a:graphicFrameLocks noChangeAspect="1"/>
          </p:cNvGraphicFramePr>
          <p:nvPr/>
        </p:nvGraphicFramePr>
        <p:xfrm>
          <a:off x="7848600" y="5580592"/>
          <a:ext cx="1295400" cy="1277408"/>
        </p:xfrm>
        <a:graphic>
          <a:graphicData uri="http://schemas.openxmlformats.org/presentationml/2006/ole">
            <mc:AlternateContent xmlns:mc="http://schemas.openxmlformats.org/markup-compatibility/2006">
              <mc:Choice xmlns:v="urn:schemas-microsoft-com:vml" Requires="v">
                <p:oleObj spid="_x0000_s77854"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580592"/>
                        <a:ext cx="1295400" cy="1277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57200" y="1365250"/>
          <a:ext cx="8261350" cy="4907280"/>
        </p:xfrm>
        <a:graphic>
          <a:graphicData uri="http://schemas.openxmlformats.org/drawingml/2006/table">
            <a:tbl>
              <a:tblPr/>
              <a:tblGrid>
                <a:gridCol w="7691438">
                  <a:extLst>
                    <a:ext uri="{9D8B030D-6E8A-4147-A177-3AD203B41FA5}">
                      <a16:colId xmlns:a16="http://schemas.microsoft.com/office/drawing/2014/main" xmlns="" val="20000"/>
                    </a:ext>
                  </a:extLst>
                </a:gridCol>
                <a:gridCol w="569912">
                  <a:extLst>
                    <a:ext uri="{9D8B030D-6E8A-4147-A177-3AD203B41FA5}">
                      <a16:colId xmlns:a16="http://schemas.microsoft.com/office/drawing/2014/main" xmlns="" val="20001"/>
                    </a:ext>
                  </a:extLst>
                </a:gridCol>
              </a:tblGrid>
              <a:tr h="0">
                <a:tc>
                  <a:txBody>
                    <a:bodyPr/>
                    <a:lstStyle/>
                    <a:p>
                      <a:pPr marL="0" marR="0" lvl="0" indent="0" algn="just"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dirty="0">
                          <a:ln>
                            <a:noFill/>
                          </a:ln>
                          <a:solidFill>
                            <a:schemeClr val="tx1"/>
                          </a:solidFill>
                          <a:effectLst/>
                          <a:latin typeface="Times New Roman" pitchFamily="18" charset="0"/>
                          <a:cs typeface="Times New Roman" pitchFamily="18" charset="0"/>
                        </a:rPr>
                        <a:t>Khó thở khi gắng sức mạnh</a:t>
                      </a:r>
                      <a:endPar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a:ln>
                            <a:noFill/>
                          </a:ln>
                          <a:solidFill>
                            <a:schemeClr val="tx1"/>
                          </a:solidFill>
                          <a:effectLst/>
                          <a:latin typeface="Times New Roman" pitchFamily="18" charset="0"/>
                          <a:cs typeface="Times New Roman" pitchFamily="18" charset="0"/>
                        </a:rPr>
                        <a:t>0</a:t>
                      </a:r>
                      <a:endParaRPr kumimoji="0" lang="en-US" sz="2800" b="0"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0"/>
                  </a:ext>
                </a:extLst>
              </a:tr>
              <a:tr h="0">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dirty="0">
                          <a:ln>
                            <a:noFill/>
                          </a:ln>
                          <a:solidFill>
                            <a:schemeClr val="tx1"/>
                          </a:solidFill>
                          <a:effectLst/>
                          <a:latin typeface="Times New Roman" pitchFamily="18" charset="0"/>
                          <a:cs typeface="Times New Roman" pitchFamily="18" charset="0"/>
                        </a:rPr>
                        <a:t>Khó thở khi đi vội trên đường bằng hoặc đi lên dốc nhẹ                                                                             </a:t>
                      </a:r>
                      <a:endPar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a:ln>
                            <a:noFill/>
                          </a:ln>
                          <a:solidFill>
                            <a:schemeClr val="tx1"/>
                          </a:solidFill>
                          <a:effectLst/>
                          <a:latin typeface="Times New Roman" pitchFamily="18" charset="0"/>
                          <a:cs typeface="Times New Roman" pitchFamily="18" charset="0"/>
                        </a:rPr>
                        <a:t>1</a:t>
                      </a:r>
                      <a:endParaRPr kumimoji="0" lang="en-US" sz="2800" b="0"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1"/>
                  </a:ext>
                </a:extLst>
              </a:tr>
              <a:tr h="0">
                <a:tc>
                  <a:txBody>
                    <a:bodyPr/>
                    <a:lstStyle/>
                    <a:p>
                      <a:pPr marL="0" marR="0" lvl="0" indent="0" algn="just"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dirty="0">
                          <a:ln>
                            <a:noFill/>
                          </a:ln>
                          <a:solidFill>
                            <a:schemeClr val="tx1"/>
                          </a:solidFill>
                          <a:effectLst/>
                          <a:latin typeface="Times New Roman" pitchFamily="18" charset="0"/>
                          <a:cs typeface="Times New Roman" pitchFamily="18" charset="0"/>
                        </a:rPr>
                        <a:t>Đi bộ chậm hơn người cùng tuổi vì khó thở hoặc phải dừng lại để thở khi đi cùng với tốc độ của người cùng tuổi trên đường bằng</a:t>
                      </a:r>
                      <a:endPar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a:ln>
                            <a:noFill/>
                          </a:ln>
                          <a:solidFill>
                            <a:schemeClr val="tx1"/>
                          </a:solidFill>
                          <a:effectLst/>
                          <a:latin typeface="Times New Roman" pitchFamily="18" charset="0"/>
                          <a:cs typeface="Times New Roman" pitchFamily="18" charset="0"/>
                        </a:rPr>
                        <a:t>2</a:t>
                      </a:r>
                      <a:endParaRPr kumimoji="0" lang="en-US" sz="2800" b="0"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2"/>
                  </a:ext>
                </a:extLst>
              </a:tr>
              <a:tr h="0">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dirty="0">
                          <a:ln>
                            <a:noFill/>
                          </a:ln>
                          <a:solidFill>
                            <a:schemeClr val="tx1"/>
                          </a:solidFill>
                          <a:effectLst/>
                          <a:latin typeface="Times New Roman" pitchFamily="18" charset="0"/>
                          <a:cs typeface="Times New Roman" pitchFamily="18" charset="0"/>
                        </a:rPr>
                        <a:t>Phải dừng lại để thở khi đi bộ khoảng 100 m hay vài phút trên đường bằng  </a:t>
                      </a:r>
                      <a:endPar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a:ln>
                            <a:noFill/>
                          </a:ln>
                          <a:solidFill>
                            <a:schemeClr val="tx1"/>
                          </a:solidFill>
                          <a:effectLst/>
                          <a:latin typeface="Times New Roman" pitchFamily="18" charset="0"/>
                          <a:cs typeface="Times New Roman" pitchFamily="18" charset="0"/>
                        </a:rPr>
                        <a:t>3</a:t>
                      </a:r>
                      <a:endParaRPr kumimoji="0" lang="en-US" sz="2800" b="0"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3"/>
                  </a:ext>
                </a:extLst>
              </a:tr>
              <a:tr h="0">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dirty="0">
                          <a:ln>
                            <a:noFill/>
                          </a:ln>
                          <a:solidFill>
                            <a:schemeClr val="tx1"/>
                          </a:solidFill>
                          <a:effectLst/>
                          <a:latin typeface="Times New Roman" pitchFamily="18" charset="0"/>
                          <a:cs typeface="Times New Roman" pitchFamily="18" charset="0"/>
                        </a:rPr>
                        <a:t>Khó thở nhiều đến nỗi không thể ra khỏi nhà, khi thay quần áo                         </a:t>
                      </a:r>
                      <a:endPar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vi-VN" sz="2800" b="0" i="0" u="none" strike="noStrike" cap="none" normalizeH="0" baseline="0" dirty="0">
                          <a:ln>
                            <a:noFill/>
                          </a:ln>
                          <a:solidFill>
                            <a:schemeClr val="tx1"/>
                          </a:solidFill>
                          <a:effectLst/>
                          <a:latin typeface="Times New Roman" pitchFamily="18" charset="0"/>
                          <a:cs typeface="Times New Roman" pitchFamily="18" charset="0"/>
                        </a:rPr>
                        <a:t>4</a:t>
                      </a:r>
                      <a:endPar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4"/>
                  </a:ext>
                </a:extLst>
              </a:tr>
            </a:tbl>
          </a:graphicData>
        </a:graphic>
      </p:graphicFrame>
      <p:sp>
        <p:nvSpPr>
          <p:cNvPr id="7" name="AutoShape 7"/>
          <p:cNvSpPr>
            <a:spLocks noGrp="1" noChangeArrowheads="1"/>
          </p:cNvSpPr>
          <p:nvPr>
            <p:ph type="title"/>
          </p:nvPr>
        </p:nvSpPr>
        <p:spPr>
          <a:xfrm>
            <a:off x="457200" y="396875"/>
            <a:ext cx="8305800" cy="690563"/>
          </a:xfrm>
          <a:solidFill>
            <a:srgbClr val="002060"/>
          </a:solidFill>
        </p:spPr>
        <p:txBody>
          <a:bodyPr/>
          <a:lstStyle/>
          <a:p>
            <a:pPr>
              <a:defRPr/>
            </a:pPr>
            <a:r>
              <a:rPr lang="en-US" sz="3200" b="1" dirty="0">
                <a:solidFill>
                  <a:schemeClr val="bg1"/>
                </a:solidFill>
                <a:effectLst>
                  <a:outerShdw blurRad="38100" dist="38100" dir="2700000" algn="tl">
                    <a:srgbClr val="000000">
                      <a:alpha val="43137"/>
                    </a:srgbClr>
                  </a:outerShdw>
                </a:effectLst>
                <a:cs typeface="Times New Roman" pitchFamily="18" charset="0"/>
              </a:rPr>
              <a:t>ĐÁNH GIÁ MỨC ĐỘ KHÓ THỞ – </a:t>
            </a:r>
            <a:r>
              <a:rPr lang="en-US" sz="3200" b="1" dirty="0" err="1">
                <a:solidFill>
                  <a:schemeClr val="bg1"/>
                </a:solidFill>
                <a:effectLst>
                  <a:outerShdw blurRad="38100" dist="38100" dir="2700000" algn="tl">
                    <a:srgbClr val="000000">
                      <a:alpha val="43137"/>
                    </a:srgbClr>
                  </a:outerShdw>
                </a:effectLst>
                <a:cs typeface="Times New Roman" pitchFamily="18" charset="0"/>
              </a:rPr>
              <a:t>mMRC</a:t>
            </a:r>
            <a:endParaRPr lang="en-US" sz="3200" b="1" dirty="0">
              <a:solidFill>
                <a:schemeClr val="bg1"/>
              </a:solidFill>
              <a:effectLst>
                <a:outerShdw blurRad="38100" dist="38100" dir="2700000" algn="tl">
                  <a:srgbClr val="000000">
                    <a:alpha val="43137"/>
                  </a:srgbClr>
                </a:outerShdw>
              </a:effectLst>
              <a:cs typeface="Times New Roman" pitchFamily="18" charset="0"/>
            </a:endParaRPr>
          </a:p>
        </p:txBody>
      </p:sp>
      <p:graphicFrame>
        <p:nvGraphicFramePr>
          <p:cNvPr id="177154" name="Object 2"/>
          <p:cNvGraphicFramePr>
            <a:graphicFrameLocks noChangeAspect="1"/>
          </p:cNvGraphicFramePr>
          <p:nvPr/>
        </p:nvGraphicFramePr>
        <p:xfrm>
          <a:off x="8371266" y="6096000"/>
          <a:ext cx="772733" cy="762000"/>
        </p:xfrm>
        <a:graphic>
          <a:graphicData uri="http://schemas.openxmlformats.org/presentationml/2006/ole">
            <mc:AlternateContent xmlns:mc="http://schemas.openxmlformats.org/markup-compatibility/2006">
              <mc:Choice xmlns:v="urn:schemas-microsoft-com:vml" Requires="v">
                <p:oleObj spid="_x0000_s177182" r:id="rId4" imgW="3238952" imgH="3209524" progId="">
                  <p:embed/>
                </p:oleObj>
              </mc:Choice>
              <mc:Fallback>
                <p:oleObj r:id="rId4" imgW="3238952" imgH="3209524"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1266" y="6096000"/>
                        <a:ext cx="77273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4" descr="Untitled.png"/>
          <p:cNvPicPr>
            <a:picLocks noGrp="1" noChangeAspect="1"/>
          </p:cNvPicPr>
          <p:nvPr>
            <p:ph idx="1"/>
          </p:nvPr>
        </p:nvPicPr>
        <p:blipFill>
          <a:blip r:embed="rId2" cstate="print"/>
          <a:srcRect l="-82455" r="-82455"/>
          <a:stretch>
            <a:fillRect/>
          </a:stretch>
        </p:blipFill>
        <p:spPr>
          <a:xfrm>
            <a:off x="-3200400" y="0"/>
            <a:ext cx="15621000" cy="6858000"/>
          </a:xfr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2"/>
          <p:cNvSpPr>
            <a:spLocks noGrp="1" noChangeArrowheads="1"/>
          </p:cNvSpPr>
          <p:nvPr>
            <p:ph type="body" sz="half" idx="4294967295"/>
          </p:nvPr>
        </p:nvSpPr>
        <p:spPr>
          <a:xfrm>
            <a:off x="152400" y="1219200"/>
            <a:ext cx="4297363" cy="4754563"/>
          </a:xfrm>
          <a:ln>
            <a:solidFill>
              <a:schemeClr val="tx2"/>
            </a:solidFill>
          </a:ln>
        </p:spPr>
        <p:txBody>
          <a:bodyPr/>
          <a:lstStyle/>
          <a:p>
            <a:pPr marL="514350" indent="-514350">
              <a:buFont typeface="+mj-lt"/>
              <a:buAutoNum type="arabicPeriod"/>
              <a:defRPr/>
            </a:pPr>
            <a:r>
              <a:rPr lang="en-US" sz="2800" dirty="0">
                <a:cs typeface="Arial" charset="0"/>
                <a:sym typeface="Arial" charset="0"/>
              </a:rPr>
              <a:t>Tim </a:t>
            </a:r>
            <a:r>
              <a:rPr lang="en-US" sz="2800" dirty="0" err="1">
                <a:cs typeface="Arial" charset="0"/>
                <a:sym typeface="Arial" charset="0"/>
              </a:rPr>
              <a:t>mạch</a:t>
            </a:r>
            <a:r>
              <a:rPr lang="en-US" sz="2800" dirty="0">
                <a:cs typeface="Arial" charset="0"/>
                <a:sym typeface="Arial" charset="0"/>
              </a:rPr>
              <a:t>                  </a:t>
            </a:r>
          </a:p>
          <a:p>
            <a:pPr lvl="1">
              <a:defRPr/>
            </a:pPr>
            <a:r>
              <a:rPr lang="en-US" sz="2400" dirty="0">
                <a:cs typeface="Arial" charset="0"/>
                <a:sym typeface="Arial" charset="0"/>
              </a:rPr>
              <a:t>Rung </a:t>
            </a:r>
            <a:r>
              <a:rPr lang="en-US" sz="2400" dirty="0" err="1">
                <a:cs typeface="Arial" charset="0"/>
                <a:sym typeface="Arial" charset="0"/>
              </a:rPr>
              <a:t>nhi</a:t>
            </a:r>
            <a:r>
              <a:rPr lang="en-US" sz="2400" dirty="0">
                <a:cs typeface="Arial" charset="0"/>
                <a:sym typeface="Arial" charset="0"/>
              </a:rPr>
              <a:t>̃ , </a:t>
            </a:r>
            <a:r>
              <a:rPr lang="en-US" sz="2400" dirty="0" err="1">
                <a:cs typeface="Arial" charset="0"/>
                <a:sym typeface="Arial" charset="0"/>
              </a:rPr>
              <a:t>Suy</a:t>
            </a:r>
            <a:r>
              <a:rPr lang="en-US" sz="2400" dirty="0">
                <a:cs typeface="Arial" charset="0"/>
                <a:sym typeface="Arial" charset="0"/>
              </a:rPr>
              <a:t> </a:t>
            </a:r>
            <a:r>
              <a:rPr lang="en-US" sz="2400" dirty="0" err="1">
                <a:cs typeface="Arial" charset="0"/>
                <a:sym typeface="Arial" charset="0"/>
              </a:rPr>
              <a:t>tim</a:t>
            </a:r>
            <a:r>
              <a:rPr lang="en-US" sz="2400" dirty="0">
                <a:cs typeface="Arial" charset="0"/>
                <a:sym typeface="Arial" charset="0"/>
              </a:rPr>
              <a:t>  </a:t>
            </a:r>
          </a:p>
          <a:p>
            <a:pPr lvl="1">
              <a:defRPr/>
            </a:pPr>
            <a:r>
              <a:rPr lang="en-US" sz="2400" dirty="0">
                <a:cs typeface="Arial" charset="0"/>
                <a:sym typeface="Arial" charset="0"/>
              </a:rPr>
              <a:t>BCTTMCB, </a:t>
            </a:r>
            <a:r>
              <a:rPr lang="en-US" sz="2400" dirty="0" err="1">
                <a:cs typeface="Arial" charset="0"/>
                <a:sym typeface="Arial" charset="0"/>
              </a:rPr>
              <a:t>Tăng</a:t>
            </a:r>
            <a:r>
              <a:rPr lang="en-US" sz="2400" dirty="0">
                <a:cs typeface="Arial" charset="0"/>
                <a:sym typeface="Arial" charset="0"/>
              </a:rPr>
              <a:t> </a:t>
            </a:r>
            <a:r>
              <a:rPr lang="en-US" sz="2400" dirty="0" err="1">
                <a:cs typeface="Arial" charset="0"/>
                <a:sym typeface="Arial" charset="0"/>
              </a:rPr>
              <a:t>huyết</a:t>
            </a:r>
            <a:r>
              <a:rPr lang="en-US" sz="2400" dirty="0">
                <a:cs typeface="Arial" charset="0"/>
                <a:sym typeface="Arial" charset="0"/>
              </a:rPr>
              <a:t> </a:t>
            </a:r>
            <a:r>
              <a:rPr lang="en-US" sz="2400" dirty="0" err="1">
                <a:cs typeface="Arial" charset="0"/>
                <a:sym typeface="Arial" charset="0"/>
              </a:rPr>
              <a:t>áp</a:t>
            </a:r>
            <a:r>
              <a:rPr lang="en-US" sz="2400" dirty="0">
                <a:cs typeface="Arial" charset="0"/>
                <a:sym typeface="Arial" charset="0"/>
              </a:rPr>
              <a:t> </a:t>
            </a:r>
          </a:p>
          <a:p>
            <a:pPr marL="514350" indent="-514350">
              <a:buFont typeface="+mj-lt"/>
              <a:buAutoNum type="arabicPeriod"/>
              <a:defRPr/>
            </a:pPr>
            <a:r>
              <a:rPr lang="en-US" sz="2800" dirty="0" err="1">
                <a:cs typeface="Arial" charset="0"/>
                <a:sym typeface="Arial" charset="0"/>
              </a:rPr>
              <a:t>Cơ</a:t>
            </a:r>
            <a:r>
              <a:rPr lang="en-US" sz="2800" dirty="0">
                <a:cs typeface="Arial" charset="0"/>
                <a:sym typeface="Arial" charset="0"/>
              </a:rPr>
              <a:t> – </a:t>
            </a:r>
            <a:r>
              <a:rPr lang="en-US" sz="2800" dirty="0" err="1">
                <a:cs typeface="Arial" charset="0"/>
                <a:sym typeface="Arial" charset="0"/>
              </a:rPr>
              <a:t>xương</a:t>
            </a:r>
            <a:r>
              <a:rPr lang="en-US" sz="2800" dirty="0">
                <a:cs typeface="Arial" charset="0"/>
                <a:sym typeface="Arial" charset="0"/>
              </a:rPr>
              <a:t> </a:t>
            </a:r>
            <a:r>
              <a:rPr lang="en-US" sz="2800" dirty="0" err="1">
                <a:cs typeface="Arial" charset="0"/>
                <a:sym typeface="Arial" charset="0"/>
              </a:rPr>
              <a:t>khớp</a:t>
            </a:r>
            <a:r>
              <a:rPr lang="en-US" sz="2800" dirty="0">
                <a:cs typeface="Arial" charset="0"/>
                <a:sym typeface="Arial" charset="0"/>
              </a:rPr>
              <a:t> </a:t>
            </a:r>
          </a:p>
          <a:p>
            <a:pPr marL="914400" lvl="1" indent="-514350">
              <a:defRPr/>
            </a:pPr>
            <a:r>
              <a:rPr lang="en-US" sz="2400" dirty="0" err="1">
                <a:cs typeface="Arial" charset="0"/>
                <a:sym typeface="Arial" charset="0"/>
              </a:rPr>
              <a:t>Loãng</a:t>
            </a:r>
            <a:r>
              <a:rPr lang="en-US" sz="2400" dirty="0">
                <a:cs typeface="Arial" charset="0"/>
                <a:sym typeface="Arial" charset="0"/>
              </a:rPr>
              <a:t> </a:t>
            </a:r>
            <a:r>
              <a:rPr lang="en-US" sz="2400" dirty="0" err="1">
                <a:cs typeface="Arial" charset="0"/>
                <a:sym typeface="Arial" charset="0"/>
              </a:rPr>
              <a:t>xương</a:t>
            </a:r>
            <a:r>
              <a:rPr lang="en-US" sz="2400" dirty="0">
                <a:cs typeface="Arial" charset="0"/>
                <a:sym typeface="Arial" charset="0"/>
              </a:rPr>
              <a:t>, </a:t>
            </a:r>
            <a:r>
              <a:rPr lang="en-US" sz="2400" dirty="0" err="1">
                <a:cs typeface="Arial" charset="0"/>
                <a:sym typeface="Arial" charset="0"/>
              </a:rPr>
              <a:t>teo</a:t>
            </a:r>
            <a:r>
              <a:rPr lang="en-US" sz="2400" dirty="0">
                <a:cs typeface="Arial" charset="0"/>
                <a:sym typeface="Arial" charset="0"/>
              </a:rPr>
              <a:t> </a:t>
            </a:r>
            <a:r>
              <a:rPr lang="en-US" sz="2400" dirty="0" err="1">
                <a:cs typeface="Arial" charset="0"/>
                <a:sym typeface="Arial" charset="0"/>
              </a:rPr>
              <a:t>cơ</a:t>
            </a:r>
            <a:endParaRPr lang="en-US" sz="2400" dirty="0">
              <a:cs typeface="Arial" charset="0"/>
              <a:sym typeface="Arial" charset="0"/>
            </a:endParaRPr>
          </a:p>
          <a:p>
            <a:pPr marL="514350" indent="-514350">
              <a:buFont typeface="+mj-lt"/>
              <a:buAutoNum type="arabicPeriod"/>
              <a:defRPr/>
            </a:pPr>
            <a:r>
              <a:rPr lang="en-US" sz="2800" dirty="0" err="1">
                <a:cs typeface="Arial" charset="0"/>
                <a:sym typeface="Arial" charset="0"/>
              </a:rPr>
              <a:t>Tâm</a:t>
            </a:r>
            <a:r>
              <a:rPr lang="en-US" sz="2800" dirty="0">
                <a:cs typeface="Arial" charset="0"/>
                <a:sym typeface="Arial" charset="0"/>
              </a:rPr>
              <a:t> </a:t>
            </a:r>
            <a:r>
              <a:rPr lang="en-US" sz="2800" dirty="0" err="1">
                <a:cs typeface="Arial" charset="0"/>
                <a:sym typeface="Arial" charset="0"/>
              </a:rPr>
              <a:t>thần</a:t>
            </a:r>
            <a:r>
              <a:rPr lang="en-US" sz="2800" dirty="0">
                <a:cs typeface="Arial" charset="0"/>
                <a:sym typeface="Arial" charset="0"/>
              </a:rPr>
              <a:t> </a:t>
            </a:r>
            <a:r>
              <a:rPr lang="en-US" sz="2800" dirty="0" err="1">
                <a:cs typeface="Arial" charset="0"/>
                <a:sym typeface="Arial" charset="0"/>
              </a:rPr>
              <a:t>kinh</a:t>
            </a:r>
            <a:r>
              <a:rPr lang="en-US" sz="2800" dirty="0">
                <a:cs typeface="Arial" charset="0"/>
                <a:sym typeface="Arial" charset="0"/>
              </a:rPr>
              <a:t>    </a:t>
            </a:r>
          </a:p>
          <a:p>
            <a:pPr lvl="1">
              <a:defRPr/>
            </a:pPr>
            <a:r>
              <a:rPr lang="en-US" sz="2400" dirty="0" err="1">
                <a:cs typeface="Arial" charset="0"/>
                <a:sym typeface="Arial" charset="0"/>
              </a:rPr>
              <a:t>Trầm</a:t>
            </a:r>
            <a:r>
              <a:rPr lang="en-US" sz="2400" dirty="0">
                <a:cs typeface="Arial" charset="0"/>
                <a:sym typeface="Arial" charset="0"/>
              </a:rPr>
              <a:t> </a:t>
            </a:r>
            <a:r>
              <a:rPr lang="en-US" sz="2400" dirty="0" err="1">
                <a:cs typeface="Arial" charset="0"/>
                <a:sym typeface="Arial" charset="0"/>
              </a:rPr>
              <a:t>cảm</a:t>
            </a:r>
            <a:r>
              <a:rPr lang="en-US" sz="2400" dirty="0">
                <a:cs typeface="Arial" charset="0"/>
                <a:sym typeface="Arial" charset="0"/>
              </a:rPr>
              <a:t>; lo </a:t>
            </a:r>
            <a:r>
              <a:rPr lang="en-US" sz="2400" dirty="0" err="1">
                <a:cs typeface="Arial" charset="0"/>
                <a:sym typeface="Arial" charset="0"/>
              </a:rPr>
              <a:t>âu</a:t>
            </a:r>
            <a:r>
              <a:rPr lang="en-US" sz="2400" dirty="0">
                <a:cs typeface="Arial" charset="0"/>
                <a:sym typeface="Arial" charset="0"/>
              </a:rPr>
              <a:t> </a:t>
            </a:r>
          </a:p>
          <a:p>
            <a:pPr marL="514350" indent="-514350">
              <a:buFont typeface="+mj-lt"/>
              <a:buAutoNum type="arabicPeriod" startAt="4"/>
              <a:defRPr/>
            </a:pPr>
            <a:r>
              <a:rPr lang="en-US" sz="2800" dirty="0" err="1">
                <a:cs typeface="Arial" charset="0"/>
                <a:sym typeface="Arial" charset="0"/>
              </a:rPr>
              <a:t>Chuyển</a:t>
            </a:r>
            <a:r>
              <a:rPr lang="en-US" sz="2800" dirty="0">
                <a:cs typeface="Arial" charset="0"/>
                <a:sym typeface="Arial" charset="0"/>
              </a:rPr>
              <a:t> </a:t>
            </a:r>
            <a:r>
              <a:rPr lang="en-US" sz="2800" dirty="0" err="1">
                <a:cs typeface="Arial" charset="0"/>
                <a:sym typeface="Arial" charset="0"/>
              </a:rPr>
              <a:t>hóa</a:t>
            </a:r>
            <a:endParaRPr lang="en-US" sz="2800" dirty="0">
              <a:cs typeface="Arial" charset="0"/>
              <a:sym typeface="Arial" charset="0"/>
            </a:endParaRPr>
          </a:p>
          <a:p>
            <a:pPr lvl="1">
              <a:defRPr/>
            </a:pPr>
            <a:r>
              <a:rPr lang="en-US" sz="2400" dirty="0" err="1">
                <a:cs typeface="Arial" charset="0"/>
                <a:sym typeface="Arial" charset="0"/>
              </a:rPr>
              <a:t>Đái</a:t>
            </a:r>
            <a:r>
              <a:rPr lang="en-US" sz="2400" dirty="0">
                <a:cs typeface="Arial" charset="0"/>
                <a:sym typeface="Arial" charset="0"/>
              </a:rPr>
              <a:t> </a:t>
            </a:r>
            <a:r>
              <a:rPr lang="en-US" sz="2400" dirty="0" err="1">
                <a:cs typeface="Arial" charset="0"/>
                <a:sym typeface="Arial" charset="0"/>
              </a:rPr>
              <a:t>tháo</a:t>
            </a:r>
            <a:r>
              <a:rPr lang="en-US" sz="2400" dirty="0">
                <a:cs typeface="Arial" charset="0"/>
                <a:sym typeface="Arial" charset="0"/>
              </a:rPr>
              <a:t> </a:t>
            </a:r>
            <a:r>
              <a:rPr lang="en-US" sz="2400" dirty="0" err="1">
                <a:cs typeface="Arial" charset="0"/>
                <a:sym typeface="Arial" charset="0"/>
              </a:rPr>
              <a:t>đường</a:t>
            </a:r>
            <a:endParaRPr lang="en-US" sz="2400" dirty="0">
              <a:cs typeface="Arial" charset="0"/>
              <a:sym typeface="Arial" charset="0"/>
            </a:endParaRPr>
          </a:p>
          <a:p>
            <a:pPr lvl="1">
              <a:defRPr/>
            </a:pPr>
            <a:r>
              <a:rPr lang="en-US" sz="2400" dirty="0" err="1">
                <a:cs typeface="Arial" charset="0"/>
                <a:sym typeface="Arial" charset="0"/>
              </a:rPr>
              <a:t>Rối</a:t>
            </a:r>
            <a:r>
              <a:rPr lang="en-US" sz="2400" dirty="0">
                <a:cs typeface="Arial" charset="0"/>
                <a:sym typeface="Arial" charset="0"/>
              </a:rPr>
              <a:t> </a:t>
            </a:r>
            <a:r>
              <a:rPr lang="en-US" sz="2400" dirty="0" err="1">
                <a:cs typeface="Arial" charset="0"/>
                <a:sym typeface="Arial" charset="0"/>
              </a:rPr>
              <a:t>loạn</a:t>
            </a:r>
            <a:r>
              <a:rPr lang="en-US" sz="2400" dirty="0">
                <a:cs typeface="Arial" charset="0"/>
                <a:sym typeface="Arial" charset="0"/>
              </a:rPr>
              <a:t> </a:t>
            </a:r>
            <a:r>
              <a:rPr lang="en-US" sz="2400" dirty="0" err="1">
                <a:cs typeface="Arial" charset="0"/>
                <a:sym typeface="Arial" charset="0"/>
              </a:rPr>
              <a:t>chuyển</a:t>
            </a:r>
            <a:r>
              <a:rPr lang="en-US" sz="2400" dirty="0">
                <a:cs typeface="Arial" charset="0"/>
                <a:sym typeface="Arial" charset="0"/>
              </a:rPr>
              <a:t> </a:t>
            </a:r>
            <a:r>
              <a:rPr lang="en-US" sz="2400" dirty="0" err="1">
                <a:cs typeface="Arial" charset="0"/>
                <a:sym typeface="Arial" charset="0"/>
              </a:rPr>
              <a:t>hóa</a:t>
            </a:r>
            <a:r>
              <a:rPr lang="en-US" sz="2400" dirty="0">
                <a:cs typeface="Arial" charset="0"/>
                <a:sym typeface="Arial" charset="0"/>
              </a:rPr>
              <a:t> lipid</a:t>
            </a:r>
            <a:endParaRPr lang="en-US" dirty="0">
              <a:cs typeface="Arial" charset="0"/>
              <a:sym typeface="Arial" charset="0"/>
            </a:endParaRPr>
          </a:p>
          <a:p>
            <a:pPr>
              <a:defRPr/>
            </a:pPr>
            <a:endParaRPr lang="en-US" sz="2800" dirty="0">
              <a:cs typeface="Arial" charset="0"/>
              <a:sym typeface="Arial" charset="0"/>
            </a:endParaRPr>
          </a:p>
          <a:p>
            <a:pPr lvl="1">
              <a:defRPr/>
            </a:pPr>
            <a:endParaRPr lang="en-US" dirty="0">
              <a:cs typeface="Arial" charset="0"/>
              <a:sym typeface="Arial" charset="0"/>
            </a:endParaRPr>
          </a:p>
        </p:txBody>
      </p:sp>
      <p:sp>
        <p:nvSpPr>
          <p:cNvPr id="33795" name="Rectangle 13"/>
          <p:cNvSpPr>
            <a:spLocks noGrp="1" noChangeArrowheads="1"/>
          </p:cNvSpPr>
          <p:nvPr>
            <p:ph type="body" sz="half" idx="4294967295"/>
          </p:nvPr>
        </p:nvSpPr>
        <p:spPr>
          <a:xfrm>
            <a:off x="4618038" y="1219200"/>
            <a:ext cx="4297362" cy="4754563"/>
          </a:xfrm>
          <a:ln>
            <a:solidFill>
              <a:schemeClr val="tx2"/>
            </a:solidFill>
          </a:ln>
        </p:spPr>
        <p:txBody>
          <a:bodyPr/>
          <a:lstStyle/>
          <a:p>
            <a:pPr marL="514350" indent="-514350">
              <a:buFont typeface="+mj-lt"/>
              <a:buAutoNum type="arabicPeriod" startAt="5"/>
              <a:defRPr/>
            </a:pPr>
            <a:r>
              <a:rPr lang="en-US" sz="2800" dirty="0" err="1">
                <a:cs typeface="Arial" charset="0"/>
                <a:sym typeface="Arial" charset="0"/>
              </a:rPr>
              <a:t>Hô</a:t>
            </a:r>
            <a:r>
              <a:rPr lang="en-US" sz="2800" dirty="0">
                <a:cs typeface="Arial" charset="0"/>
                <a:sym typeface="Arial" charset="0"/>
              </a:rPr>
              <a:t> </a:t>
            </a:r>
            <a:r>
              <a:rPr lang="en-US" sz="2800" dirty="0" err="1">
                <a:cs typeface="Arial" charset="0"/>
                <a:sym typeface="Arial" charset="0"/>
              </a:rPr>
              <a:t>hấp</a:t>
            </a:r>
            <a:r>
              <a:rPr lang="en-US" sz="2800" dirty="0">
                <a:cs typeface="Arial" charset="0"/>
                <a:sym typeface="Arial" charset="0"/>
              </a:rPr>
              <a:t>:</a:t>
            </a:r>
          </a:p>
          <a:p>
            <a:pPr marL="914400" lvl="1" indent="-457200">
              <a:defRPr/>
            </a:pPr>
            <a:r>
              <a:rPr lang="en-US" sz="2400" dirty="0" err="1">
                <a:cs typeface="Arial" charset="0"/>
                <a:sym typeface="Arial" charset="0"/>
              </a:rPr>
              <a:t>Viêm</a:t>
            </a:r>
            <a:r>
              <a:rPr lang="en-US" sz="2400" dirty="0">
                <a:cs typeface="Arial" charset="0"/>
                <a:sym typeface="Arial" charset="0"/>
              </a:rPr>
              <a:t> </a:t>
            </a:r>
            <a:r>
              <a:rPr lang="en-US" sz="2400" dirty="0" err="1">
                <a:cs typeface="Arial" charset="0"/>
                <a:sym typeface="Arial" charset="0"/>
              </a:rPr>
              <a:t>phổi</a:t>
            </a:r>
            <a:r>
              <a:rPr lang="en-US" sz="2400" dirty="0">
                <a:cs typeface="Arial" charset="0"/>
                <a:sym typeface="Arial" charset="0"/>
              </a:rPr>
              <a:t>, KPQ, OSA</a:t>
            </a:r>
          </a:p>
          <a:p>
            <a:pPr marL="514350" indent="-514350">
              <a:buFont typeface="+mj-lt"/>
              <a:buAutoNum type="arabicPeriod" startAt="5"/>
              <a:defRPr/>
            </a:pPr>
            <a:r>
              <a:rPr lang="en-US" sz="2800" dirty="0" err="1">
                <a:cs typeface="Arial" charset="0"/>
                <a:sym typeface="Arial" charset="0"/>
              </a:rPr>
              <a:t>Huyết</a:t>
            </a:r>
            <a:r>
              <a:rPr lang="en-US" sz="2800" dirty="0">
                <a:cs typeface="Arial" charset="0"/>
                <a:sym typeface="Arial" charset="0"/>
              </a:rPr>
              <a:t> </a:t>
            </a:r>
            <a:r>
              <a:rPr lang="en-US" sz="2800" dirty="0" err="1">
                <a:cs typeface="Arial" charset="0"/>
                <a:sym typeface="Arial" charset="0"/>
              </a:rPr>
              <a:t>học</a:t>
            </a:r>
            <a:r>
              <a:rPr lang="en-US" sz="2800" dirty="0">
                <a:cs typeface="Arial" charset="0"/>
                <a:sym typeface="Arial" charset="0"/>
              </a:rPr>
              <a:t> </a:t>
            </a:r>
          </a:p>
          <a:p>
            <a:pPr marL="914400" lvl="1" indent="-457200">
              <a:defRPr/>
            </a:pPr>
            <a:r>
              <a:rPr lang="en-US" sz="2400" dirty="0" err="1">
                <a:cs typeface="Arial" charset="0"/>
                <a:sym typeface="Arial" charset="0"/>
              </a:rPr>
              <a:t>Thiếu</a:t>
            </a:r>
            <a:r>
              <a:rPr lang="en-US" sz="2400" dirty="0">
                <a:cs typeface="Arial" charset="0"/>
                <a:sym typeface="Arial" charset="0"/>
              </a:rPr>
              <a:t> </a:t>
            </a:r>
            <a:r>
              <a:rPr lang="en-US" sz="2400" dirty="0" err="1">
                <a:cs typeface="Arial" charset="0"/>
                <a:sym typeface="Arial" charset="0"/>
              </a:rPr>
              <a:t>máu</a:t>
            </a:r>
            <a:endParaRPr lang="en-US" sz="2400" dirty="0">
              <a:cs typeface="Arial" charset="0"/>
              <a:sym typeface="Arial" charset="0"/>
            </a:endParaRPr>
          </a:p>
          <a:p>
            <a:pPr marL="514350" indent="-514350">
              <a:buFont typeface="+mj-lt"/>
              <a:buAutoNum type="arabicPeriod" startAt="5"/>
              <a:defRPr/>
            </a:pPr>
            <a:r>
              <a:rPr lang="en-US" sz="2800" dirty="0" err="1">
                <a:cs typeface="Arial" charset="0"/>
                <a:sym typeface="Arial" charset="0"/>
              </a:rPr>
              <a:t>Mắt</a:t>
            </a:r>
            <a:r>
              <a:rPr lang="en-US" sz="2800" dirty="0">
                <a:cs typeface="Arial" charset="0"/>
                <a:sym typeface="Arial" charset="0"/>
              </a:rPr>
              <a:t>: </a:t>
            </a:r>
          </a:p>
          <a:p>
            <a:pPr marL="914400" lvl="1" indent="-514350">
              <a:defRPr/>
            </a:pPr>
            <a:r>
              <a:rPr lang="en-US" sz="2400" dirty="0" err="1">
                <a:cs typeface="Arial" charset="0"/>
                <a:sym typeface="Arial" charset="0"/>
              </a:rPr>
              <a:t>Đục</a:t>
            </a:r>
            <a:r>
              <a:rPr lang="en-US" sz="2400" dirty="0">
                <a:cs typeface="Arial" charset="0"/>
                <a:sym typeface="Arial" charset="0"/>
              </a:rPr>
              <a:t> </a:t>
            </a:r>
            <a:r>
              <a:rPr lang="en-US" sz="2400" dirty="0" err="1">
                <a:cs typeface="Arial" charset="0"/>
                <a:sym typeface="Arial" charset="0"/>
              </a:rPr>
              <a:t>thủy</a:t>
            </a:r>
            <a:r>
              <a:rPr lang="en-US" sz="2400" dirty="0">
                <a:cs typeface="Arial" charset="0"/>
                <a:sym typeface="Arial" charset="0"/>
              </a:rPr>
              <a:t> </a:t>
            </a:r>
            <a:r>
              <a:rPr lang="en-US" sz="2400" dirty="0" err="1">
                <a:cs typeface="Arial" charset="0"/>
                <a:sym typeface="Arial" charset="0"/>
              </a:rPr>
              <a:t>tinh</a:t>
            </a:r>
            <a:r>
              <a:rPr lang="en-US" sz="2400" dirty="0">
                <a:cs typeface="Arial" charset="0"/>
                <a:sym typeface="Arial" charset="0"/>
              </a:rPr>
              <a:t> </a:t>
            </a:r>
            <a:r>
              <a:rPr lang="en-US" sz="2400" dirty="0" err="1">
                <a:cs typeface="Arial" charset="0"/>
                <a:sym typeface="Arial" charset="0"/>
              </a:rPr>
              <a:t>thể</a:t>
            </a:r>
            <a:r>
              <a:rPr lang="en-US" sz="2400" dirty="0">
                <a:cs typeface="Arial" charset="0"/>
                <a:sym typeface="Arial" charset="0"/>
              </a:rPr>
              <a:t> </a:t>
            </a:r>
          </a:p>
          <a:p>
            <a:pPr marL="514350" indent="-514350">
              <a:buFont typeface="+mj-lt"/>
              <a:buAutoNum type="arabicPeriod" startAt="5"/>
              <a:defRPr/>
            </a:pPr>
            <a:r>
              <a:rPr lang="en-US" sz="2800" dirty="0" err="1">
                <a:cs typeface="Arial" charset="0"/>
                <a:sym typeface="Arial" charset="0"/>
              </a:rPr>
              <a:t>Tiêu</a:t>
            </a:r>
            <a:r>
              <a:rPr lang="en-US" sz="2800" dirty="0">
                <a:cs typeface="Arial" charset="0"/>
                <a:sym typeface="Arial" charset="0"/>
              </a:rPr>
              <a:t> </a:t>
            </a:r>
            <a:r>
              <a:rPr lang="en-US" sz="2800" dirty="0" err="1">
                <a:cs typeface="Arial" charset="0"/>
                <a:sym typeface="Arial" charset="0"/>
              </a:rPr>
              <a:t>hóa</a:t>
            </a:r>
            <a:r>
              <a:rPr lang="en-US" sz="2800" dirty="0">
                <a:cs typeface="Arial" charset="0"/>
                <a:sym typeface="Arial" charset="0"/>
              </a:rPr>
              <a:t>: </a:t>
            </a:r>
          </a:p>
          <a:p>
            <a:pPr marL="914400" lvl="1" indent="-457200">
              <a:defRPr/>
            </a:pPr>
            <a:r>
              <a:rPr lang="en-US" sz="2400" dirty="0" err="1">
                <a:cs typeface="Arial" charset="0"/>
                <a:sym typeface="Arial" charset="0"/>
              </a:rPr>
              <a:t>Viêm</a:t>
            </a:r>
            <a:r>
              <a:rPr lang="en-US" sz="2400" dirty="0">
                <a:cs typeface="Arial" charset="0"/>
                <a:sym typeface="Arial" charset="0"/>
              </a:rPr>
              <a:t> </a:t>
            </a:r>
            <a:r>
              <a:rPr lang="en-US" sz="2400" dirty="0" err="1">
                <a:cs typeface="Arial" charset="0"/>
                <a:sym typeface="Arial" charset="0"/>
              </a:rPr>
              <a:t>loét</a:t>
            </a:r>
            <a:r>
              <a:rPr lang="en-US" sz="2400" dirty="0">
                <a:cs typeface="Arial" charset="0"/>
                <a:sym typeface="Arial" charset="0"/>
              </a:rPr>
              <a:t> </a:t>
            </a:r>
            <a:r>
              <a:rPr lang="en-US" sz="2400" dirty="0" err="1">
                <a:cs typeface="Arial" charset="0"/>
                <a:sym typeface="Arial" charset="0"/>
              </a:rPr>
              <a:t>dạ</a:t>
            </a:r>
            <a:r>
              <a:rPr lang="en-US" sz="2400" dirty="0">
                <a:cs typeface="Arial" charset="0"/>
                <a:sym typeface="Arial" charset="0"/>
              </a:rPr>
              <a:t> </a:t>
            </a:r>
            <a:r>
              <a:rPr lang="en-US" sz="2400" dirty="0" err="1">
                <a:cs typeface="Arial" charset="0"/>
                <a:sym typeface="Arial" charset="0"/>
              </a:rPr>
              <a:t>dày</a:t>
            </a:r>
            <a:r>
              <a:rPr lang="en-US" sz="2400" dirty="0">
                <a:cs typeface="Arial" charset="0"/>
                <a:sym typeface="Arial" charset="0"/>
              </a:rPr>
              <a:t>, GERD</a:t>
            </a:r>
          </a:p>
          <a:p>
            <a:pPr marL="914400" lvl="1" indent="-457200">
              <a:defRPr/>
            </a:pPr>
            <a:r>
              <a:rPr lang="en-US" sz="2400" dirty="0">
                <a:cs typeface="Arial" charset="0"/>
                <a:sym typeface="Arial" charset="0"/>
              </a:rPr>
              <a:t>H/c  </a:t>
            </a:r>
            <a:r>
              <a:rPr lang="en-US" sz="2400" dirty="0" err="1">
                <a:cs typeface="Arial" charset="0"/>
                <a:sym typeface="Arial" charset="0"/>
              </a:rPr>
              <a:t>đại</a:t>
            </a:r>
            <a:r>
              <a:rPr lang="en-US" sz="2400" dirty="0">
                <a:cs typeface="Arial" charset="0"/>
                <a:sym typeface="Arial" charset="0"/>
              </a:rPr>
              <a:t> </a:t>
            </a:r>
            <a:r>
              <a:rPr lang="en-US" sz="2400" dirty="0" err="1">
                <a:cs typeface="Arial" charset="0"/>
                <a:sym typeface="Arial" charset="0"/>
              </a:rPr>
              <a:t>tràng</a:t>
            </a:r>
            <a:r>
              <a:rPr lang="en-US" sz="2400" dirty="0">
                <a:cs typeface="Arial" charset="0"/>
                <a:sym typeface="Arial" charset="0"/>
              </a:rPr>
              <a:t> </a:t>
            </a:r>
            <a:r>
              <a:rPr lang="en-US" sz="2400" dirty="0" err="1">
                <a:cs typeface="Arial" charset="0"/>
                <a:sym typeface="Arial" charset="0"/>
              </a:rPr>
              <a:t>chức</a:t>
            </a:r>
            <a:r>
              <a:rPr lang="en-US" sz="2400" dirty="0">
                <a:cs typeface="Arial" charset="0"/>
                <a:sym typeface="Arial" charset="0"/>
              </a:rPr>
              <a:t> </a:t>
            </a:r>
            <a:r>
              <a:rPr lang="en-US" sz="2400" dirty="0" err="1">
                <a:cs typeface="Arial" charset="0"/>
                <a:sym typeface="Arial" charset="0"/>
              </a:rPr>
              <a:t>năng</a:t>
            </a:r>
            <a:r>
              <a:rPr lang="en-US" sz="2400" dirty="0">
                <a:cs typeface="Arial" charset="0"/>
                <a:sym typeface="Arial" charset="0"/>
              </a:rPr>
              <a:t> </a:t>
            </a:r>
          </a:p>
        </p:txBody>
      </p:sp>
      <p:sp>
        <p:nvSpPr>
          <p:cNvPr id="72708" name="Text Box 6"/>
          <p:cNvSpPr txBox="1">
            <a:spLocks noChangeArrowheads="1"/>
          </p:cNvSpPr>
          <p:nvPr/>
        </p:nvSpPr>
        <p:spPr bwMode="auto">
          <a:xfrm>
            <a:off x="76200" y="6119813"/>
            <a:ext cx="4724400" cy="522287"/>
          </a:xfrm>
          <a:prstGeom prst="rect">
            <a:avLst/>
          </a:prstGeom>
          <a:noFill/>
          <a:ln w="9525" algn="ctr">
            <a:noFill/>
            <a:miter lim="800000"/>
            <a:headEnd/>
            <a:tailEnd/>
          </a:ln>
        </p:spPr>
        <p:txBody>
          <a:bodyPr>
            <a:spAutoFit/>
          </a:bodyPr>
          <a:lstStyle/>
          <a:p>
            <a:pPr>
              <a:buClr>
                <a:srgbClr val="FFFFFF"/>
              </a:buClr>
              <a:buFont typeface="Arial" pitchFamily="34" charset="0"/>
              <a:buNone/>
            </a:pPr>
            <a:r>
              <a:rPr lang="en-US" sz="1400">
                <a:solidFill>
                  <a:srgbClr val="FFFFFF"/>
                </a:solidFill>
                <a:sym typeface="Arial" pitchFamily="34" charset="0"/>
              </a:rPr>
              <a:t>Agusti AG, et al. </a:t>
            </a:r>
            <a:r>
              <a:rPr lang="en-US" sz="1400" i="1">
                <a:solidFill>
                  <a:srgbClr val="FFFFFF"/>
                </a:solidFill>
                <a:sym typeface="Arial" pitchFamily="34" charset="0"/>
              </a:rPr>
              <a:t>Eur Respir J.</a:t>
            </a:r>
            <a:r>
              <a:rPr lang="en-US" sz="1400">
                <a:solidFill>
                  <a:srgbClr val="FFFFFF"/>
                </a:solidFill>
                <a:sym typeface="Arial" pitchFamily="34" charset="0"/>
              </a:rPr>
              <a:t> 2003;21:347-360.</a:t>
            </a:r>
          </a:p>
          <a:p>
            <a:pPr>
              <a:buClr>
                <a:srgbClr val="FFFFFF"/>
              </a:buClr>
              <a:buFont typeface="Arial" pitchFamily="34" charset="0"/>
              <a:buNone/>
            </a:pPr>
            <a:r>
              <a:rPr lang="en-US" sz="1400">
                <a:solidFill>
                  <a:srgbClr val="FFFFFF"/>
                </a:solidFill>
                <a:sym typeface="Arial" pitchFamily="34" charset="0"/>
              </a:rPr>
              <a:t>Sevenoaks MJ, Stockley RA. </a:t>
            </a:r>
            <a:r>
              <a:rPr lang="en-US" sz="1400" i="1">
                <a:solidFill>
                  <a:srgbClr val="FFFFFF"/>
                </a:solidFill>
                <a:sym typeface="Arial" pitchFamily="34" charset="0"/>
              </a:rPr>
              <a:t>Respir Res</a:t>
            </a:r>
            <a:r>
              <a:rPr lang="en-US" sz="1400">
                <a:solidFill>
                  <a:srgbClr val="FFFFFF"/>
                </a:solidFill>
                <a:sym typeface="Arial" pitchFamily="34" charset="0"/>
              </a:rPr>
              <a:t>. 2006;7:70-78.</a:t>
            </a:r>
          </a:p>
        </p:txBody>
      </p:sp>
      <p:sp>
        <p:nvSpPr>
          <p:cNvPr id="72709" name="Text Box 6"/>
          <p:cNvSpPr txBox="1">
            <a:spLocks noChangeArrowheads="1"/>
          </p:cNvSpPr>
          <p:nvPr/>
        </p:nvSpPr>
        <p:spPr bwMode="auto">
          <a:xfrm>
            <a:off x="4114800" y="6096000"/>
            <a:ext cx="4440237" cy="523875"/>
          </a:xfrm>
          <a:prstGeom prst="rect">
            <a:avLst/>
          </a:prstGeom>
          <a:noFill/>
          <a:ln w="9525" algn="ctr">
            <a:noFill/>
            <a:miter lim="800000"/>
            <a:headEnd/>
            <a:tailEnd/>
          </a:ln>
        </p:spPr>
        <p:txBody>
          <a:bodyPr>
            <a:spAutoFit/>
          </a:bodyPr>
          <a:lstStyle/>
          <a:p>
            <a:pPr>
              <a:buClr>
                <a:srgbClr val="FFFFFF"/>
              </a:buClr>
              <a:buFont typeface="Arial" pitchFamily="34" charset="0"/>
              <a:buNone/>
            </a:pPr>
            <a:r>
              <a:rPr lang="en-US" sz="1400" dirty="0" err="1">
                <a:sym typeface="Arial" pitchFamily="34" charset="0"/>
              </a:rPr>
              <a:t>Chatila</a:t>
            </a:r>
            <a:r>
              <a:rPr lang="en-US" sz="1400" dirty="0">
                <a:sym typeface="Arial" pitchFamily="34" charset="0"/>
              </a:rPr>
              <a:t> et al. </a:t>
            </a:r>
            <a:r>
              <a:rPr lang="en-US" sz="1400" i="1" dirty="0">
                <a:sym typeface="Arial" pitchFamily="34" charset="0"/>
              </a:rPr>
              <a:t>Proc Am </a:t>
            </a:r>
            <a:r>
              <a:rPr lang="en-US" sz="1400" i="1" dirty="0" err="1">
                <a:sym typeface="Arial" pitchFamily="34" charset="0"/>
              </a:rPr>
              <a:t>Thorac</a:t>
            </a:r>
            <a:r>
              <a:rPr lang="en-US" sz="1400" i="1" dirty="0">
                <a:sym typeface="Arial" pitchFamily="34" charset="0"/>
              </a:rPr>
              <a:t> Soc</a:t>
            </a:r>
            <a:r>
              <a:rPr lang="en-US" sz="1400" dirty="0">
                <a:sym typeface="Arial" pitchFamily="34" charset="0"/>
              </a:rPr>
              <a:t>. 2008;5:549-555.</a:t>
            </a:r>
          </a:p>
          <a:p>
            <a:pPr>
              <a:buClr>
                <a:srgbClr val="FFFFFF"/>
              </a:buClr>
              <a:buFont typeface="Arial" pitchFamily="34" charset="0"/>
              <a:buNone/>
            </a:pPr>
            <a:r>
              <a:rPr lang="en-US" sz="1400" dirty="0" err="1">
                <a:sym typeface="Arial" pitchFamily="34" charset="0"/>
              </a:rPr>
              <a:t>Luppi</a:t>
            </a:r>
            <a:r>
              <a:rPr lang="en-US" sz="1400" dirty="0">
                <a:sym typeface="Arial" pitchFamily="34" charset="0"/>
              </a:rPr>
              <a:t> et al. </a:t>
            </a:r>
            <a:r>
              <a:rPr lang="en-US" sz="1400" i="1" dirty="0">
                <a:sym typeface="Arial" pitchFamily="34" charset="0"/>
              </a:rPr>
              <a:t>Proc Am </a:t>
            </a:r>
            <a:r>
              <a:rPr lang="en-US" sz="1400" i="1" dirty="0" err="1">
                <a:sym typeface="Arial" pitchFamily="34" charset="0"/>
              </a:rPr>
              <a:t>Throrac</a:t>
            </a:r>
            <a:r>
              <a:rPr lang="en-US" sz="1400" i="1" dirty="0">
                <a:sym typeface="Arial" pitchFamily="34" charset="0"/>
              </a:rPr>
              <a:t> Soc. </a:t>
            </a:r>
            <a:r>
              <a:rPr lang="en-US" sz="1400" dirty="0">
                <a:sym typeface="Arial" pitchFamily="34" charset="0"/>
              </a:rPr>
              <a:t>2008;5:848-856.</a:t>
            </a:r>
          </a:p>
        </p:txBody>
      </p:sp>
      <p:sp>
        <p:nvSpPr>
          <p:cNvPr id="8" name="Title 1"/>
          <p:cNvSpPr txBox="1">
            <a:spLocks/>
          </p:cNvSpPr>
          <p:nvPr/>
        </p:nvSpPr>
        <p:spPr>
          <a:xfrm>
            <a:off x="76200" y="350838"/>
            <a:ext cx="8915400" cy="639762"/>
          </a:xfrm>
          <a:prstGeom prst="rect">
            <a:avLst/>
          </a:prstGeom>
          <a:solidFill>
            <a:srgbClr val="002060"/>
          </a:solidFill>
        </p:spPr>
        <p:txBody>
          <a:bodyPr/>
          <a:lstStyle/>
          <a:p>
            <a:pPr algn="ctr" eaLnBrk="0" hangingPunct="0">
              <a:defRPr/>
            </a:pPr>
            <a:r>
              <a:rPr lang="en-US" sz="3200" b="1" kern="0" dirty="0">
                <a:solidFill>
                  <a:schemeClr val="bg1"/>
                </a:solidFill>
                <a:latin typeface="+mj-lt"/>
                <a:ea typeface="+mj-ea"/>
                <a:cs typeface="+mj-cs"/>
              </a:rPr>
              <a:t>ĐÁNH GIÁ BỆNH ĐỒNG MẮC / COPD</a:t>
            </a:r>
          </a:p>
        </p:txBody>
      </p:sp>
      <p:graphicFrame>
        <p:nvGraphicFramePr>
          <p:cNvPr id="175106" name="Object 2"/>
          <p:cNvGraphicFramePr>
            <a:graphicFrameLocks noChangeAspect="1"/>
          </p:cNvGraphicFramePr>
          <p:nvPr/>
        </p:nvGraphicFramePr>
        <p:xfrm>
          <a:off x="8153400" y="5943600"/>
          <a:ext cx="990600" cy="914400"/>
        </p:xfrm>
        <a:graphic>
          <a:graphicData uri="http://schemas.openxmlformats.org/presentationml/2006/ole">
            <mc:AlternateContent xmlns:mc="http://schemas.openxmlformats.org/markup-compatibility/2006">
              <mc:Choice xmlns:v="urn:schemas-microsoft-com:vml" Requires="v">
                <p:oleObj spid="_x0000_s175134" r:id="rId4" imgW="3238952" imgH="3209524" progId="">
                  <p:embed/>
                </p:oleObj>
              </mc:Choice>
              <mc:Fallback>
                <p:oleObj r:id="rId4" imgW="3238952" imgH="3209524"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943600"/>
                        <a:ext cx="9906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28600" y="381000"/>
            <a:ext cx="8763000" cy="762000"/>
          </a:xfrm>
          <a:solidFill>
            <a:srgbClr val="002060"/>
          </a:solidFill>
          <a:ln>
            <a:solidFill>
              <a:schemeClr val="bg1"/>
            </a:solidFill>
          </a:ln>
        </p:spPr>
        <p:txBody>
          <a:bodyPr>
            <a:noAutofit/>
          </a:bodyPr>
          <a:lstStyle/>
          <a:p>
            <a:pPr>
              <a:defRPr/>
            </a:pPr>
            <a:r>
              <a:rPr lang="da-DK" sz="3600" b="1" dirty="0">
                <a:solidFill>
                  <a:schemeClr val="bg1"/>
                </a:solidFill>
                <a:effectLst>
                  <a:outerShdw blurRad="38100" dist="38100" dir="2700000" algn="tl">
                    <a:srgbClr val="000000">
                      <a:alpha val="43137"/>
                    </a:srgbClr>
                  </a:outerShdw>
                </a:effectLst>
                <a:latin typeface="Verdana" pitchFamily="34" charset="0"/>
                <a:cs typeface="Tahoma"/>
              </a:rPr>
              <a:t/>
            </a:r>
            <a:br>
              <a:rPr lang="da-DK" sz="3600" b="1" dirty="0">
                <a:solidFill>
                  <a:schemeClr val="bg1"/>
                </a:solidFill>
                <a:effectLst>
                  <a:outerShdw blurRad="38100" dist="38100" dir="2700000" algn="tl">
                    <a:srgbClr val="000000">
                      <a:alpha val="43137"/>
                    </a:srgbClr>
                  </a:outerShdw>
                </a:effectLst>
                <a:latin typeface="Verdana" pitchFamily="34" charset="0"/>
                <a:cs typeface="Tahoma"/>
              </a:rPr>
            </a:br>
            <a:r>
              <a:rPr lang="da-DK" sz="3600" b="1" dirty="0">
                <a:solidFill>
                  <a:schemeClr val="bg1"/>
                </a:solidFill>
                <a:latin typeface="Verdana" pitchFamily="34" charset="0"/>
                <a:cs typeface="Tahoma"/>
              </a:rPr>
              <a:t>Kết quả </a:t>
            </a:r>
            <a:r>
              <a:rPr lang="vi-VN" sz="3600" b="1" dirty="0">
                <a:solidFill>
                  <a:schemeClr val="bg1"/>
                </a:solidFill>
                <a:latin typeface="Verdana" pitchFamily="34" charset="0"/>
                <a:cs typeface="Tahoma"/>
              </a:rPr>
              <a:t>đánh</a:t>
            </a:r>
            <a:r>
              <a:rPr lang="en-US" sz="3600" b="1" dirty="0">
                <a:solidFill>
                  <a:schemeClr val="bg1"/>
                </a:solidFill>
                <a:latin typeface="Verdana" pitchFamily="34" charset="0"/>
                <a:cs typeface="Tahoma"/>
              </a:rPr>
              <a:t> </a:t>
            </a:r>
            <a:r>
              <a:rPr lang="en-US" sz="3600" b="1" dirty="0" err="1">
                <a:solidFill>
                  <a:schemeClr val="bg1"/>
                </a:solidFill>
                <a:latin typeface="Verdana" pitchFamily="34" charset="0"/>
                <a:cs typeface="Tahoma"/>
              </a:rPr>
              <a:t>giá</a:t>
            </a:r>
            <a:r>
              <a:rPr lang="en-US" sz="3600" b="1" dirty="0">
                <a:solidFill>
                  <a:schemeClr val="bg1"/>
                </a:solidFill>
                <a:latin typeface="Verdana" pitchFamily="34" charset="0"/>
                <a:cs typeface="Tahoma"/>
              </a:rPr>
              <a:t> COPD </a:t>
            </a:r>
            <a:r>
              <a:rPr lang="en-US" sz="3600" b="1" dirty="0" err="1">
                <a:solidFill>
                  <a:schemeClr val="bg1"/>
                </a:solidFill>
                <a:latin typeface="Verdana" pitchFamily="34" charset="0"/>
                <a:cs typeface="Tahoma"/>
              </a:rPr>
              <a:t>toàn</a:t>
            </a:r>
            <a:r>
              <a:rPr lang="en-US" sz="3600" b="1" dirty="0">
                <a:solidFill>
                  <a:schemeClr val="bg1"/>
                </a:solidFill>
                <a:latin typeface="Verdana" pitchFamily="34" charset="0"/>
                <a:cs typeface="Tahoma"/>
              </a:rPr>
              <a:t> </a:t>
            </a:r>
            <a:r>
              <a:rPr lang="en-US" sz="3600" b="1" dirty="0" err="1">
                <a:solidFill>
                  <a:schemeClr val="bg1"/>
                </a:solidFill>
                <a:latin typeface="Verdana" pitchFamily="34" charset="0"/>
                <a:cs typeface="Tahoma"/>
              </a:rPr>
              <a:t>diện</a:t>
            </a:r>
            <a:r>
              <a:rPr lang="en-US" sz="3600" b="1" dirty="0">
                <a:solidFill>
                  <a:schemeClr val="bg1"/>
                </a:solidFill>
                <a:effectLst>
                  <a:outerShdw blurRad="38100" dist="38100" dir="2700000" algn="tl">
                    <a:srgbClr val="000000">
                      <a:alpha val="43137"/>
                    </a:srgbClr>
                  </a:outerShdw>
                </a:effectLst>
                <a:latin typeface="Verdana" pitchFamily="34" charset="0"/>
              </a:rPr>
              <a:t/>
            </a:r>
            <a:br>
              <a:rPr lang="en-US" sz="3600" b="1" dirty="0">
                <a:solidFill>
                  <a:schemeClr val="bg1"/>
                </a:solidFill>
                <a:effectLst>
                  <a:outerShdw blurRad="38100" dist="38100" dir="2700000" algn="tl">
                    <a:srgbClr val="000000">
                      <a:alpha val="43137"/>
                    </a:srgbClr>
                  </a:outerShdw>
                </a:effectLst>
                <a:latin typeface="Verdana" pitchFamily="34" charset="0"/>
              </a:rPr>
            </a:br>
            <a:endParaRPr lang="da-DK" sz="3600" b="1" dirty="0">
              <a:solidFill>
                <a:schemeClr val="bg1"/>
              </a:solidFill>
              <a:effectLst>
                <a:outerShdw blurRad="38100" dist="38100" dir="2700000" algn="tl">
                  <a:srgbClr val="000000">
                    <a:alpha val="43137"/>
                  </a:srgbClr>
                </a:outerShdw>
              </a:effectLst>
              <a:latin typeface="Verdana" pitchFamily="34" charset="0"/>
              <a:cs typeface="Tahoma"/>
            </a:endParaRPr>
          </a:p>
        </p:txBody>
      </p:sp>
      <p:sp>
        <p:nvSpPr>
          <p:cNvPr id="63491" name="7 CuadroTexto"/>
          <p:cNvSpPr txBox="1">
            <a:spLocks noChangeArrowheads="1"/>
          </p:cNvSpPr>
          <p:nvPr/>
        </p:nvSpPr>
        <p:spPr bwMode="auto">
          <a:xfrm rot="-5400000">
            <a:off x="434181" y="3756819"/>
            <a:ext cx="252413" cy="339725"/>
          </a:xfrm>
          <a:prstGeom prst="rect">
            <a:avLst/>
          </a:prstGeom>
          <a:noFill/>
          <a:ln w="9525">
            <a:noFill/>
            <a:miter lim="800000"/>
            <a:headEnd/>
            <a:tailEnd/>
          </a:ln>
        </p:spPr>
        <p:txBody>
          <a:bodyPr wrap="none">
            <a:spAutoFit/>
          </a:bodyPr>
          <a:lstStyle/>
          <a:p>
            <a:pPr algn="ctr"/>
            <a:r>
              <a:rPr lang="en-US" sz="1600">
                <a:solidFill>
                  <a:srgbClr val="FFFFFF"/>
                </a:solidFill>
              </a:rPr>
              <a:t>(</a:t>
            </a:r>
          </a:p>
        </p:txBody>
      </p:sp>
      <p:sp>
        <p:nvSpPr>
          <p:cNvPr id="63492" name="Tekstfelt 11"/>
          <p:cNvSpPr txBox="1">
            <a:spLocks noChangeArrowheads="1"/>
          </p:cNvSpPr>
          <p:nvPr/>
        </p:nvSpPr>
        <p:spPr bwMode="auto">
          <a:xfrm>
            <a:off x="4191000" y="3124200"/>
            <a:ext cx="522900" cy="369332"/>
          </a:xfrm>
          <a:prstGeom prst="rect">
            <a:avLst/>
          </a:prstGeom>
          <a:noFill/>
          <a:ln w="9525">
            <a:noFill/>
            <a:miter lim="800000"/>
            <a:headEnd/>
            <a:tailEnd/>
          </a:ln>
        </p:spPr>
        <p:txBody>
          <a:bodyPr wrap="none">
            <a:spAutoFit/>
          </a:bodyPr>
          <a:lstStyle/>
          <a:p>
            <a:r>
              <a:rPr lang="da-DK" u="sng" dirty="0"/>
              <a:t>&gt;</a:t>
            </a:r>
            <a:r>
              <a:rPr lang="da-DK" dirty="0"/>
              <a:t> 2 </a:t>
            </a:r>
          </a:p>
        </p:txBody>
      </p:sp>
      <p:sp>
        <p:nvSpPr>
          <p:cNvPr id="63493" name="Tekstfelt 12"/>
          <p:cNvSpPr txBox="1">
            <a:spLocks noChangeArrowheads="1"/>
          </p:cNvSpPr>
          <p:nvPr/>
        </p:nvSpPr>
        <p:spPr bwMode="auto">
          <a:xfrm>
            <a:off x="4335463" y="4278313"/>
            <a:ext cx="312737" cy="369887"/>
          </a:xfrm>
          <a:prstGeom prst="rect">
            <a:avLst/>
          </a:prstGeom>
          <a:noFill/>
          <a:ln w="9525">
            <a:noFill/>
            <a:miter lim="800000"/>
            <a:headEnd/>
            <a:tailEnd/>
          </a:ln>
        </p:spPr>
        <p:txBody>
          <a:bodyPr wrap="none">
            <a:spAutoFit/>
          </a:bodyPr>
          <a:lstStyle/>
          <a:p>
            <a:r>
              <a:rPr lang="da-DK">
                <a:solidFill>
                  <a:srgbClr val="FFFFFF"/>
                </a:solidFill>
              </a:rPr>
              <a:t>1</a:t>
            </a:r>
          </a:p>
        </p:txBody>
      </p:sp>
      <p:sp>
        <p:nvSpPr>
          <p:cNvPr id="63494" name="Tekstfelt 13"/>
          <p:cNvSpPr txBox="1">
            <a:spLocks noChangeArrowheads="1"/>
          </p:cNvSpPr>
          <p:nvPr/>
        </p:nvSpPr>
        <p:spPr bwMode="auto">
          <a:xfrm>
            <a:off x="4191000" y="4876800"/>
            <a:ext cx="354584" cy="369332"/>
          </a:xfrm>
          <a:prstGeom prst="rect">
            <a:avLst/>
          </a:prstGeom>
          <a:noFill/>
          <a:ln w="9525">
            <a:noFill/>
            <a:miter lim="800000"/>
            <a:headEnd/>
            <a:tailEnd/>
          </a:ln>
        </p:spPr>
        <p:txBody>
          <a:bodyPr wrap="none">
            <a:spAutoFit/>
          </a:bodyPr>
          <a:lstStyle/>
          <a:p>
            <a:r>
              <a:rPr lang="da-DK" dirty="0"/>
              <a:t> 0</a:t>
            </a:r>
          </a:p>
        </p:txBody>
      </p:sp>
      <p:sp>
        <p:nvSpPr>
          <p:cNvPr id="15" name="1 Rectángulo"/>
          <p:cNvSpPr/>
          <p:nvPr/>
        </p:nvSpPr>
        <p:spPr>
          <a:xfrm>
            <a:off x="1295400" y="1981200"/>
            <a:ext cx="2938462" cy="3216275"/>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cxnSp>
        <p:nvCxnSpPr>
          <p:cNvPr id="17" name="14 Conector recto"/>
          <p:cNvCxnSpPr/>
          <p:nvPr/>
        </p:nvCxnSpPr>
        <p:spPr>
          <a:xfrm>
            <a:off x="2819400" y="2362200"/>
            <a:ext cx="0" cy="2911475"/>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 name="15 Conector recto"/>
          <p:cNvCxnSpPr>
            <a:stCxn id="15" idx="1"/>
            <a:endCxn id="15" idx="3"/>
          </p:cNvCxnSpPr>
          <p:nvPr/>
        </p:nvCxnSpPr>
        <p:spPr>
          <a:xfrm>
            <a:off x="1295400" y="3589338"/>
            <a:ext cx="2938462"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3498" name="16 CuadroTexto"/>
          <p:cNvSpPr txBox="1">
            <a:spLocks noChangeArrowheads="1"/>
          </p:cNvSpPr>
          <p:nvPr/>
        </p:nvSpPr>
        <p:spPr bwMode="auto">
          <a:xfrm>
            <a:off x="1654518" y="2935288"/>
            <a:ext cx="716863" cy="646331"/>
          </a:xfrm>
          <a:prstGeom prst="rect">
            <a:avLst/>
          </a:prstGeom>
          <a:noFill/>
          <a:ln w="9525">
            <a:noFill/>
            <a:miter lim="800000"/>
            <a:headEnd/>
            <a:tailEnd/>
          </a:ln>
        </p:spPr>
        <p:txBody>
          <a:bodyPr wrap="none">
            <a:spAutoFit/>
          </a:bodyPr>
          <a:lstStyle/>
          <a:p>
            <a:pPr algn="ctr"/>
            <a:r>
              <a:rPr lang="en-US" sz="3600" b="1"/>
              <a:t>(C)</a:t>
            </a:r>
            <a:endParaRPr lang="en-US" sz="2400"/>
          </a:p>
        </p:txBody>
      </p:sp>
      <p:sp>
        <p:nvSpPr>
          <p:cNvPr id="63499" name="17 CuadroTexto"/>
          <p:cNvSpPr txBox="1">
            <a:spLocks noChangeArrowheads="1"/>
          </p:cNvSpPr>
          <p:nvPr/>
        </p:nvSpPr>
        <p:spPr bwMode="auto">
          <a:xfrm>
            <a:off x="3078273" y="2935288"/>
            <a:ext cx="764953" cy="646331"/>
          </a:xfrm>
          <a:prstGeom prst="rect">
            <a:avLst/>
          </a:prstGeom>
          <a:noFill/>
          <a:ln w="9525">
            <a:noFill/>
            <a:miter lim="800000"/>
            <a:headEnd/>
            <a:tailEnd/>
          </a:ln>
        </p:spPr>
        <p:txBody>
          <a:bodyPr wrap="none">
            <a:spAutoFit/>
          </a:bodyPr>
          <a:lstStyle/>
          <a:p>
            <a:pPr algn="ctr"/>
            <a:r>
              <a:rPr lang="en-US" sz="3600" b="1" dirty="0"/>
              <a:t>(D)</a:t>
            </a:r>
            <a:endParaRPr lang="en-US" sz="2400" dirty="0"/>
          </a:p>
        </p:txBody>
      </p:sp>
      <p:sp>
        <p:nvSpPr>
          <p:cNvPr id="63500" name="18 CuadroTexto"/>
          <p:cNvSpPr txBox="1">
            <a:spLocks noChangeArrowheads="1"/>
          </p:cNvSpPr>
          <p:nvPr/>
        </p:nvSpPr>
        <p:spPr bwMode="auto">
          <a:xfrm>
            <a:off x="1624178" y="4383088"/>
            <a:ext cx="753731" cy="646331"/>
          </a:xfrm>
          <a:prstGeom prst="rect">
            <a:avLst/>
          </a:prstGeom>
          <a:noFill/>
          <a:ln w="9525">
            <a:noFill/>
            <a:miter lim="800000"/>
            <a:headEnd/>
            <a:tailEnd/>
          </a:ln>
        </p:spPr>
        <p:txBody>
          <a:bodyPr wrap="none">
            <a:spAutoFit/>
          </a:bodyPr>
          <a:lstStyle/>
          <a:p>
            <a:pPr algn="ctr"/>
            <a:r>
              <a:rPr lang="en-US" sz="3600" b="1" dirty="0"/>
              <a:t>(A)</a:t>
            </a:r>
            <a:endParaRPr lang="en-US" sz="2400" dirty="0"/>
          </a:p>
        </p:txBody>
      </p:sp>
      <p:sp>
        <p:nvSpPr>
          <p:cNvPr id="63501" name="19 CuadroTexto"/>
          <p:cNvSpPr txBox="1">
            <a:spLocks noChangeArrowheads="1"/>
          </p:cNvSpPr>
          <p:nvPr/>
        </p:nvSpPr>
        <p:spPr bwMode="auto">
          <a:xfrm>
            <a:off x="3018905" y="4343400"/>
            <a:ext cx="731289" cy="646331"/>
          </a:xfrm>
          <a:prstGeom prst="rect">
            <a:avLst/>
          </a:prstGeom>
          <a:noFill/>
          <a:ln w="9525">
            <a:noFill/>
            <a:miter lim="800000"/>
            <a:headEnd/>
            <a:tailEnd/>
          </a:ln>
        </p:spPr>
        <p:txBody>
          <a:bodyPr wrap="none">
            <a:spAutoFit/>
          </a:bodyPr>
          <a:lstStyle/>
          <a:p>
            <a:pPr algn="ctr"/>
            <a:r>
              <a:rPr lang="en-US" sz="3600" b="1" dirty="0"/>
              <a:t>(B)</a:t>
            </a:r>
            <a:endParaRPr lang="en-US" sz="2400" dirty="0"/>
          </a:p>
        </p:txBody>
      </p:sp>
      <p:sp>
        <p:nvSpPr>
          <p:cNvPr id="63502" name="TextBox 2"/>
          <p:cNvSpPr txBox="1">
            <a:spLocks noChangeArrowheads="1"/>
          </p:cNvSpPr>
          <p:nvPr/>
        </p:nvSpPr>
        <p:spPr bwMode="auto">
          <a:xfrm>
            <a:off x="1360449" y="5334000"/>
            <a:ext cx="1170064" cy="646331"/>
          </a:xfrm>
          <a:prstGeom prst="rect">
            <a:avLst/>
          </a:prstGeom>
          <a:noFill/>
          <a:ln w="9525">
            <a:noFill/>
            <a:miter lim="800000"/>
            <a:headEnd/>
            <a:tailEnd/>
          </a:ln>
        </p:spPr>
        <p:txBody>
          <a:bodyPr wrap="none">
            <a:spAutoFit/>
          </a:bodyPr>
          <a:lstStyle/>
          <a:p>
            <a:pPr algn="ctr"/>
            <a:r>
              <a:rPr lang="en-US" dirty="0" err="1"/>
              <a:t>mMRC</a:t>
            </a:r>
            <a:r>
              <a:rPr lang="en-US" dirty="0"/>
              <a:t> 0-1</a:t>
            </a:r>
          </a:p>
          <a:p>
            <a:pPr algn="ctr"/>
            <a:r>
              <a:rPr lang="en-US" dirty="0"/>
              <a:t>CAT &lt; 10 </a:t>
            </a:r>
          </a:p>
        </p:txBody>
      </p:sp>
      <p:sp>
        <p:nvSpPr>
          <p:cNvPr id="63503" name="Tekstfelt 23"/>
          <p:cNvSpPr txBox="1">
            <a:spLocks noChangeArrowheads="1"/>
          </p:cNvSpPr>
          <p:nvPr/>
        </p:nvSpPr>
        <p:spPr bwMode="auto">
          <a:xfrm>
            <a:off x="906463" y="2514600"/>
            <a:ext cx="312737" cy="369887"/>
          </a:xfrm>
          <a:prstGeom prst="rect">
            <a:avLst/>
          </a:prstGeom>
          <a:noFill/>
          <a:ln w="9525">
            <a:noFill/>
            <a:miter lim="800000"/>
            <a:headEnd/>
            <a:tailEnd/>
          </a:ln>
        </p:spPr>
        <p:txBody>
          <a:bodyPr wrap="none">
            <a:spAutoFit/>
          </a:bodyPr>
          <a:lstStyle/>
          <a:p>
            <a:r>
              <a:rPr lang="da-DK" dirty="0"/>
              <a:t>4</a:t>
            </a:r>
          </a:p>
        </p:txBody>
      </p:sp>
      <p:sp>
        <p:nvSpPr>
          <p:cNvPr id="63504" name="Tekstfelt 24"/>
          <p:cNvSpPr txBox="1">
            <a:spLocks noChangeArrowheads="1"/>
          </p:cNvSpPr>
          <p:nvPr/>
        </p:nvSpPr>
        <p:spPr bwMode="auto">
          <a:xfrm>
            <a:off x="914400" y="3276600"/>
            <a:ext cx="312738" cy="369888"/>
          </a:xfrm>
          <a:prstGeom prst="rect">
            <a:avLst/>
          </a:prstGeom>
          <a:noFill/>
          <a:ln w="9525">
            <a:noFill/>
            <a:miter lim="800000"/>
            <a:headEnd/>
            <a:tailEnd/>
          </a:ln>
        </p:spPr>
        <p:txBody>
          <a:bodyPr wrap="none">
            <a:spAutoFit/>
          </a:bodyPr>
          <a:lstStyle/>
          <a:p>
            <a:r>
              <a:rPr lang="da-DK" dirty="0"/>
              <a:t>3</a:t>
            </a:r>
          </a:p>
        </p:txBody>
      </p:sp>
      <p:sp>
        <p:nvSpPr>
          <p:cNvPr id="63505" name="Tekstfelt 25"/>
          <p:cNvSpPr txBox="1">
            <a:spLocks noChangeArrowheads="1"/>
          </p:cNvSpPr>
          <p:nvPr/>
        </p:nvSpPr>
        <p:spPr bwMode="auto">
          <a:xfrm>
            <a:off x="914400" y="4114800"/>
            <a:ext cx="312737" cy="369887"/>
          </a:xfrm>
          <a:prstGeom prst="rect">
            <a:avLst/>
          </a:prstGeom>
          <a:noFill/>
          <a:ln w="9525">
            <a:noFill/>
            <a:miter lim="800000"/>
            <a:headEnd/>
            <a:tailEnd/>
          </a:ln>
        </p:spPr>
        <p:txBody>
          <a:bodyPr wrap="none">
            <a:spAutoFit/>
          </a:bodyPr>
          <a:lstStyle/>
          <a:p>
            <a:r>
              <a:rPr lang="da-DK"/>
              <a:t>2</a:t>
            </a:r>
          </a:p>
        </p:txBody>
      </p:sp>
      <p:sp>
        <p:nvSpPr>
          <p:cNvPr id="63506" name="Tekstfelt 26"/>
          <p:cNvSpPr txBox="1">
            <a:spLocks noChangeArrowheads="1"/>
          </p:cNvSpPr>
          <p:nvPr/>
        </p:nvSpPr>
        <p:spPr bwMode="auto">
          <a:xfrm>
            <a:off x="906463" y="4800600"/>
            <a:ext cx="312737" cy="369887"/>
          </a:xfrm>
          <a:prstGeom prst="rect">
            <a:avLst/>
          </a:prstGeom>
          <a:noFill/>
          <a:ln w="9525">
            <a:noFill/>
            <a:miter lim="800000"/>
            <a:headEnd/>
            <a:tailEnd/>
          </a:ln>
        </p:spPr>
        <p:txBody>
          <a:bodyPr wrap="none">
            <a:spAutoFit/>
          </a:bodyPr>
          <a:lstStyle/>
          <a:p>
            <a:r>
              <a:rPr lang="da-DK" dirty="0"/>
              <a:t>1</a:t>
            </a:r>
          </a:p>
        </p:txBody>
      </p:sp>
      <p:sp>
        <p:nvSpPr>
          <p:cNvPr id="63507" name="Tekstfelt 27"/>
          <p:cNvSpPr txBox="1">
            <a:spLocks noChangeArrowheads="1"/>
          </p:cNvSpPr>
          <p:nvPr/>
        </p:nvSpPr>
        <p:spPr bwMode="auto">
          <a:xfrm>
            <a:off x="822325" y="5159375"/>
            <a:ext cx="184150" cy="369888"/>
          </a:xfrm>
          <a:prstGeom prst="rect">
            <a:avLst/>
          </a:prstGeom>
          <a:noFill/>
          <a:ln w="9525">
            <a:noFill/>
            <a:miter lim="800000"/>
            <a:headEnd/>
            <a:tailEnd/>
          </a:ln>
        </p:spPr>
        <p:txBody>
          <a:bodyPr wrap="none">
            <a:spAutoFit/>
          </a:bodyPr>
          <a:lstStyle/>
          <a:p>
            <a:endParaRPr lang="da-DK"/>
          </a:p>
        </p:txBody>
      </p:sp>
      <p:sp>
        <p:nvSpPr>
          <p:cNvPr id="63508" name="TextBox 2"/>
          <p:cNvSpPr txBox="1">
            <a:spLocks noChangeArrowheads="1"/>
          </p:cNvSpPr>
          <p:nvPr/>
        </p:nvSpPr>
        <p:spPr bwMode="auto">
          <a:xfrm>
            <a:off x="2943791" y="5334000"/>
            <a:ext cx="1045030" cy="646331"/>
          </a:xfrm>
          <a:prstGeom prst="rect">
            <a:avLst/>
          </a:prstGeom>
          <a:noFill/>
          <a:ln w="9525">
            <a:noFill/>
            <a:miter lim="800000"/>
            <a:headEnd/>
            <a:tailEnd/>
          </a:ln>
        </p:spPr>
        <p:txBody>
          <a:bodyPr wrap="none">
            <a:spAutoFit/>
          </a:bodyPr>
          <a:lstStyle/>
          <a:p>
            <a:pPr algn="ctr"/>
            <a:r>
              <a:rPr lang="en-US" dirty="0" err="1"/>
              <a:t>mMRC</a:t>
            </a:r>
            <a:r>
              <a:rPr lang="da-DK" u="sng" dirty="0"/>
              <a:t>&gt;</a:t>
            </a:r>
            <a:r>
              <a:rPr lang="en-US" dirty="0"/>
              <a:t>2</a:t>
            </a:r>
          </a:p>
          <a:p>
            <a:pPr algn="ctr"/>
            <a:r>
              <a:rPr lang="en-US" dirty="0"/>
              <a:t>CAT </a:t>
            </a:r>
            <a:r>
              <a:rPr lang="da-DK" u="sng" dirty="0"/>
              <a:t>&gt;</a:t>
            </a:r>
            <a:r>
              <a:rPr lang="en-US" dirty="0"/>
              <a:t>10 </a:t>
            </a:r>
          </a:p>
        </p:txBody>
      </p:sp>
      <p:sp>
        <p:nvSpPr>
          <p:cNvPr id="63509" name="13 CuadroTexto"/>
          <p:cNvSpPr txBox="1">
            <a:spLocks noChangeArrowheads="1"/>
          </p:cNvSpPr>
          <p:nvPr/>
        </p:nvSpPr>
        <p:spPr bwMode="auto">
          <a:xfrm>
            <a:off x="1704691" y="5943600"/>
            <a:ext cx="1956368" cy="677108"/>
          </a:xfrm>
          <a:prstGeom prst="rect">
            <a:avLst/>
          </a:prstGeom>
          <a:noFill/>
          <a:ln w="9525">
            <a:noFill/>
            <a:miter lim="800000"/>
            <a:headEnd/>
            <a:tailEnd/>
          </a:ln>
        </p:spPr>
        <p:txBody>
          <a:bodyPr wrap="none">
            <a:spAutoFit/>
          </a:bodyPr>
          <a:lstStyle/>
          <a:p>
            <a:pPr algn="ctr"/>
            <a:r>
              <a:rPr lang="en-US" sz="2400" b="1" dirty="0" err="1"/>
              <a:t>Triệu</a:t>
            </a:r>
            <a:r>
              <a:rPr lang="en-US" sz="2400" b="1" dirty="0"/>
              <a:t> </a:t>
            </a:r>
            <a:r>
              <a:rPr lang="en-US" sz="2400" b="1" dirty="0" err="1"/>
              <a:t>chứng</a:t>
            </a:r>
            <a:endParaRPr lang="en-US" sz="2400" b="1" dirty="0"/>
          </a:p>
          <a:p>
            <a:pPr algn="ctr"/>
            <a:r>
              <a:rPr lang="en-US" sz="1400" dirty="0"/>
              <a:t>(</a:t>
            </a:r>
            <a:r>
              <a:rPr lang="en-US" sz="1400" dirty="0" err="1"/>
              <a:t>mMRC</a:t>
            </a:r>
            <a:r>
              <a:rPr lang="en-US" sz="1400" dirty="0"/>
              <a:t> </a:t>
            </a:r>
            <a:r>
              <a:rPr lang="en-US" sz="1400" dirty="0" err="1"/>
              <a:t>hoặc</a:t>
            </a:r>
            <a:r>
              <a:rPr lang="en-US" sz="1400" dirty="0"/>
              <a:t> </a:t>
            </a:r>
            <a:r>
              <a:rPr lang="en-US" sz="1400" dirty="0" err="1"/>
              <a:t>điểm</a:t>
            </a:r>
            <a:r>
              <a:rPr lang="en-US" sz="1400" dirty="0"/>
              <a:t> CAT))</a:t>
            </a:r>
          </a:p>
        </p:txBody>
      </p:sp>
      <p:sp>
        <p:nvSpPr>
          <p:cNvPr id="63511" name="Tekstfelt 6"/>
          <p:cNvSpPr txBox="1">
            <a:spLocks noChangeArrowheads="1"/>
          </p:cNvSpPr>
          <p:nvPr/>
        </p:nvSpPr>
        <p:spPr bwMode="auto">
          <a:xfrm>
            <a:off x="5410200" y="1676400"/>
            <a:ext cx="3490912" cy="4400550"/>
          </a:xfrm>
          <a:prstGeom prst="rect">
            <a:avLst/>
          </a:prstGeom>
          <a:noFill/>
          <a:ln w="9525">
            <a:solidFill>
              <a:schemeClr val="tx1"/>
            </a:solidFill>
            <a:miter lim="800000"/>
            <a:headEnd/>
            <a:tailEnd/>
          </a:ln>
        </p:spPr>
        <p:txBody>
          <a:bodyPr>
            <a:spAutoFit/>
          </a:bodyPr>
          <a:lstStyle/>
          <a:p>
            <a:pPr algn="ctr"/>
            <a:r>
              <a:rPr lang="da-DK" sz="2000" dirty="0">
                <a:latin typeface="Tahoma" pitchFamily="34" charset="0"/>
                <a:cs typeface="Tahoma" pitchFamily="34" charset="0"/>
              </a:rPr>
              <a:t>BN có thể là một trong 4 nhóm sau:</a:t>
            </a:r>
          </a:p>
          <a:p>
            <a:endParaRPr lang="da-DK" sz="2000" dirty="0">
              <a:latin typeface="Tahoma" pitchFamily="34" charset="0"/>
              <a:cs typeface="Tahoma" pitchFamily="34" charset="0"/>
            </a:endParaRPr>
          </a:p>
          <a:p>
            <a:r>
              <a:rPr lang="da-DK" sz="2000" dirty="0">
                <a:latin typeface="Tahoma" pitchFamily="34" charset="0"/>
                <a:cs typeface="Tahoma" pitchFamily="34" charset="0"/>
              </a:rPr>
              <a:t>A:  Ít triệu chứng, nguy cơ    thấp</a:t>
            </a:r>
          </a:p>
          <a:p>
            <a:endParaRPr lang="da-DK" sz="2000" dirty="0">
              <a:latin typeface="Tahoma" pitchFamily="34" charset="0"/>
              <a:cs typeface="Tahoma" pitchFamily="34" charset="0"/>
            </a:endParaRPr>
          </a:p>
          <a:p>
            <a:r>
              <a:rPr lang="da-DK" sz="2000" dirty="0">
                <a:latin typeface="Tahoma" pitchFamily="34" charset="0"/>
                <a:cs typeface="Tahoma" pitchFamily="34" charset="0"/>
              </a:rPr>
              <a:t>B:  Nhiều triệu chứng, nguy cơ thấp</a:t>
            </a:r>
          </a:p>
          <a:p>
            <a:endParaRPr lang="da-DK" sz="2000" dirty="0">
              <a:latin typeface="Tahoma" pitchFamily="34" charset="0"/>
              <a:cs typeface="Tahoma" pitchFamily="34" charset="0"/>
            </a:endParaRPr>
          </a:p>
          <a:p>
            <a:r>
              <a:rPr lang="da-DK" sz="2000" dirty="0">
                <a:latin typeface="Tahoma" pitchFamily="34" charset="0"/>
                <a:cs typeface="Tahoma" pitchFamily="34" charset="0"/>
              </a:rPr>
              <a:t>C:  Ít triệu chứng, nguy cơ cao</a:t>
            </a:r>
          </a:p>
          <a:p>
            <a:endParaRPr lang="da-DK" sz="2000" dirty="0">
              <a:latin typeface="Tahoma" pitchFamily="34" charset="0"/>
              <a:cs typeface="Tahoma" pitchFamily="34" charset="0"/>
            </a:endParaRPr>
          </a:p>
          <a:p>
            <a:r>
              <a:rPr lang="da-DK" sz="2000" dirty="0">
                <a:latin typeface="Tahoma" pitchFamily="34" charset="0"/>
                <a:cs typeface="Tahoma" pitchFamily="34" charset="0"/>
              </a:rPr>
              <a:t>D:  Nhiều triệu chứng, nguy cơ cao</a:t>
            </a:r>
          </a:p>
        </p:txBody>
      </p:sp>
      <p:sp>
        <p:nvSpPr>
          <p:cNvPr id="63513" name="7 CuadroTexto"/>
          <p:cNvSpPr txBox="1">
            <a:spLocks noChangeArrowheads="1"/>
          </p:cNvSpPr>
          <p:nvPr/>
        </p:nvSpPr>
        <p:spPr bwMode="auto">
          <a:xfrm rot="-5400000">
            <a:off x="-1544341" y="3317944"/>
            <a:ext cx="4101507" cy="707886"/>
          </a:xfrm>
          <a:prstGeom prst="rect">
            <a:avLst/>
          </a:prstGeom>
          <a:noFill/>
          <a:ln w="9525">
            <a:noFill/>
            <a:miter lim="800000"/>
            <a:headEnd/>
            <a:tailEnd/>
          </a:ln>
        </p:spPr>
        <p:txBody>
          <a:bodyPr wrap="none">
            <a:spAutoFit/>
          </a:bodyPr>
          <a:lstStyle/>
          <a:p>
            <a:pPr algn="ctr"/>
            <a:r>
              <a:rPr lang="en-US" sz="2400" b="1" dirty="0" err="1"/>
              <a:t>Nguy</a:t>
            </a:r>
            <a:r>
              <a:rPr lang="en-US" sz="2400" b="1" dirty="0"/>
              <a:t> </a:t>
            </a:r>
            <a:r>
              <a:rPr lang="en-US" sz="2400" b="1" dirty="0" err="1"/>
              <a:t>cơ</a:t>
            </a:r>
            <a:r>
              <a:rPr lang="en-US" sz="2400" b="1" dirty="0"/>
              <a:t> </a:t>
            </a:r>
            <a:r>
              <a:rPr lang="en-US" sz="2400" b="1" dirty="0" err="1"/>
              <a:t>đợt</a:t>
            </a:r>
            <a:r>
              <a:rPr lang="en-US" sz="2400" b="1" dirty="0"/>
              <a:t> </a:t>
            </a:r>
            <a:r>
              <a:rPr lang="en-US" sz="2400" b="1" dirty="0" err="1"/>
              <a:t>cấp</a:t>
            </a:r>
            <a:r>
              <a:rPr lang="en-US" sz="2400" dirty="0"/>
              <a:t> </a:t>
            </a:r>
          </a:p>
          <a:p>
            <a:pPr algn="ctr"/>
            <a:r>
              <a:rPr lang="en-US" sz="1600" dirty="0"/>
              <a:t>(</a:t>
            </a:r>
            <a:r>
              <a:rPr lang="en-US" sz="1600" dirty="0" err="1"/>
              <a:t>Phân</a:t>
            </a:r>
            <a:r>
              <a:rPr lang="en-US" sz="1600" dirty="0"/>
              <a:t> </a:t>
            </a:r>
            <a:r>
              <a:rPr lang="en-US" sz="1600" dirty="0" err="1"/>
              <a:t>loại</a:t>
            </a:r>
            <a:r>
              <a:rPr lang="en-US" sz="1600" dirty="0"/>
              <a:t> GOLD </a:t>
            </a:r>
            <a:r>
              <a:rPr lang="en-US" sz="1600" dirty="0" err="1"/>
              <a:t>mức</a:t>
            </a:r>
            <a:r>
              <a:rPr lang="en-US" sz="1600" dirty="0"/>
              <a:t> </a:t>
            </a:r>
            <a:r>
              <a:rPr lang="en-US" sz="1600" dirty="0" err="1"/>
              <a:t>độ</a:t>
            </a:r>
            <a:r>
              <a:rPr lang="en-US" sz="1600" dirty="0"/>
              <a:t> </a:t>
            </a:r>
            <a:r>
              <a:rPr lang="en-US" sz="1600" dirty="0" err="1"/>
              <a:t>tắc</a:t>
            </a:r>
            <a:r>
              <a:rPr lang="en-US" sz="1600" dirty="0"/>
              <a:t> </a:t>
            </a:r>
            <a:r>
              <a:rPr lang="en-US" sz="1600" dirty="0" err="1"/>
              <a:t>nghẽn</a:t>
            </a:r>
            <a:r>
              <a:rPr lang="en-US" sz="1600" dirty="0"/>
              <a:t> </a:t>
            </a:r>
            <a:r>
              <a:rPr lang="en-US" sz="1600" dirty="0" err="1"/>
              <a:t>đường</a:t>
            </a:r>
            <a:r>
              <a:rPr lang="en-US" sz="1600" dirty="0"/>
              <a:t> </a:t>
            </a:r>
            <a:r>
              <a:rPr lang="en-US" sz="1600" dirty="0" err="1"/>
              <a:t>thở</a:t>
            </a:r>
            <a:r>
              <a:rPr lang="en-US" sz="1600" dirty="0"/>
              <a:t>)</a:t>
            </a:r>
          </a:p>
        </p:txBody>
      </p:sp>
      <p:sp>
        <p:nvSpPr>
          <p:cNvPr id="63514" name="7 CuadroTexto"/>
          <p:cNvSpPr txBox="1">
            <a:spLocks noChangeArrowheads="1"/>
          </p:cNvSpPr>
          <p:nvPr/>
        </p:nvSpPr>
        <p:spPr bwMode="auto">
          <a:xfrm rot="-5400000">
            <a:off x="3592513" y="3646487"/>
            <a:ext cx="2819400" cy="708025"/>
          </a:xfrm>
          <a:prstGeom prst="rect">
            <a:avLst/>
          </a:prstGeom>
          <a:noFill/>
          <a:ln w="9525">
            <a:noFill/>
            <a:miter lim="800000"/>
            <a:headEnd/>
            <a:tailEnd/>
          </a:ln>
        </p:spPr>
        <p:txBody>
          <a:bodyPr>
            <a:spAutoFit/>
          </a:bodyPr>
          <a:lstStyle/>
          <a:p>
            <a:pPr algn="ctr"/>
            <a:r>
              <a:rPr lang="en-US" sz="2400" b="1" dirty="0" err="1"/>
              <a:t>Nguy</a:t>
            </a:r>
            <a:r>
              <a:rPr lang="en-US" sz="2400" b="1" dirty="0"/>
              <a:t> </a:t>
            </a:r>
            <a:r>
              <a:rPr lang="en-US" sz="2400" b="1" dirty="0" err="1"/>
              <a:t>cơ</a:t>
            </a:r>
            <a:r>
              <a:rPr lang="en-US" sz="2400" b="1" dirty="0"/>
              <a:t> </a:t>
            </a:r>
            <a:r>
              <a:rPr lang="en-US" sz="2400" b="1" dirty="0" err="1"/>
              <a:t>đợt</a:t>
            </a:r>
            <a:r>
              <a:rPr lang="en-US" sz="2400" b="1" dirty="0"/>
              <a:t> </a:t>
            </a:r>
            <a:r>
              <a:rPr lang="en-US" sz="2400" b="1" dirty="0" err="1"/>
              <a:t>cấp</a:t>
            </a:r>
            <a:r>
              <a:rPr lang="en-US" sz="2400" dirty="0"/>
              <a:t> </a:t>
            </a:r>
          </a:p>
          <a:p>
            <a:pPr algn="ctr"/>
            <a:r>
              <a:rPr lang="en-US" sz="1600" dirty="0"/>
              <a:t>(</a:t>
            </a:r>
            <a:r>
              <a:rPr lang="en-US" sz="1600" dirty="0" err="1"/>
              <a:t>Tiền</a:t>
            </a:r>
            <a:r>
              <a:rPr lang="en-US" sz="1600" dirty="0"/>
              <a:t> </a:t>
            </a:r>
            <a:r>
              <a:rPr lang="en-US" sz="1600" dirty="0" err="1"/>
              <a:t>căn</a:t>
            </a:r>
            <a:r>
              <a:rPr lang="en-US" sz="1600" dirty="0"/>
              <a:t> </a:t>
            </a:r>
            <a:r>
              <a:rPr lang="en-US" sz="1600" dirty="0" err="1"/>
              <a:t>đợt</a:t>
            </a:r>
            <a:r>
              <a:rPr lang="en-US" sz="1600" dirty="0"/>
              <a:t> </a:t>
            </a:r>
            <a:r>
              <a:rPr lang="en-US" sz="1600" dirty="0" err="1"/>
              <a:t>cấp</a:t>
            </a:r>
            <a:r>
              <a:rPr lang="en-US" sz="1600" dirty="0"/>
              <a:t> / </a:t>
            </a:r>
            <a:r>
              <a:rPr lang="en-US" sz="1600" dirty="0" err="1"/>
              <a:t>năm</a:t>
            </a:r>
            <a:r>
              <a:rPr lang="en-US" sz="1600" dirty="0"/>
              <a:t> qua)</a:t>
            </a:r>
          </a:p>
        </p:txBody>
      </p:sp>
      <p:graphicFrame>
        <p:nvGraphicFramePr>
          <p:cNvPr id="37890" name="Object 2"/>
          <p:cNvGraphicFramePr>
            <a:graphicFrameLocks noChangeAspect="1"/>
          </p:cNvGraphicFramePr>
          <p:nvPr/>
        </p:nvGraphicFramePr>
        <p:xfrm>
          <a:off x="8153400" y="5943600"/>
          <a:ext cx="990600" cy="914399"/>
        </p:xfrm>
        <a:graphic>
          <a:graphicData uri="http://schemas.openxmlformats.org/presentationml/2006/ole">
            <mc:AlternateContent xmlns:mc="http://schemas.openxmlformats.org/markup-compatibility/2006">
              <mc:Choice xmlns:v="urn:schemas-microsoft-com:vml" Requires="v">
                <p:oleObj spid="_x0000_s78878" r:id="rId4" imgW="3238952" imgH="3209524" progId="">
                  <p:embed/>
                </p:oleObj>
              </mc:Choice>
              <mc:Fallback>
                <p:oleObj r:id="rId4" imgW="3238952" imgH="3209524"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943600"/>
                        <a:ext cx="990600" cy="9143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696340" y="2971800"/>
          <a:ext cx="1951860" cy="2901650"/>
        </p:xfrm>
        <a:graphic>
          <a:graphicData uri="http://schemas.openxmlformats.org/drawingml/2006/table">
            <a:tbl>
              <a:tblPr firstRow="1" bandRow="1">
                <a:tableStyleId>{5940675A-B579-460E-94D1-54222C63F5DA}</a:tableStyleId>
              </a:tblPr>
              <a:tblGrid>
                <a:gridCol w="96126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tblGrid>
              <a:tr h="548640">
                <a:tc gridSpan="2">
                  <a:txBody>
                    <a:bodyPr/>
                    <a:lstStyle/>
                    <a:p>
                      <a:pPr algn="ctr"/>
                      <a:r>
                        <a:rPr lang="en-US" b="1" dirty="0"/>
                        <a:t>FEV</a:t>
                      </a:r>
                      <a:r>
                        <a:rPr lang="en-US" sz="1200" b="1" dirty="0"/>
                        <a:t>1</a:t>
                      </a:r>
                    </a:p>
                    <a:p>
                      <a:pPr algn="ctr"/>
                      <a:r>
                        <a:rPr lang="en-US" sz="1200" dirty="0"/>
                        <a:t>(% predicted)</a:t>
                      </a:r>
                    </a:p>
                  </a:txBody>
                  <a:tcPr>
                    <a:solidFill>
                      <a:schemeClr val="accent6"/>
                    </a:solidFill>
                  </a:tcPr>
                </a:tc>
                <a:tc hMerge="1">
                  <a:txBody>
                    <a:bodyPr/>
                    <a:lstStyle/>
                    <a:p>
                      <a:pPr algn="ctr"/>
                      <a:endParaRPr lang="en-US" sz="1200" dirty="0"/>
                    </a:p>
                  </a:txBody>
                  <a:tcPr>
                    <a:solidFill>
                      <a:schemeClr val="accent6"/>
                    </a:solidFill>
                  </a:tcPr>
                </a:tc>
                <a:extLst>
                  <a:ext uri="{0D108BD9-81ED-4DB2-BD59-A6C34878D82A}">
                    <a16:rowId xmlns:a16="http://schemas.microsoft.com/office/drawing/2014/main" xmlns="" val="10000"/>
                  </a:ext>
                </a:extLst>
              </a:tr>
              <a:tr h="576247">
                <a:tc>
                  <a:txBody>
                    <a:bodyPr/>
                    <a:lstStyle/>
                    <a:p>
                      <a:r>
                        <a:rPr lang="en-US" sz="1500" b="1" dirty="0"/>
                        <a:t>GOLD 1</a:t>
                      </a:r>
                    </a:p>
                  </a:txBody>
                  <a:tcPr/>
                </a:tc>
                <a:tc>
                  <a:txBody>
                    <a:bodyPr/>
                    <a:lstStyle/>
                    <a:p>
                      <a:pPr algn="ctr"/>
                      <a:r>
                        <a:rPr lang="en-US" sz="1500" dirty="0"/>
                        <a:t>≥</a:t>
                      </a:r>
                      <a:r>
                        <a:rPr lang="en-US" sz="1500" baseline="0" dirty="0"/>
                        <a:t> </a:t>
                      </a:r>
                      <a:r>
                        <a:rPr lang="en-US" sz="1500" dirty="0"/>
                        <a:t>80</a:t>
                      </a:r>
                    </a:p>
                  </a:txBody>
                  <a:tcPr/>
                </a:tc>
                <a:extLst>
                  <a:ext uri="{0D108BD9-81ED-4DB2-BD59-A6C34878D82A}">
                    <a16:rowId xmlns:a16="http://schemas.microsoft.com/office/drawing/2014/main" xmlns="" val="10001"/>
                  </a:ext>
                </a:extLst>
              </a:tr>
              <a:tr h="576247">
                <a:tc>
                  <a:txBody>
                    <a:bodyPr/>
                    <a:lstStyle/>
                    <a:p>
                      <a:r>
                        <a:rPr lang="en-US" sz="1500" b="1" dirty="0"/>
                        <a:t>GOLD 2</a:t>
                      </a:r>
                    </a:p>
                  </a:txBody>
                  <a:tcPr/>
                </a:tc>
                <a:tc>
                  <a:txBody>
                    <a:bodyPr/>
                    <a:lstStyle/>
                    <a:p>
                      <a:pPr algn="ctr"/>
                      <a:r>
                        <a:rPr lang="en-US" sz="1500" dirty="0"/>
                        <a:t>50-79</a:t>
                      </a:r>
                    </a:p>
                  </a:txBody>
                  <a:tcPr/>
                </a:tc>
                <a:extLst>
                  <a:ext uri="{0D108BD9-81ED-4DB2-BD59-A6C34878D82A}">
                    <a16:rowId xmlns:a16="http://schemas.microsoft.com/office/drawing/2014/main" xmlns="" val="10002"/>
                  </a:ext>
                </a:extLst>
              </a:tr>
              <a:tr h="600258">
                <a:tc>
                  <a:txBody>
                    <a:bodyPr/>
                    <a:lstStyle/>
                    <a:p>
                      <a:r>
                        <a:rPr lang="en-US" sz="1500" b="1" dirty="0"/>
                        <a:t>GOLD</a:t>
                      </a:r>
                      <a:r>
                        <a:rPr lang="en-US" sz="1500" b="1" baseline="0" dirty="0"/>
                        <a:t> 3</a:t>
                      </a:r>
                      <a:endParaRPr lang="en-US" sz="1500" b="1" dirty="0"/>
                    </a:p>
                  </a:txBody>
                  <a:tcPr/>
                </a:tc>
                <a:tc>
                  <a:txBody>
                    <a:bodyPr/>
                    <a:lstStyle/>
                    <a:p>
                      <a:pPr algn="ctr"/>
                      <a:r>
                        <a:rPr lang="en-US" sz="1500" dirty="0"/>
                        <a:t>30-49</a:t>
                      </a:r>
                    </a:p>
                  </a:txBody>
                  <a:tcPr/>
                </a:tc>
                <a:extLst>
                  <a:ext uri="{0D108BD9-81ED-4DB2-BD59-A6C34878D82A}">
                    <a16:rowId xmlns:a16="http://schemas.microsoft.com/office/drawing/2014/main" xmlns="" val="10003"/>
                  </a:ext>
                </a:extLst>
              </a:tr>
              <a:tr h="600258">
                <a:tc>
                  <a:txBody>
                    <a:bodyPr/>
                    <a:lstStyle/>
                    <a:p>
                      <a:r>
                        <a:rPr lang="en-US" sz="1500" b="1" dirty="0"/>
                        <a:t>GOLD 4</a:t>
                      </a:r>
                    </a:p>
                  </a:txBody>
                  <a:tcPr/>
                </a:tc>
                <a:tc>
                  <a:txBody>
                    <a:bodyPr/>
                    <a:lstStyle/>
                    <a:p>
                      <a:pPr algn="ctr"/>
                      <a:r>
                        <a:rPr lang="en-US" sz="1500" dirty="0"/>
                        <a:t>&lt; 30</a:t>
                      </a:r>
                    </a:p>
                  </a:txBody>
                  <a:tcPr/>
                </a:tc>
                <a:extLst>
                  <a:ext uri="{0D108BD9-81ED-4DB2-BD59-A6C34878D82A}">
                    <a16:rowId xmlns:a16="http://schemas.microsoft.com/office/drawing/2014/main" xmlns="" val="10004"/>
                  </a:ext>
                </a:extLst>
              </a:tr>
            </a:tbl>
          </a:graphicData>
        </a:graphic>
      </p:graphicFrame>
      <p:sp>
        <p:nvSpPr>
          <p:cNvPr id="9" name="TextBox 8"/>
          <p:cNvSpPr txBox="1"/>
          <p:nvPr/>
        </p:nvSpPr>
        <p:spPr>
          <a:xfrm>
            <a:off x="228600" y="2971800"/>
            <a:ext cx="1828800" cy="286232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Chỉ</a:t>
            </a: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a:t>
            </a:r>
            <a:r>
              <a:rPr kumimoji="0" lang="en-US" sz="1800" b="1"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số</a:t>
            </a:r>
            <a:endPar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FEV1/FVC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&lt; 0,7</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Sau test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HPPQ</a:t>
            </a:r>
          </a:p>
        </p:txBody>
      </p:sp>
      <p:graphicFrame>
        <p:nvGraphicFramePr>
          <p:cNvPr id="11" name="Table 10"/>
          <p:cNvGraphicFramePr>
            <a:graphicFrameLocks noGrp="1"/>
          </p:cNvGraphicFramePr>
          <p:nvPr>
            <p:extLst/>
          </p:nvPr>
        </p:nvGraphicFramePr>
        <p:xfrm>
          <a:off x="5194852" y="2918792"/>
          <a:ext cx="1282148" cy="2377440"/>
        </p:xfrm>
        <a:graphic>
          <a:graphicData uri="http://schemas.openxmlformats.org/drawingml/2006/table">
            <a:tbl>
              <a:tblPr firstRow="1" bandRow="1">
                <a:tableStyleId>{5940675A-B579-460E-94D1-54222C63F5DA}</a:tableStyleId>
              </a:tblPr>
              <a:tblGrid>
                <a:gridCol w="1282148">
                  <a:extLst>
                    <a:ext uri="{9D8B030D-6E8A-4147-A177-3AD203B41FA5}">
                      <a16:colId xmlns:a16="http://schemas.microsoft.com/office/drawing/2014/main" xmlns="" val="20000"/>
                    </a:ext>
                  </a:extLst>
                </a:gridCol>
              </a:tblGrid>
              <a:tr h="1130481">
                <a:tc>
                  <a:txBody>
                    <a:bodyPr/>
                    <a:lstStyle/>
                    <a:p>
                      <a:pPr algn="ctr">
                        <a:lnSpc>
                          <a:spcPct val="150000"/>
                        </a:lnSpc>
                      </a:pPr>
                      <a:r>
                        <a:rPr lang="en-US" sz="1600" b="1" dirty="0"/>
                        <a:t>≥ 2 </a:t>
                      </a:r>
                      <a:r>
                        <a:rPr lang="en-US" sz="1600" b="1" dirty="0" err="1"/>
                        <a:t>hoặc</a:t>
                      </a:r>
                      <a:endParaRPr lang="en-US" sz="1600" b="1" dirty="0"/>
                    </a:p>
                    <a:p>
                      <a:pPr algn="ctr">
                        <a:lnSpc>
                          <a:spcPct val="150000"/>
                        </a:lnSpc>
                      </a:pPr>
                      <a:r>
                        <a:rPr lang="en-US" sz="1600" b="1" baseline="0" dirty="0"/>
                        <a:t> </a:t>
                      </a:r>
                      <a:r>
                        <a:rPr lang="en-US" sz="1600" b="1" dirty="0"/>
                        <a:t>≥ </a:t>
                      </a:r>
                      <a:r>
                        <a:rPr lang="en-US" sz="1600" b="1" baseline="0" dirty="0"/>
                        <a:t>1 </a:t>
                      </a:r>
                      <a:r>
                        <a:rPr lang="en-US" sz="1600" b="1" baseline="0" dirty="0" err="1"/>
                        <a:t>đợt</a:t>
                      </a:r>
                      <a:r>
                        <a:rPr lang="en-US" sz="1600" b="1" baseline="0" dirty="0"/>
                        <a:t> </a:t>
                      </a:r>
                      <a:r>
                        <a:rPr lang="en-US" sz="1600" b="1" baseline="0" dirty="0" err="1"/>
                        <a:t>cấp</a:t>
                      </a:r>
                      <a:endParaRPr lang="en-US" sz="1600" b="1" baseline="0" dirty="0"/>
                    </a:p>
                    <a:p>
                      <a:pPr algn="ctr">
                        <a:lnSpc>
                          <a:spcPct val="150000"/>
                        </a:lnSpc>
                      </a:pPr>
                      <a:r>
                        <a:rPr lang="en-US" sz="1600" b="1" baseline="0" dirty="0"/>
                        <a:t> </a:t>
                      </a:r>
                      <a:r>
                        <a:rPr lang="en-US" sz="1600" b="1" baseline="0" dirty="0" err="1"/>
                        <a:t>nhập</a:t>
                      </a:r>
                      <a:r>
                        <a:rPr lang="en-US" sz="1600" b="1" baseline="0" dirty="0"/>
                        <a:t> </a:t>
                      </a:r>
                      <a:r>
                        <a:rPr lang="en-US" sz="1600" b="1" baseline="0" dirty="0" err="1"/>
                        <a:t>viện</a:t>
                      </a:r>
                      <a:endParaRPr lang="en-US" sz="1600" b="1" dirty="0"/>
                    </a:p>
                  </a:txBody>
                  <a:tcPr anchor="ctr"/>
                </a:tc>
                <a:extLst>
                  <a:ext uri="{0D108BD9-81ED-4DB2-BD59-A6C34878D82A}">
                    <a16:rowId xmlns:a16="http://schemas.microsoft.com/office/drawing/2014/main" xmlns="" val="10000"/>
                  </a:ext>
                </a:extLst>
              </a:tr>
              <a:tr h="1181101">
                <a:tc>
                  <a:txBody>
                    <a:bodyPr/>
                    <a:lstStyle/>
                    <a:p>
                      <a:pPr marL="0" algn="ctr" defTabSz="914400" rtl="0" eaLnBrk="1" latinLnBrk="0" hangingPunct="1">
                        <a:lnSpc>
                          <a:spcPct val="150000"/>
                        </a:lnSpc>
                      </a:pPr>
                      <a:r>
                        <a:rPr lang="en-US" sz="1600" b="1" kern="1200" dirty="0">
                          <a:solidFill>
                            <a:schemeClr val="tx1"/>
                          </a:solidFill>
                          <a:latin typeface="+mn-lt"/>
                          <a:ea typeface="+mn-ea"/>
                          <a:cs typeface="+mn-cs"/>
                        </a:rPr>
                        <a:t>0 </a:t>
                      </a:r>
                      <a:r>
                        <a:rPr lang="en-US" sz="1600" b="1" kern="1200" dirty="0" err="1">
                          <a:solidFill>
                            <a:schemeClr val="tx1"/>
                          </a:solidFill>
                          <a:latin typeface="+mn-lt"/>
                          <a:ea typeface="+mn-ea"/>
                          <a:cs typeface="+mn-cs"/>
                        </a:rPr>
                        <a:t>hoặc</a:t>
                      </a:r>
                      <a:r>
                        <a:rPr lang="en-US" sz="1600" b="1" kern="1200" dirty="0">
                          <a:solidFill>
                            <a:schemeClr val="tx1"/>
                          </a:solidFill>
                          <a:latin typeface="+mn-lt"/>
                          <a:ea typeface="+mn-ea"/>
                          <a:cs typeface="+mn-cs"/>
                        </a:rPr>
                        <a:t> 1</a:t>
                      </a:r>
                    </a:p>
                    <a:p>
                      <a:pPr marL="0" algn="ctr" defTabSz="914400" rtl="0" eaLnBrk="1" latinLnBrk="0" hangingPunct="1">
                        <a:lnSpc>
                          <a:spcPct val="150000"/>
                        </a:lnSpc>
                      </a:pPr>
                      <a:r>
                        <a:rPr lang="en-US" sz="1600" b="1" kern="1200" dirty="0">
                          <a:solidFill>
                            <a:schemeClr val="tx1"/>
                          </a:solidFill>
                          <a:latin typeface="+mn-lt"/>
                          <a:ea typeface="+mn-ea"/>
                          <a:cs typeface="+mn-cs"/>
                        </a:rPr>
                        <a:t>(</a:t>
                      </a:r>
                      <a:r>
                        <a:rPr lang="en-US" sz="1600" b="1" kern="1200" dirty="0" err="1">
                          <a:solidFill>
                            <a:schemeClr val="tx1"/>
                          </a:solidFill>
                          <a:latin typeface="+mn-lt"/>
                          <a:ea typeface="+mn-ea"/>
                          <a:cs typeface="+mn-cs"/>
                        </a:rPr>
                        <a:t>không</a:t>
                      </a:r>
                      <a:r>
                        <a:rPr lang="en-US" sz="1600" b="1" kern="1200" dirty="0">
                          <a:solidFill>
                            <a:schemeClr val="tx1"/>
                          </a:solidFill>
                          <a:latin typeface="+mn-lt"/>
                          <a:ea typeface="+mn-ea"/>
                          <a:cs typeface="+mn-cs"/>
                        </a:rPr>
                        <a:t> </a:t>
                      </a:r>
                    </a:p>
                    <a:p>
                      <a:pPr marL="0" algn="ctr" defTabSz="914400" rtl="0" eaLnBrk="1" latinLnBrk="0" hangingPunct="1">
                        <a:lnSpc>
                          <a:spcPct val="150000"/>
                        </a:lnSpc>
                      </a:pPr>
                      <a:r>
                        <a:rPr lang="en-US" sz="1600" b="1" kern="1200" dirty="0" err="1">
                          <a:solidFill>
                            <a:schemeClr val="tx1"/>
                          </a:solidFill>
                          <a:latin typeface="+mn-lt"/>
                          <a:ea typeface="+mn-ea"/>
                          <a:cs typeface="+mn-cs"/>
                        </a:rPr>
                        <a:t>nhập</a:t>
                      </a:r>
                      <a:r>
                        <a:rPr lang="en-US" sz="1600" b="1" kern="1200" dirty="0">
                          <a:solidFill>
                            <a:schemeClr val="tx1"/>
                          </a:solidFill>
                          <a:latin typeface="+mn-lt"/>
                          <a:ea typeface="+mn-ea"/>
                          <a:cs typeface="+mn-cs"/>
                        </a:rPr>
                        <a:t> </a:t>
                      </a:r>
                      <a:r>
                        <a:rPr lang="en-US" sz="1600" b="1" kern="1200" dirty="0" err="1">
                          <a:solidFill>
                            <a:schemeClr val="tx1"/>
                          </a:solidFill>
                          <a:latin typeface="+mn-lt"/>
                          <a:ea typeface="+mn-ea"/>
                          <a:cs typeface="+mn-cs"/>
                        </a:rPr>
                        <a:t>viện</a:t>
                      </a:r>
                      <a:r>
                        <a:rPr lang="en-US" sz="1600" b="1" kern="1200" dirty="0">
                          <a:solidFill>
                            <a:schemeClr val="tx1"/>
                          </a:solidFill>
                          <a:latin typeface="+mn-lt"/>
                          <a:ea typeface="+mn-ea"/>
                          <a:cs typeface="+mn-cs"/>
                        </a:rPr>
                        <a:t>)</a:t>
                      </a:r>
                    </a:p>
                  </a:txBody>
                  <a:tcPr/>
                </a:tc>
                <a:extLst>
                  <a:ext uri="{0D108BD9-81ED-4DB2-BD59-A6C34878D82A}">
                    <a16:rowId xmlns:a16="http://schemas.microsoft.com/office/drawing/2014/main" xmlns="" val="10001"/>
                  </a:ext>
                </a:extLst>
              </a:tr>
            </a:tbl>
          </a:graphicData>
        </a:graphic>
      </p:graphicFrame>
      <p:sp>
        <p:nvSpPr>
          <p:cNvPr id="12" name="TextBox 11"/>
          <p:cNvSpPr txBox="1"/>
          <p:nvPr/>
        </p:nvSpPr>
        <p:spPr>
          <a:xfrm>
            <a:off x="4705636" y="2284872"/>
            <a:ext cx="1981200" cy="6463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Tiền</a:t>
            </a:r>
            <a:r>
              <a:rPr kumimoji="0" lang="en-US" sz="15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 </a:t>
            </a:r>
            <a:r>
              <a:rPr kumimoji="0" lang="en-US" sz="15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sử</a:t>
            </a:r>
            <a:endParaRPr kumimoji="0" lang="en-US" sz="15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Đợt</a:t>
            </a:r>
            <a:r>
              <a:rPr kumimoji="0" lang="en-US" sz="15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 </a:t>
            </a:r>
            <a:r>
              <a:rPr kumimoji="0" lang="en-US" sz="15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cấp</a:t>
            </a:r>
            <a:endParaRPr kumimoji="0" lang="en-US" sz="15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endParaRPr>
          </a:p>
        </p:txBody>
      </p:sp>
      <p:graphicFrame>
        <p:nvGraphicFramePr>
          <p:cNvPr id="13" name="Table 12"/>
          <p:cNvGraphicFramePr>
            <a:graphicFrameLocks noGrp="1"/>
          </p:cNvGraphicFramePr>
          <p:nvPr>
            <p:extLst/>
          </p:nvPr>
        </p:nvGraphicFramePr>
        <p:xfrm>
          <a:off x="6553200" y="2861488"/>
          <a:ext cx="2354240" cy="2362200"/>
        </p:xfrm>
        <a:graphic>
          <a:graphicData uri="http://schemas.openxmlformats.org/drawingml/2006/table">
            <a:tbl>
              <a:tblPr firstRow="1" bandRow="1">
                <a:tableStyleId>{5940675A-B579-460E-94D1-54222C63F5DA}</a:tableStyleId>
              </a:tblPr>
              <a:tblGrid>
                <a:gridCol w="1215092">
                  <a:extLst>
                    <a:ext uri="{9D8B030D-6E8A-4147-A177-3AD203B41FA5}">
                      <a16:colId xmlns:a16="http://schemas.microsoft.com/office/drawing/2014/main" xmlns="" val="20000"/>
                    </a:ext>
                  </a:extLst>
                </a:gridCol>
                <a:gridCol w="1139148">
                  <a:extLst>
                    <a:ext uri="{9D8B030D-6E8A-4147-A177-3AD203B41FA5}">
                      <a16:colId xmlns:a16="http://schemas.microsoft.com/office/drawing/2014/main" xmlns="" val="20001"/>
                    </a:ext>
                  </a:extLst>
                </a:gridCol>
              </a:tblGrid>
              <a:tr h="1181100">
                <a:tc>
                  <a:txBody>
                    <a:bodyPr/>
                    <a:lstStyle/>
                    <a:p>
                      <a:pPr algn="ctr"/>
                      <a:r>
                        <a:rPr lang="en-US" sz="3200" b="1" dirty="0"/>
                        <a:t>C</a:t>
                      </a:r>
                      <a:endParaRPr lang="en-US" sz="3200" b="1" dirty="0">
                        <a:latin typeface="Arial" pitchFamily="34" charset="0"/>
                        <a:cs typeface="Arial" pitchFamily="34" charset="0"/>
                      </a:endParaRPr>
                    </a:p>
                  </a:txBody>
                  <a:tcPr anchor="ctr"/>
                </a:tc>
                <a:tc>
                  <a:txBody>
                    <a:bodyPr/>
                    <a:lstStyle/>
                    <a:p>
                      <a:pPr algn="ctr"/>
                      <a:r>
                        <a:rPr lang="en-US" sz="3200" b="1" dirty="0"/>
                        <a:t>D</a:t>
                      </a:r>
                      <a:endParaRPr lang="en-US" sz="3200" b="1" dirty="0">
                        <a:latin typeface="Arial" pitchFamily="34" charset="0"/>
                        <a:cs typeface="Arial" pitchFamily="34" charset="0"/>
                      </a:endParaRPr>
                    </a:p>
                  </a:txBody>
                  <a:tcPr anchor="ctr"/>
                </a:tc>
                <a:extLst>
                  <a:ext uri="{0D108BD9-81ED-4DB2-BD59-A6C34878D82A}">
                    <a16:rowId xmlns:a16="http://schemas.microsoft.com/office/drawing/2014/main" xmlns="" val="10000"/>
                  </a:ext>
                </a:extLst>
              </a:tr>
              <a:tr h="1181100">
                <a:tc>
                  <a:txBody>
                    <a:bodyPr/>
                    <a:lstStyle/>
                    <a:p>
                      <a:pPr algn="ctr"/>
                      <a:r>
                        <a:rPr lang="en-US" sz="3200" b="1" dirty="0"/>
                        <a:t>A</a:t>
                      </a:r>
                      <a:endParaRPr lang="en-US" sz="3200" b="1" dirty="0">
                        <a:latin typeface="Arial" pitchFamily="34" charset="0"/>
                        <a:cs typeface="Arial" pitchFamily="34" charset="0"/>
                      </a:endParaRPr>
                    </a:p>
                  </a:txBody>
                  <a:tcPr anchor="ctr"/>
                </a:tc>
                <a:tc>
                  <a:txBody>
                    <a:bodyPr/>
                    <a:lstStyle/>
                    <a:p>
                      <a:pPr algn="ctr"/>
                      <a:r>
                        <a:rPr lang="en-US" sz="3200" b="1" dirty="0"/>
                        <a:t>B</a:t>
                      </a:r>
                      <a:endParaRPr lang="en-US" sz="3200" b="1" dirty="0">
                        <a:latin typeface="Arial" pitchFamily="34" charset="0"/>
                        <a:cs typeface="Arial" pitchFamily="34" charset="0"/>
                      </a:endParaRPr>
                    </a:p>
                  </a:txBody>
                  <a:tcPr anchor="ctr"/>
                </a:tc>
                <a:extLst>
                  <a:ext uri="{0D108BD9-81ED-4DB2-BD59-A6C34878D82A}">
                    <a16:rowId xmlns:a16="http://schemas.microsoft.com/office/drawing/2014/main" xmlns="" val="10001"/>
                  </a:ext>
                </a:extLst>
              </a:tr>
            </a:tbl>
          </a:graphicData>
        </a:graphic>
      </p:graphicFrame>
      <p:graphicFrame>
        <p:nvGraphicFramePr>
          <p:cNvPr id="14" name="Table 13"/>
          <p:cNvGraphicFramePr>
            <a:graphicFrameLocks noGrp="1"/>
          </p:cNvGraphicFramePr>
          <p:nvPr>
            <p:extLst/>
          </p:nvPr>
        </p:nvGraphicFramePr>
        <p:xfrm>
          <a:off x="6553200" y="5339784"/>
          <a:ext cx="2438400" cy="57912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tblGrid>
              <a:tr h="518160">
                <a:tc>
                  <a:txBody>
                    <a:bodyPr/>
                    <a:lstStyle/>
                    <a:p>
                      <a:pPr algn="ctr"/>
                      <a:r>
                        <a:rPr lang="en-US" sz="1600" b="1" dirty="0" err="1"/>
                        <a:t>mMRC</a:t>
                      </a:r>
                      <a:r>
                        <a:rPr lang="en-US" sz="1600" b="1" dirty="0"/>
                        <a:t> 0-1</a:t>
                      </a:r>
                    </a:p>
                    <a:p>
                      <a:pPr algn="ctr"/>
                      <a:r>
                        <a:rPr lang="en-US" sz="1600" b="1" dirty="0"/>
                        <a:t>CAT &lt; 10</a:t>
                      </a:r>
                      <a:endParaRPr lang="en-US" sz="1600" b="1" dirty="0">
                        <a:solidFill>
                          <a:schemeClr val="tx1"/>
                        </a:solidFill>
                        <a:latin typeface="Arial" pitchFamily="34" charset="0"/>
                        <a:cs typeface="Arial" pitchFamily="34" charset="0"/>
                      </a:endParaRPr>
                    </a:p>
                  </a:txBody>
                  <a:tcPr/>
                </a:tc>
                <a:tc>
                  <a:txBody>
                    <a:bodyPr/>
                    <a:lstStyle/>
                    <a:p>
                      <a:pPr algn="ctr"/>
                      <a:r>
                        <a:rPr lang="en-US" sz="1400" b="1" kern="1200" dirty="0">
                          <a:solidFill>
                            <a:schemeClr val="tx1"/>
                          </a:solidFill>
                          <a:latin typeface="+mn-lt"/>
                          <a:ea typeface="+mn-ea"/>
                          <a:cs typeface="+mn-cs"/>
                        </a:rPr>
                        <a:t> </a:t>
                      </a:r>
                      <a:r>
                        <a:rPr lang="en-US" sz="1600" b="1" dirty="0" err="1"/>
                        <a:t>mMRC</a:t>
                      </a:r>
                      <a:r>
                        <a:rPr lang="en-US" sz="1600" b="1" dirty="0"/>
                        <a:t> ≥ 2</a:t>
                      </a:r>
                    </a:p>
                    <a:p>
                      <a:pPr algn="ctr"/>
                      <a:r>
                        <a:rPr lang="en-US" sz="1600" b="1" dirty="0"/>
                        <a:t>CAT ≥ 10</a:t>
                      </a:r>
                      <a:endParaRPr lang="en-US" sz="1600" b="1" dirty="0">
                        <a:solidFill>
                          <a:schemeClr val="tx1"/>
                        </a:solidFill>
                        <a:latin typeface="Arial" pitchFamily="34" charset="0"/>
                        <a:cs typeface="Arial" pitchFamily="34" charset="0"/>
                      </a:endParaRPr>
                    </a:p>
                  </a:txBody>
                  <a:tcPr/>
                </a:tc>
                <a:extLst>
                  <a:ext uri="{0D108BD9-81ED-4DB2-BD59-A6C34878D82A}">
                    <a16:rowId xmlns:a16="http://schemas.microsoft.com/office/drawing/2014/main" xmlns="" val="10000"/>
                  </a:ext>
                </a:extLst>
              </a:tr>
            </a:tbl>
          </a:graphicData>
        </a:graphic>
      </p:graphicFrame>
      <p:sp>
        <p:nvSpPr>
          <p:cNvPr id="15" name="Rectangle 14"/>
          <p:cNvSpPr/>
          <p:nvPr/>
        </p:nvSpPr>
        <p:spPr>
          <a:xfrm>
            <a:off x="723900" y="6333520"/>
            <a:ext cx="7124700" cy="3231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500" b="1" i="1" u="none" strike="noStrike" kern="1200" cap="none" spc="0" normalizeH="0" baseline="0" noProof="0" dirty="0">
                <a:ln>
                  <a:noFill/>
                </a:ln>
                <a:solidFill>
                  <a:srgbClr val="0070C0"/>
                </a:solidFill>
                <a:effectLst/>
                <a:uLnTx/>
                <a:uFillTx/>
                <a:latin typeface="Arial" pitchFamily="34" charset="0"/>
                <a:ea typeface="宋体" panose="02010600030101010101" pitchFamily="2" charset="-122"/>
                <a:cs typeface="Arial" pitchFamily="34" charset="0"/>
              </a:rPr>
              <a:t>Global Initiative for Chronic Obstructive Lung Disease 2017 </a:t>
            </a:r>
            <a:endParaRPr kumimoji="0" lang="en-US" sz="1500" b="0" i="1"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19" name="TextBox 18"/>
          <p:cNvSpPr txBox="1"/>
          <p:nvPr/>
        </p:nvSpPr>
        <p:spPr>
          <a:xfrm>
            <a:off x="6819900" y="5893847"/>
            <a:ext cx="198120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Triệu</a:t>
            </a:r>
            <a:r>
              <a:rPr kumimoji="0" lang="en-US" sz="15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t>
            </a:r>
            <a:r>
              <a:rPr kumimoji="0" lang="en-US" sz="15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chứng</a:t>
            </a:r>
            <a:endParaRPr kumimoji="0" lang="en-US" sz="15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grpSp>
        <p:nvGrpSpPr>
          <p:cNvPr id="22" name="Group 21"/>
          <p:cNvGrpSpPr/>
          <p:nvPr/>
        </p:nvGrpSpPr>
        <p:grpSpPr>
          <a:xfrm>
            <a:off x="152400" y="1400465"/>
            <a:ext cx="8763000" cy="939887"/>
            <a:chOff x="130770" y="518139"/>
            <a:chExt cx="8489651" cy="939887"/>
          </a:xfrm>
        </p:grpSpPr>
        <p:sp>
          <p:nvSpPr>
            <p:cNvPr id="6" name="TextBox 5"/>
            <p:cNvSpPr txBox="1"/>
            <p:nvPr/>
          </p:nvSpPr>
          <p:spPr>
            <a:xfrm>
              <a:off x="130770" y="518139"/>
              <a:ext cx="1825716" cy="830997"/>
            </a:xfrm>
            <a:prstGeom prst="rect">
              <a:avLst/>
            </a:prstGeom>
            <a:solidFill>
              <a:srgbClr val="00FF00"/>
            </a:solidFill>
            <a:ln>
              <a:solidFill>
                <a:schemeClr val="tx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Chẩn</a:t>
              </a:r>
              <a:r>
                <a:rPr kumimoji="0" lang="en-US" sz="20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đoán</a:t>
              </a:r>
              <a:r>
                <a:rPr kumimoji="0" lang="en-US" sz="20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dựa</a:t>
              </a:r>
              <a:r>
                <a:rPr kumimoji="0" lang="en-US" sz="20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vào</a:t>
              </a:r>
              <a:r>
                <a:rPr kumimoji="0" lang="en-US" sz="2000" b="1"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 CNTK</a:t>
              </a:r>
            </a:p>
          </p:txBody>
        </p:sp>
        <p:sp>
          <p:nvSpPr>
            <p:cNvPr id="7" name="TextBox 6"/>
            <p:cNvSpPr txBox="1"/>
            <p:nvPr/>
          </p:nvSpPr>
          <p:spPr>
            <a:xfrm>
              <a:off x="2714577" y="565474"/>
              <a:ext cx="1550284" cy="892552"/>
            </a:xfrm>
            <a:prstGeom prst="rect">
              <a:avLst/>
            </a:prstGeom>
            <a:solidFill>
              <a:srgbClr val="002060"/>
            </a:solidFill>
            <a:ln>
              <a:solidFill>
                <a:schemeClr val="tx1"/>
              </a:solidFill>
            </a:ln>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Đánh</a:t>
              </a:r>
              <a:r>
                <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giá</a:t>
              </a:r>
              <a:endPar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Tắc</a:t>
              </a:r>
              <a:r>
                <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nghẽn</a:t>
              </a:r>
              <a:endPar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endParaRPr>
            </a:p>
          </p:txBody>
        </p:sp>
        <p:sp>
          <p:nvSpPr>
            <p:cNvPr id="8" name="TextBox 7"/>
            <p:cNvSpPr txBox="1"/>
            <p:nvPr/>
          </p:nvSpPr>
          <p:spPr>
            <a:xfrm>
              <a:off x="6184260" y="533400"/>
              <a:ext cx="2436161" cy="830997"/>
            </a:xfrm>
            <a:prstGeom prst="rect">
              <a:avLst/>
            </a:prstGeom>
            <a:solidFill>
              <a:srgbClr val="FF0066"/>
            </a:solidFill>
            <a:ln>
              <a:solidFill>
                <a:schemeClr val="tx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Đánh</a:t>
              </a:r>
              <a:r>
                <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giá</a:t>
              </a:r>
              <a:r>
                <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triệu</a:t>
              </a:r>
              <a:r>
                <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chứng</a:t>
              </a:r>
              <a:r>
                <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đợt</a:t>
              </a:r>
              <a:r>
                <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Calibri"/>
                  <a:ea typeface="ＭＳ Ｐゴシック" pitchFamily="34" charset="-128"/>
                  <a:cs typeface="Arial" pitchFamily="34" charset="0"/>
                </a:rPr>
                <a:t>cấp</a:t>
              </a:r>
              <a:endParaRPr kumimoji="0" lang="en-US" sz="2000" b="1" i="0" u="none" strike="noStrike" kern="1200" cap="none" spc="0" normalizeH="0" baseline="0" noProof="0" dirty="0">
                <a:ln>
                  <a:noFill/>
                </a:ln>
                <a:solidFill>
                  <a:prstClr val="white"/>
                </a:solidFill>
                <a:effectLst/>
                <a:uLnTx/>
                <a:uFillTx/>
                <a:latin typeface="Calibri"/>
                <a:ea typeface="ＭＳ Ｐゴシック" pitchFamily="34" charset="-128"/>
                <a:cs typeface="Arial" pitchFamily="34" charset="0"/>
              </a:endParaRPr>
            </a:p>
          </p:txBody>
        </p:sp>
        <p:sp>
          <p:nvSpPr>
            <p:cNvPr id="16" name="Right Arrow 15"/>
            <p:cNvSpPr/>
            <p:nvPr/>
          </p:nvSpPr>
          <p:spPr>
            <a:xfrm>
              <a:off x="2050169" y="794074"/>
              <a:ext cx="609600" cy="304800"/>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8" name="Right Arrow 17"/>
            <p:cNvSpPr/>
            <p:nvPr/>
          </p:nvSpPr>
          <p:spPr>
            <a:xfrm>
              <a:off x="5003091" y="794074"/>
              <a:ext cx="1126361" cy="364435"/>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Rectangle 23"/>
          <p:cNvSpPr/>
          <p:nvPr/>
        </p:nvSpPr>
        <p:spPr>
          <a:xfrm>
            <a:off x="152400" y="1034960"/>
            <a:ext cx="8839200" cy="525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1066800" y="304800"/>
            <a:ext cx="7162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66FF"/>
                </a:solidFill>
                <a:effectLst/>
                <a:uLnTx/>
                <a:uFillTx/>
                <a:latin typeface="Calibri"/>
                <a:ea typeface="ＭＳ Ｐゴシック" pitchFamily="34" charset="-128"/>
                <a:cs typeface="+mn-cs"/>
              </a:rPr>
              <a:t>Đánh</a:t>
            </a:r>
            <a:r>
              <a:rPr kumimoji="0" lang="en-US" sz="3600" b="1" i="0" u="none" strike="noStrike" kern="1200" cap="none" spc="0" normalizeH="0" baseline="0" noProof="0" dirty="0">
                <a:ln>
                  <a:noFill/>
                </a:ln>
                <a:solidFill>
                  <a:srgbClr val="0066FF"/>
                </a:solidFill>
                <a:effectLst/>
                <a:uLnTx/>
                <a:uFillTx/>
                <a:latin typeface="Calibri"/>
                <a:ea typeface="ＭＳ Ｐゴシック" pitchFamily="34" charset="-128"/>
                <a:cs typeface="+mn-cs"/>
              </a:rPr>
              <a:t> </a:t>
            </a:r>
            <a:r>
              <a:rPr kumimoji="0" lang="en-US" sz="3600" b="1" i="0" u="none" strike="noStrike" kern="1200" cap="none" spc="0" normalizeH="0" baseline="0" noProof="0" dirty="0" err="1">
                <a:ln>
                  <a:noFill/>
                </a:ln>
                <a:solidFill>
                  <a:srgbClr val="0066FF"/>
                </a:solidFill>
                <a:effectLst/>
                <a:uLnTx/>
                <a:uFillTx/>
                <a:latin typeface="Calibri"/>
                <a:ea typeface="ＭＳ Ｐゴシック" pitchFamily="34" charset="-128"/>
                <a:cs typeface="+mn-cs"/>
              </a:rPr>
              <a:t>giá</a:t>
            </a:r>
            <a:r>
              <a:rPr kumimoji="0" lang="en-US" sz="3600" b="1" i="0" u="none" strike="noStrike" kern="1200" cap="none" spc="0" normalizeH="0" baseline="0" noProof="0" dirty="0">
                <a:ln>
                  <a:noFill/>
                </a:ln>
                <a:solidFill>
                  <a:srgbClr val="0066FF"/>
                </a:solidFill>
                <a:effectLst/>
                <a:uLnTx/>
                <a:uFillTx/>
                <a:latin typeface="Calibri"/>
                <a:ea typeface="ＭＳ Ｐゴシック" pitchFamily="34" charset="-128"/>
                <a:cs typeface="+mn-cs"/>
              </a:rPr>
              <a:t> COPD- GOLD 2017</a:t>
            </a:r>
          </a:p>
        </p:txBody>
      </p:sp>
    </p:spTree>
    <p:extLst>
      <p:ext uri="{BB962C8B-B14F-4D97-AF65-F5344CB8AC3E}">
        <p14:creationId xmlns:p14="http://schemas.microsoft.com/office/powerpoint/2010/main" val="2993366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31800" y="76200"/>
            <a:ext cx="8353425" cy="914400"/>
          </a:xfrm>
        </p:spPr>
        <p:txBody>
          <a:bodyPr/>
          <a:lstStyle/>
          <a:p>
            <a:pPr eaLnBrk="1" hangingPunct="1"/>
            <a:r>
              <a:rPr lang="en-US" altLang="en-US" dirty="0" err="1">
                <a:latin typeface="Arial" charset="0"/>
                <a:cs typeface="Arial" charset="0"/>
              </a:rPr>
              <a:t>Phân</a:t>
            </a:r>
            <a:r>
              <a:rPr lang="en-US" altLang="en-US" dirty="0">
                <a:latin typeface="Arial" charset="0"/>
                <a:cs typeface="Arial" charset="0"/>
              </a:rPr>
              <a:t> </a:t>
            </a:r>
            <a:r>
              <a:rPr lang="en-US" altLang="en-US" dirty="0" err="1">
                <a:latin typeface="Arial" charset="0"/>
                <a:cs typeface="Arial" charset="0"/>
              </a:rPr>
              <a:t>nhóm</a:t>
            </a:r>
            <a:r>
              <a:rPr lang="en-US" altLang="en-US" dirty="0">
                <a:latin typeface="Arial" charset="0"/>
                <a:cs typeface="Arial" charset="0"/>
              </a:rPr>
              <a:t> ABCD </a:t>
            </a:r>
            <a:r>
              <a:rPr lang="en-US" altLang="en-US" dirty="0" err="1">
                <a:latin typeface="Arial" charset="0"/>
                <a:cs typeface="Arial" charset="0"/>
              </a:rPr>
              <a:t>mới</a:t>
            </a:r>
            <a:endParaRPr lang="en-US" altLang="en-US" dirty="0">
              <a:latin typeface="Arial" charset="0"/>
              <a:cs typeface="Arial" charset="0"/>
            </a:endParaRPr>
          </a:p>
        </p:txBody>
      </p:sp>
      <p:sp>
        <p:nvSpPr>
          <p:cNvPr id="34819" name="Content Placeholder 2"/>
          <p:cNvSpPr>
            <a:spLocks noGrp="1"/>
          </p:cNvSpPr>
          <p:nvPr>
            <p:ph idx="1"/>
          </p:nvPr>
        </p:nvSpPr>
        <p:spPr>
          <a:xfrm>
            <a:off x="457200" y="1112837"/>
            <a:ext cx="8229600" cy="4525963"/>
          </a:xfrm>
        </p:spPr>
        <p:txBody>
          <a:bodyPr/>
          <a:lstStyle/>
          <a:p>
            <a:pPr eaLnBrk="1" fontAlgn="auto" hangingPunct="1">
              <a:spcBef>
                <a:spcPts val="0"/>
              </a:spcBef>
              <a:spcAft>
                <a:spcPts val="0"/>
              </a:spcAft>
              <a:buFont typeface="Arial" charset="0"/>
              <a:buNone/>
              <a:defRPr/>
            </a:pPr>
            <a:r>
              <a:rPr lang="en-US" altLang="en-US" sz="2400" dirty="0" err="1">
                <a:latin typeface="Arial" charset="0"/>
                <a:cs typeface="Arial" charset="0"/>
              </a:rPr>
              <a:t>Số</a:t>
            </a:r>
            <a:r>
              <a:rPr lang="en-US" altLang="en-US" sz="2400" dirty="0">
                <a:latin typeface="Arial" charset="0"/>
                <a:cs typeface="Arial" charset="0"/>
              </a:rPr>
              <a:t> </a:t>
            </a:r>
            <a:r>
              <a:rPr lang="en-US" altLang="en-US" sz="2400" dirty="0" err="1">
                <a:latin typeface="Arial" charset="0"/>
                <a:cs typeface="Arial" charset="0"/>
              </a:rPr>
              <a:t>cơn</a:t>
            </a:r>
            <a:r>
              <a:rPr lang="en-US" altLang="en-US" sz="2400" dirty="0">
                <a:latin typeface="Arial" charset="0"/>
                <a:cs typeface="Arial" charset="0"/>
              </a:rPr>
              <a:t> KP/ </a:t>
            </a:r>
            <a:r>
              <a:rPr lang="en-US" altLang="en-US" sz="2400" dirty="0" err="1">
                <a:latin typeface="Arial" charset="0"/>
                <a:cs typeface="Arial" charset="0"/>
              </a:rPr>
              <a:t>năm</a:t>
            </a:r>
            <a:r>
              <a:rPr lang="en-US" altLang="en-US" sz="2400" dirty="0">
                <a:latin typeface="Arial" charset="0"/>
                <a:cs typeface="Arial" charset="0"/>
              </a:rPr>
              <a:t> qua</a:t>
            </a:r>
            <a:endParaRPr lang="en-US" altLang="en-US" sz="2400" kern="1200" dirty="0">
              <a:solidFill>
                <a:srgbClr val="FFFF00"/>
              </a:solidFill>
              <a:latin typeface="Arial" pitchFamily="34" charset="0"/>
              <a:ea typeface="+mn-ea"/>
              <a:cs typeface="Arial" pitchFamily="34" charset="0"/>
            </a:endParaRPr>
          </a:p>
        </p:txBody>
      </p:sp>
      <p:sp>
        <p:nvSpPr>
          <p:cNvPr id="4" name="Rectangle 3"/>
          <p:cNvSpPr/>
          <p:nvPr/>
        </p:nvSpPr>
        <p:spPr>
          <a:xfrm>
            <a:off x="533400" y="1537394"/>
            <a:ext cx="3289300" cy="120580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2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hoặc</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1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dẫn</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đến</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nhập</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viện</a:t>
            </a:r>
            <a:endPar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5" name="Rectangle 4"/>
          <p:cNvSpPr/>
          <p:nvPr/>
        </p:nvSpPr>
        <p:spPr>
          <a:xfrm>
            <a:off x="533400" y="2819400"/>
            <a:ext cx="2971800" cy="16002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0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hoặc</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không</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dẫn</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đến</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nhập</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viện</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p>
        </p:txBody>
      </p:sp>
      <p:graphicFrame>
        <p:nvGraphicFramePr>
          <p:cNvPr id="6" name="Table 5"/>
          <p:cNvGraphicFramePr>
            <a:graphicFrameLocks noGrp="1"/>
          </p:cNvGraphicFramePr>
          <p:nvPr>
            <p:extLst/>
          </p:nvPr>
        </p:nvGraphicFramePr>
        <p:xfrm>
          <a:off x="3886200" y="1219200"/>
          <a:ext cx="4535488" cy="3200400"/>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xmlns="" val="20000"/>
                    </a:ext>
                  </a:extLst>
                </a:gridCol>
                <a:gridCol w="2267744">
                  <a:extLst>
                    <a:ext uri="{9D8B030D-6E8A-4147-A177-3AD203B41FA5}">
                      <a16:colId xmlns:a16="http://schemas.microsoft.com/office/drawing/2014/main" xmlns="" val="20001"/>
                    </a:ext>
                  </a:extLst>
                </a:gridCol>
              </a:tblGrid>
              <a:tr h="1600200">
                <a:tc>
                  <a:txBody>
                    <a:bodyPr/>
                    <a:lstStyle/>
                    <a:p>
                      <a:pPr algn="ctr"/>
                      <a:r>
                        <a:rPr lang="en-US" sz="4000" b="1" dirty="0"/>
                        <a:t>C</a:t>
                      </a:r>
                    </a:p>
                  </a:txBody>
                  <a:tcPr marL="91432" marR="91432" anchor="ctr"/>
                </a:tc>
                <a:tc>
                  <a:txBody>
                    <a:bodyPr/>
                    <a:lstStyle/>
                    <a:p>
                      <a:pPr algn="ctr"/>
                      <a:r>
                        <a:rPr lang="en-US" sz="4000" b="1" dirty="0"/>
                        <a:t>D</a:t>
                      </a:r>
                    </a:p>
                  </a:txBody>
                  <a:tcPr marL="91432" marR="91432" anchor="ctr"/>
                </a:tc>
                <a:extLst>
                  <a:ext uri="{0D108BD9-81ED-4DB2-BD59-A6C34878D82A}">
                    <a16:rowId xmlns:a16="http://schemas.microsoft.com/office/drawing/2014/main" xmlns="" val="10000"/>
                  </a:ext>
                </a:extLst>
              </a:tr>
              <a:tr h="1600200">
                <a:tc>
                  <a:txBody>
                    <a:bodyPr/>
                    <a:lstStyle/>
                    <a:p>
                      <a:pPr algn="ctr"/>
                      <a:r>
                        <a:rPr lang="en-US" sz="4000" b="1" dirty="0"/>
                        <a:t>A</a:t>
                      </a:r>
                    </a:p>
                  </a:txBody>
                  <a:tcPr marL="91432" marR="91432" anchor="ctr"/>
                </a:tc>
                <a:tc>
                  <a:txBody>
                    <a:bodyPr/>
                    <a:lstStyle/>
                    <a:p>
                      <a:pPr algn="ctr"/>
                      <a:r>
                        <a:rPr lang="en-US" sz="4000" b="1" dirty="0"/>
                        <a:t>B</a:t>
                      </a:r>
                    </a:p>
                  </a:txBody>
                  <a:tcPr marL="91432" marR="91432" anchor="ctr"/>
                </a:tc>
                <a:extLst>
                  <a:ext uri="{0D108BD9-81ED-4DB2-BD59-A6C34878D82A}">
                    <a16:rowId xmlns:a16="http://schemas.microsoft.com/office/drawing/2014/main" xmlns="" val="10001"/>
                  </a:ext>
                </a:extLst>
              </a:tr>
            </a:tbl>
          </a:graphicData>
        </a:graphic>
      </p:graphicFrame>
      <p:sp>
        <p:nvSpPr>
          <p:cNvPr id="7" name="Rectangle 6"/>
          <p:cNvSpPr/>
          <p:nvPr/>
        </p:nvSpPr>
        <p:spPr>
          <a:xfrm>
            <a:off x="3429000" y="4648200"/>
            <a:ext cx="2659063" cy="10668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mMRC</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0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CAT &lt; 10</a:t>
            </a:r>
          </a:p>
        </p:txBody>
      </p:sp>
      <p:sp>
        <p:nvSpPr>
          <p:cNvPr id="8" name="Rectangle 7"/>
          <p:cNvSpPr/>
          <p:nvPr/>
        </p:nvSpPr>
        <p:spPr>
          <a:xfrm>
            <a:off x="6248400" y="4648200"/>
            <a:ext cx="2501900" cy="10668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mMRC</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CAT ≥  10 </a:t>
            </a:r>
          </a:p>
        </p:txBody>
      </p:sp>
      <p:sp>
        <p:nvSpPr>
          <p:cNvPr id="12" name="TextBox 11"/>
          <p:cNvSpPr txBox="1">
            <a:spLocks noChangeArrowheads="1"/>
          </p:cNvSpPr>
          <p:nvPr/>
        </p:nvSpPr>
        <p:spPr bwMode="auto">
          <a:xfrm>
            <a:off x="1233487" y="6261795"/>
            <a:ext cx="7292446"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2017 Global Initiative for Chronic Obstructive Lung Disease</a:t>
            </a:r>
          </a:p>
        </p:txBody>
      </p:sp>
    </p:spTree>
    <p:extLst>
      <p:ext uri="{BB962C8B-B14F-4D97-AF65-F5344CB8AC3E}">
        <p14:creationId xmlns:p14="http://schemas.microsoft.com/office/powerpoint/2010/main" val="3506503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382000" cy="1065213"/>
          </a:xfrm>
        </p:spPr>
        <p:txBody>
          <a:bodyPr rtlCol="0">
            <a:normAutofit fontScale="90000"/>
          </a:bodyPr>
          <a:lstStyle/>
          <a:p>
            <a:pPr eaLnBrk="1" fontAlgn="auto" hangingPunct="1">
              <a:spcAft>
                <a:spcPts val="0"/>
              </a:spcAft>
              <a:defRPr/>
            </a:pPr>
            <a:r>
              <a:rPr lang="en-US" sz="3600" dirty="0" err="1">
                <a:latin typeface="Arial" pitchFamily="34" charset="0"/>
                <a:cs typeface="Arial" pitchFamily="34" charset="0"/>
              </a:rPr>
              <a:t>Phân</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COPD </a:t>
            </a:r>
            <a:r>
              <a:rPr lang="en-US" sz="3600" dirty="0" err="1">
                <a:latin typeface="Arial" pitchFamily="34" charset="0"/>
                <a:cs typeface="Arial" pitchFamily="34" charset="0"/>
              </a:rPr>
              <a:t>theo</a:t>
            </a:r>
            <a:r>
              <a:rPr lang="en-US" sz="3600" dirty="0">
                <a:latin typeface="Arial" pitchFamily="34" charset="0"/>
                <a:cs typeface="Arial" pitchFamily="34" charset="0"/>
              </a:rPr>
              <a:t> GOLD 2017 </a:t>
            </a:r>
            <a:r>
              <a:rPr lang="en-US" sz="3600" dirty="0" err="1">
                <a:latin typeface="Arial" pitchFamily="34" charset="0"/>
                <a:cs typeface="Arial" pitchFamily="34" charset="0"/>
              </a:rPr>
              <a:t>dẫn</a:t>
            </a:r>
            <a:r>
              <a:rPr lang="en-US" sz="3600" dirty="0">
                <a:latin typeface="Arial" pitchFamily="34" charset="0"/>
                <a:cs typeface="Arial" pitchFamily="34" charset="0"/>
              </a:rPr>
              <a:t> </a:t>
            </a:r>
            <a:r>
              <a:rPr lang="en-US" sz="3600" dirty="0" err="1">
                <a:latin typeface="Arial" pitchFamily="34" charset="0"/>
                <a:cs typeface="Arial" pitchFamily="34" charset="0"/>
              </a:rPr>
              <a:t>đến</a:t>
            </a:r>
            <a:r>
              <a:rPr lang="en-US" sz="3600" dirty="0">
                <a:latin typeface="Arial" pitchFamily="34" charset="0"/>
                <a:cs typeface="Arial" pitchFamily="34" charset="0"/>
              </a:rPr>
              <a:t> </a:t>
            </a:r>
            <a:r>
              <a:rPr lang="en-US" sz="3600" dirty="0" err="1">
                <a:latin typeface="Arial" pitchFamily="34" charset="0"/>
                <a:cs typeface="Arial" pitchFamily="34" charset="0"/>
              </a:rPr>
              <a:t>thay</a:t>
            </a:r>
            <a:r>
              <a:rPr lang="en-US" sz="3600" dirty="0">
                <a:latin typeface="Arial" pitchFamily="34" charset="0"/>
                <a:cs typeface="Arial" pitchFamily="34" charset="0"/>
              </a:rPr>
              <a:t> </a:t>
            </a:r>
            <a:r>
              <a:rPr lang="en-US" sz="3600" dirty="0" err="1">
                <a:latin typeface="Arial" pitchFamily="34" charset="0"/>
                <a:cs typeface="Arial" pitchFamily="34" charset="0"/>
              </a:rPr>
              <a:t>đổi</a:t>
            </a:r>
            <a:r>
              <a:rPr lang="en-US" sz="3600" dirty="0">
                <a:latin typeface="Arial" pitchFamily="34" charset="0"/>
                <a:cs typeface="Arial" pitchFamily="34" charset="0"/>
              </a:rPr>
              <a:t> </a:t>
            </a:r>
            <a:r>
              <a:rPr lang="en-US" sz="3600" dirty="0" err="1">
                <a:latin typeface="Arial" pitchFamily="34" charset="0"/>
                <a:cs typeface="Arial" pitchFamily="34" charset="0"/>
              </a:rPr>
              <a:t>như</a:t>
            </a:r>
            <a:r>
              <a:rPr lang="en-US" sz="3600" dirty="0">
                <a:latin typeface="Arial" pitchFamily="34" charset="0"/>
                <a:cs typeface="Arial" pitchFamily="34" charset="0"/>
              </a:rPr>
              <a:t> </a:t>
            </a:r>
            <a:r>
              <a:rPr lang="en-US" sz="3600" dirty="0" err="1">
                <a:latin typeface="Arial" pitchFamily="34" charset="0"/>
                <a:cs typeface="Arial" pitchFamily="34" charset="0"/>
              </a:rPr>
              <a:t>thế</a:t>
            </a:r>
            <a:r>
              <a:rPr lang="en-US" sz="3600" dirty="0">
                <a:latin typeface="Arial" pitchFamily="34" charset="0"/>
                <a:cs typeface="Arial" pitchFamily="34" charset="0"/>
              </a:rPr>
              <a:t> </a:t>
            </a:r>
            <a:r>
              <a:rPr lang="en-US" sz="3600" dirty="0" err="1">
                <a:latin typeface="Arial" pitchFamily="34" charset="0"/>
                <a:cs typeface="Arial" pitchFamily="34" charset="0"/>
              </a:rPr>
              <a:t>nào</a:t>
            </a:r>
            <a:r>
              <a:rPr lang="en-US" sz="3600" dirty="0">
                <a:latin typeface="Arial" pitchFamily="34" charset="0"/>
                <a:cs typeface="Arial" pitchFamily="34" charset="0"/>
              </a:rPr>
              <a:t>?</a:t>
            </a:r>
          </a:p>
        </p:txBody>
      </p:sp>
      <p:sp>
        <p:nvSpPr>
          <p:cNvPr id="3" name="Content Placeholder 2"/>
          <p:cNvSpPr>
            <a:spLocks noGrp="1"/>
          </p:cNvSpPr>
          <p:nvPr>
            <p:ph idx="1"/>
          </p:nvPr>
        </p:nvSpPr>
        <p:spPr>
          <a:xfrm>
            <a:off x="457200" y="1600200"/>
            <a:ext cx="8382000" cy="4525963"/>
          </a:xfrm>
        </p:spPr>
        <p:txBody>
          <a:bodyPr rtlCol="0">
            <a:normAutofit fontScale="92500"/>
          </a:bodyPr>
          <a:lstStyle/>
          <a:p>
            <a:pPr eaLnBrk="1" fontAlgn="auto" hangingPunct="1">
              <a:spcAft>
                <a:spcPts val="0"/>
              </a:spcAft>
              <a:buFont typeface="Arial" pitchFamily="34" charset="0"/>
              <a:buChar char="•"/>
              <a:defRPr/>
            </a:pPr>
            <a:r>
              <a:rPr lang="en-US" dirty="0" err="1">
                <a:latin typeface="Arial" pitchFamily="34" charset="0"/>
                <a:cs typeface="Arial" pitchFamily="34" charset="0"/>
              </a:rPr>
              <a:t>Ví</a:t>
            </a:r>
            <a:r>
              <a:rPr lang="en-US" dirty="0">
                <a:latin typeface="Arial" pitchFamily="34" charset="0"/>
                <a:cs typeface="Arial" pitchFamily="34" charset="0"/>
              </a:rPr>
              <a:t> </a:t>
            </a:r>
            <a:r>
              <a:rPr lang="en-US" dirty="0" err="1">
                <a:latin typeface="Arial" pitchFamily="34" charset="0"/>
                <a:cs typeface="Arial" pitchFamily="34" charset="0"/>
              </a:rPr>
              <a:t>dụ</a:t>
            </a:r>
            <a:r>
              <a:rPr lang="en-US" dirty="0">
                <a:latin typeface="Arial" pitchFamily="34" charset="0"/>
                <a:cs typeface="Arial" pitchFamily="34" charset="0"/>
              </a:rPr>
              <a:t>: </a:t>
            </a:r>
            <a:r>
              <a:rPr lang="en-US" dirty="0" err="1">
                <a:latin typeface="Arial" pitchFamily="34" charset="0"/>
                <a:cs typeface="Arial" pitchFamily="34" charset="0"/>
              </a:rPr>
              <a:t>Có</a:t>
            </a:r>
            <a:r>
              <a:rPr lang="en-US" dirty="0">
                <a:latin typeface="Arial" pitchFamily="34" charset="0"/>
                <a:cs typeface="Arial" pitchFamily="34" charset="0"/>
              </a:rPr>
              <a:t> </a:t>
            </a:r>
            <a:r>
              <a:rPr lang="en-US" dirty="0" err="1">
                <a:latin typeface="Arial" pitchFamily="34" charset="0"/>
                <a:cs typeface="Arial" pitchFamily="34" charset="0"/>
              </a:rPr>
              <a:t>hai</a:t>
            </a:r>
            <a:r>
              <a:rPr lang="en-US" dirty="0">
                <a:latin typeface="Arial" pitchFamily="34" charset="0"/>
                <a:cs typeface="Arial" pitchFamily="34" charset="0"/>
              </a:rPr>
              <a:t> </a:t>
            </a:r>
            <a:r>
              <a:rPr lang="en-US" dirty="0" err="1">
                <a:latin typeface="Arial" pitchFamily="34" charset="0"/>
                <a:cs typeface="Arial" pitchFamily="34" charset="0"/>
              </a:rPr>
              <a:t>bệnh</a:t>
            </a:r>
            <a:r>
              <a:rPr lang="en-US" dirty="0">
                <a:latin typeface="Arial" pitchFamily="34" charset="0"/>
                <a:cs typeface="Arial" pitchFamily="34" charset="0"/>
              </a:rPr>
              <a:t> </a:t>
            </a:r>
            <a:r>
              <a:rPr lang="en-US" dirty="0" err="1">
                <a:latin typeface="Arial" pitchFamily="34" charset="0"/>
                <a:cs typeface="Arial" pitchFamily="34" charset="0"/>
              </a:rPr>
              <a:t>nhân</a:t>
            </a:r>
            <a:r>
              <a:rPr lang="en-US" dirty="0">
                <a:latin typeface="Arial" pitchFamily="34" charset="0"/>
                <a:cs typeface="Arial" pitchFamily="34" charset="0"/>
              </a:rPr>
              <a:t> COPD </a:t>
            </a:r>
            <a:r>
              <a:rPr lang="en-US" dirty="0" err="1">
                <a:latin typeface="Arial" pitchFamily="34" charset="0"/>
                <a:cs typeface="Arial" pitchFamily="34" charset="0"/>
              </a:rPr>
              <a:t>cùng</a:t>
            </a:r>
            <a:r>
              <a:rPr lang="en-US" dirty="0">
                <a:latin typeface="Arial" pitchFamily="34" charset="0"/>
                <a:cs typeface="Arial" pitchFamily="34" charset="0"/>
              </a:rPr>
              <a:t> </a:t>
            </a:r>
            <a:r>
              <a:rPr lang="en-US" dirty="0" err="1">
                <a:latin typeface="Arial" pitchFamily="34" charset="0"/>
                <a:cs typeface="Arial" pitchFamily="34" charset="0"/>
              </a:rPr>
              <a:t>có</a:t>
            </a:r>
            <a:r>
              <a:rPr lang="en-US" dirty="0">
                <a:latin typeface="Arial" pitchFamily="34" charset="0"/>
                <a:cs typeface="Arial" pitchFamily="34" charset="0"/>
              </a:rPr>
              <a:t> FEV1 &lt; 30 </a:t>
            </a:r>
            <a:r>
              <a:rPr lang="en-US" dirty="0" err="1">
                <a:latin typeface="Arial" pitchFamily="34" charset="0"/>
                <a:cs typeface="Arial" pitchFamily="34" charset="0"/>
              </a:rPr>
              <a:t>và</a:t>
            </a:r>
            <a:r>
              <a:rPr lang="en-US" dirty="0">
                <a:latin typeface="Arial" pitchFamily="34" charset="0"/>
                <a:cs typeface="Arial" pitchFamily="34" charset="0"/>
              </a:rPr>
              <a:t> CAT 18 </a:t>
            </a:r>
            <a:r>
              <a:rPr lang="en-US" dirty="0" err="1">
                <a:latin typeface="Arial" pitchFamily="34" charset="0"/>
                <a:cs typeface="Arial" pitchFamily="34" charset="0"/>
              </a:rPr>
              <a:t>điểm</a:t>
            </a:r>
            <a:endParaRPr lang="en-US" dirty="0">
              <a:latin typeface="Arial" pitchFamily="34" charset="0"/>
              <a:cs typeface="Arial" pitchFamily="34" charset="0"/>
            </a:endParaRPr>
          </a:p>
          <a:p>
            <a:pPr lvl="1" eaLnBrk="1" fontAlgn="auto" hangingPunct="1">
              <a:spcAft>
                <a:spcPts val="0"/>
              </a:spcAft>
              <a:buFont typeface="Arial" pitchFamily="34" charset="0"/>
              <a:buChar char="–"/>
              <a:defRPr/>
            </a:pPr>
            <a:r>
              <a:rPr lang="en-US" dirty="0">
                <a:latin typeface="Arial" pitchFamily="34" charset="0"/>
                <a:cs typeface="Arial" pitchFamily="34" charset="0"/>
              </a:rPr>
              <a:t>BN A: </a:t>
            </a:r>
            <a:r>
              <a:rPr lang="en-US" dirty="0" err="1">
                <a:latin typeface="Arial" pitchFamily="34" charset="0"/>
                <a:cs typeface="Arial" pitchFamily="34" charset="0"/>
              </a:rPr>
              <a:t>không</a:t>
            </a:r>
            <a:r>
              <a:rPr lang="en-US" dirty="0">
                <a:latin typeface="Arial" pitchFamily="34" charset="0"/>
                <a:cs typeface="Arial" pitchFamily="34" charset="0"/>
              </a:rPr>
              <a:t> </a:t>
            </a:r>
            <a:r>
              <a:rPr lang="en-US" dirty="0" err="1">
                <a:latin typeface="Arial" pitchFamily="34" charset="0"/>
                <a:cs typeface="Arial" pitchFamily="34" charset="0"/>
              </a:rPr>
              <a:t>có</a:t>
            </a:r>
            <a:r>
              <a:rPr lang="en-US" dirty="0">
                <a:latin typeface="Arial" pitchFamily="34" charset="0"/>
                <a:cs typeface="Arial" pitchFamily="34" charset="0"/>
              </a:rPr>
              <a:t> </a:t>
            </a:r>
            <a:r>
              <a:rPr lang="en-US" dirty="0" err="1">
                <a:latin typeface="Arial" pitchFamily="34" charset="0"/>
                <a:cs typeface="Arial" pitchFamily="34" charset="0"/>
              </a:rPr>
              <a:t>cơn</a:t>
            </a:r>
            <a:r>
              <a:rPr lang="en-US" dirty="0">
                <a:latin typeface="Arial" pitchFamily="34" charset="0"/>
                <a:cs typeface="Arial" pitchFamily="34" charset="0"/>
              </a:rPr>
              <a:t> </a:t>
            </a:r>
            <a:r>
              <a:rPr lang="en-US" dirty="0" err="1">
                <a:latin typeface="Arial" pitchFamily="34" charset="0"/>
                <a:cs typeface="Arial" pitchFamily="34" charset="0"/>
              </a:rPr>
              <a:t>kịch</a:t>
            </a:r>
            <a:r>
              <a:rPr lang="en-US" dirty="0">
                <a:latin typeface="Arial" pitchFamily="34" charset="0"/>
                <a:cs typeface="Arial" pitchFamily="34" charset="0"/>
              </a:rPr>
              <a:t> </a:t>
            </a:r>
            <a:r>
              <a:rPr lang="en-US" dirty="0" err="1">
                <a:latin typeface="Arial" pitchFamily="34" charset="0"/>
                <a:cs typeface="Arial" pitchFamily="34" charset="0"/>
              </a:rPr>
              <a:t>phát</a:t>
            </a:r>
            <a:r>
              <a:rPr lang="en-US" dirty="0">
                <a:latin typeface="Arial" pitchFamily="34" charset="0"/>
                <a:cs typeface="Arial" pitchFamily="34" charset="0"/>
              </a:rPr>
              <a:t>/ </a:t>
            </a:r>
            <a:r>
              <a:rPr lang="en-US" dirty="0" err="1">
                <a:latin typeface="Arial" pitchFamily="34" charset="0"/>
                <a:cs typeface="Arial" pitchFamily="34" charset="0"/>
              </a:rPr>
              <a:t>năm</a:t>
            </a:r>
            <a:r>
              <a:rPr lang="en-US" dirty="0">
                <a:latin typeface="Arial" pitchFamily="34" charset="0"/>
                <a:cs typeface="Arial" pitchFamily="34" charset="0"/>
              </a:rPr>
              <a:t> qua</a:t>
            </a:r>
          </a:p>
          <a:p>
            <a:pPr lvl="1" eaLnBrk="1" fontAlgn="auto" hangingPunct="1">
              <a:spcAft>
                <a:spcPts val="0"/>
              </a:spcAft>
              <a:buFont typeface="Arial" pitchFamily="34" charset="0"/>
              <a:buChar char="–"/>
              <a:defRPr/>
            </a:pPr>
            <a:r>
              <a:rPr lang="en-US" dirty="0">
                <a:latin typeface="Arial" pitchFamily="34" charset="0"/>
                <a:cs typeface="Arial" pitchFamily="34" charset="0"/>
              </a:rPr>
              <a:t>BN B: 3 </a:t>
            </a:r>
            <a:r>
              <a:rPr lang="en-US" dirty="0" err="1">
                <a:latin typeface="Arial" pitchFamily="34" charset="0"/>
                <a:cs typeface="Arial" pitchFamily="34" charset="0"/>
              </a:rPr>
              <a:t>cơn</a:t>
            </a:r>
            <a:r>
              <a:rPr lang="en-US" dirty="0">
                <a:latin typeface="Arial" pitchFamily="34" charset="0"/>
                <a:cs typeface="Arial" pitchFamily="34" charset="0"/>
              </a:rPr>
              <a:t> </a:t>
            </a:r>
            <a:r>
              <a:rPr lang="en-US" dirty="0" err="1">
                <a:latin typeface="Arial" pitchFamily="34" charset="0"/>
                <a:cs typeface="Arial" pitchFamily="34" charset="0"/>
              </a:rPr>
              <a:t>kịch</a:t>
            </a:r>
            <a:r>
              <a:rPr lang="en-US" dirty="0">
                <a:latin typeface="Arial" pitchFamily="34" charset="0"/>
                <a:cs typeface="Arial" pitchFamily="34" charset="0"/>
              </a:rPr>
              <a:t> </a:t>
            </a:r>
            <a:r>
              <a:rPr lang="en-US" dirty="0" err="1">
                <a:latin typeface="Arial" pitchFamily="34" charset="0"/>
                <a:cs typeface="Arial" pitchFamily="34" charset="0"/>
              </a:rPr>
              <a:t>phát</a:t>
            </a:r>
            <a:r>
              <a:rPr lang="en-US" dirty="0">
                <a:latin typeface="Arial" pitchFamily="34" charset="0"/>
                <a:cs typeface="Arial" pitchFamily="34" charset="0"/>
              </a:rPr>
              <a:t>/ </a:t>
            </a:r>
            <a:r>
              <a:rPr lang="en-US" dirty="0" err="1">
                <a:latin typeface="Arial" pitchFamily="34" charset="0"/>
                <a:cs typeface="Arial" pitchFamily="34" charset="0"/>
              </a:rPr>
              <a:t>năm</a:t>
            </a:r>
            <a:r>
              <a:rPr lang="en-US" dirty="0">
                <a:latin typeface="Arial" pitchFamily="34" charset="0"/>
                <a:cs typeface="Arial" pitchFamily="34" charset="0"/>
              </a:rPr>
              <a:t> qua</a:t>
            </a:r>
          </a:p>
          <a:p>
            <a:pPr eaLnBrk="1" fontAlgn="auto" hangingPunct="1">
              <a:spcAft>
                <a:spcPts val="0"/>
              </a:spcAft>
              <a:buFont typeface="Arial" pitchFamily="34" charset="0"/>
              <a:buChar char="•"/>
              <a:defRPr/>
            </a:pPr>
            <a:r>
              <a:rPr lang="en-US" dirty="0" err="1">
                <a:latin typeface="Arial" pitchFamily="34" charset="0"/>
                <a:cs typeface="Arial" pitchFamily="34" charset="0"/>
              </a:rPr>
              <a:t>Phân</a:t>
            </a:r>
            <a:r>
              <a:rPr lang="en-US" dirty="0">
                <a:latin typeface="Arial" pitchFamily="34" charset="0"/>
                <a:cs typeface="Arial" pitchFamily="34" charset="0"/>
              </a:rPr>
              <a:t> </a:t>
            </a:r>
            <a:r>
              <a:rPr lang="en-US" dirty="0" err="1">
                <a:latin typeface="Arial" pitchFamily="34" charset="0"/>
                <a:cs typeface="Arial" pitchFamily="34" charset="0"/>
              </a:rPr>
              <a:t>nhóm</a:t>
            </a:r>
            <a:r>
              <a:rPr lang="en-US" dirty="0">
                <a:latin typeface="Arial" pitchFamily="34" charset="0"/>
                <a:cs typeface="Arial" pitchFamily="34" charset="0"/>
              </a:rPr>
              <a:t> </a:t>
            </a:r>
            <a:r>
              <a:rPr lang="en-US" dirty="0" err="1">
                <a:latin typeface="Arial" pitchFamily="34" charset="0"/>
                <a:cs typeface="Arial" pitchFamily="34" charset="0"/>
              </a:rPr>
              <a:t>theo</a:t>
            </a:r>
            <a:r>
              <a:rPr lang="en-US" dirty="0">
                <a:latin typeface="Arial" pitchFamily="34" charset="0"/>
                <a:cs typeface="Arial" pitchFamily="34" charset="0"/>
              </a:rPr>
              <a:t> </a:t>
            </a:r>
            <a:r>
              <a:rPr lang="en-US" dirty="0" err="1">
                <a:latin typeface="Arial" pitchFamily="34" charset="0"/>
                <a:cs typeface="Arial" pitchFamily="34" charset="0"/>
              </a:rPr>
              <a:t>kiểu</a:t>
            </a:r>
            <a:r>
              <a:rPr lang="en-US" dirty="0">
                <a:latin typeface="Arial" pitchFamily="34" charset="0"/>
                <a:cs typeface="Arial" pitchFamily="34" charset="0"/>
              </a:rPr>
              <a:t> </a:t>
            </a:r>
            <a:r>
              <a:rPr lang="en-US" dirty="0" err="1">
                <a:latin typeface="Arial" pitchFamily="34" charset="0"/>
                <a:cs typeface="Arial" pitchFamily="34" charset="0"/>
              </a:rPr>
              <a:t>cũ</a:t>
            </a:r>
            <a:r>
              <a:rPr lang="en-US" dirty="0">
                <a:latin typeface="Arial" pitchFamily="34" charset="0"/>
                <a:cs typeface="Arial" pitchFamily="34" charset="0"/>
              </a:rPr>
              <a:t>: </a:t>
            </a:r>
            <a:r>
              <a:rPr lang="en-US" dirty="0" err="1">
                <a:latin typeface="Arial" pitchFamily="34" charset="0"/>
                <a:cs typeface="Arial" pitchFamily="34" charset="0"/>
              </a:rPr>
              <a:t>cả</a:t>
            </a:r>
            <a:r>
              <a:rPr lang="en-US" dirty="0">
                <a:latin typeface="Arial" pitchFamily="34" charset="0"/>
                <a:cs typeface="Arial" pitchFamily="34" charset="0"/>
              </a:rPr>
              <a:t> 2 </a:t>
            </a:r>
            <a:r>
              <a:rPr lang="en-US" dirty="0" err="1">
                <a:latin typeface="Arial" pitchFamily="34" charset="0"/>
                <a:cs typeface="Arial" pitchFamily="34" charset="0"/>
              </a:rPr>
              <a:t>thuộc</a:t>
            </a:r>
            <a:r>
              <a:rPr lang="en-US" dirty="0">
                <a:latin typeface="Arial" pitchFamily="34" charset="0"/>
                <a:cs typeface="Arial" pitchFamily="34" charset="0"/>
              </a:rPr>
              <a:t> </a:t>
            </a:r>
            <a:r>
              <a:rPr lang="en-US" dirty="0" err="1">
                <a:latin typeface="Arial" pitchFamily="34" charset="0"/>
                <a:cs typeface="Arial" pitchFamily="34" charset="0"/>
              </a:rPr>
              <a:t>nhóm</a:t>
            </a:r>
            <a:r>
              <a:rPr lang="en-US" dirty="0">
                <a:latin typeface="Arial" pitchFamily="34" charset="0"/>
                <a:cs typeface="Arial" pitchFamily="34" charset="0"/>
              </a:rPr>
              <a:t> D</a:t>
            </a:r>
          </a:p>
          <a:p>
            <a:pPr eaLnBrk="1" fontAlgn="auto" hangingPunct="1">
              <a:spcAft>
                <a:spcPts val="0"/>
              </a:spcAft>
              <a:buFont typeface="Arial" pitchFamily="34" charset="0"/>
              <a:buChar char="•"/>
              <a:defRPr/>
            </a:pPr>
            <a:r>
              <a:rPr lang="en-US" dirty="0" err="1">
                <a:latin typeface="Arial" pitchFamily="34" charset="0"/>
                <a:cs typeface="Arial" pitchFamily="34" charset="0"/>
              </a:rPr>
              <a:t>Phân</a:t>
            </a:r>
            <a:r>
              <a:rPr lang="en-US" dirty="0">
                <a:latin typeface="Arial" pitchFamily="34" charset="0"/>
                <a:cs typeface="Arial" pitchFamily="34" charset="0"/>
              </a:rPr>
              <a:t> </a:t>
            </a:r>
            <a:r>
              <a:rPr lang="en-US" dirty="0" err="1">
                <a:latin typeface="Arial" pitchFamily="34" charset="0"/>
                <a:cs typeface="Arial" pitchFamily="34" charset="0"/>
              </a:rPr>
              <a:t>nhóm</a:t>
            </a:r>
            <a:r>
              <a:rPr lang="en-US" dirty="0">
                <a:latin typeface="Arial" pitchFamily="34" charset="0"/>
                <a:cs typeface="Arial" pitchFamily="34" charset="0"/>
              </a:rPr>
              <a:t> </a:t>
            </a:r>
            <a:r>
              <a:rPr lang="en-US" dirty="0" err="1">
                <a:latin typeface="Arial" pitchFamily="34" charset="0"/>
                <a:cs typeface="Arial" pitchFamily="34" charset="0"/>
              </a:rPr>
              <a:t>theo</a:t>
            </a:r>
            <a:r>
              <a:rPr lang="en-US" dirty="0">
                <a:latin typeface="Arial" pitchFamily="34" charset="0"/>
                <a:cs typeface="Arial" pitchFamily="34" charset="0"/>
              </a:rPr>
              <a:t> GOLD 2017:</a:t>
            </a:r>
          </a:p>
          <a:p>
            <a:pPr lvl="1" eaLnBrk="1" fontAlgn="auto" hangingPunct="1">
              <a:spcAft>
                <a:spcPts val="0"/>
              </a:spcAft>
              <a:buFont typeface="Arial" pitchFamily="34" charset="0"/>
              <a:buChar char="–"/>
              <a:defRPr/>
            </a:pPr>
            <a:r>
              <a:rPr lang="en-US" dirty="0">
                <a:latin typeface="Arial" pitchFamily="34" charset="0"/>
                <a:cs typeface="Arial" pitchFamily="34" charset="0"/>
              </a:rPr>
              <a:t>BN A: GOLD </a:t>
            </a:r>
            <a:r>
              <a:rPr lang="en-US" dirty="0" err="1">
                <a:latin typeface="Arial" pitchFamily="34" charset="0"/>
                <a:cs typeface="Arial" pitchFamily="34" charset="0"/>
              </a:rPr>
              <a:t>bậc</a:t>
            </a:r>
            <a:r>
              <a:rPr lang="en-US" dirty="0">
                <a:latin typeface="Arial" pitchFamily="34" charset="0"/>
                <a:cs typeface="Arial" pitchFamily="34" charset="0"/>
              </a:rPr>
              <a:t> 4, </a:t>
            </a:r>
            <a:r>
              <a:rPr lang="en-US" dirty="0" err="1">
                <a:latin typeface="Arial" pitchFamily="34" charset="0"/>
                <a:cs typeface="Arial" pitchFamily="34" charset="0"/>
              </a:rPr>
              <a:t>nhóm</a:t>
            </a:r>
            <a:r>
              <a:rPr lang="en-US" dirty="0">
                <a:latin typeface="Arial" pitchFamily="34" charset="0"/>
                <a:cs typeface="Arial" pitchFamily="34" charset="0"/>
              </a:rPr>
              <a:t> B</a:t>
            </a:r>
          </a:p>
          <a:p>
            <a:pPr lvl="1" eaLnBrk="1" fontAlgn="auto" hangingPunct="1">
              <a:spcAft>
                <a:spcPts val="0"/>
              </a:spcAft>
              <a:buFont typeface="Arial" pitchFamily="34" charset="0"/>
              <a:buChar char="–"/>
              <a:defRPr/>
            </a:pPr>
            <a:r>
              <a:rPr lang="en-US" dirty="0">
                <a:latin typeface="Arial" pitchFamily="34" charset="0"/>
                <a:cs typeface="Arial" pitchFamily="34" charset="0"/>
              </a:rPr>
              <a:t>BN B: GOLD </a:t>
            </a:r>
            <a:r>
              <a:rPr lang="en-US" dirty="0" err="1">
                <a:latin typeface="Arial" pitchFamily="34" charset="0"/>
                <a:cs typeface="Arial" pitchFamily="34" charset="0"/>
              </a:rPr>
              <a:t>bậc</a:t>
            </a:r>
            <a:r>
              <a:rPr lang="en-US" dirty="0">
                <a:latin typeface="Arial" pitchFamily="34" charset="0"/>
                <a:cs typeface="Arial" pitchFamily="34" charset="0"/>
              </a:rPr>
              <a:t> 4, </a:t>
            </a:r>
            <a:r>
              <a:rPr lang="en-US" dirty="0" err="1">
                <a:latin typeface="Arial" pitchFamily="34" charset="0"/>
                <a:cs typeface="Arial" pitchFamily="34" charset="0"/>
              </a:rPr>
              <a:t>nhóm</a:t>
            </a:r>
            <a:r>
              <a:rPr lang="en-US" dirty="0">
                <a:latin typeface="Arial" pitchFamily="34" charset="0"/>
                <a:cs typeface="Arial" pitchFamily="34" charset="0"/>
              </a:rPr>
              <a:t> D</a:t>
            </a:r>
          </a:p>
        </p:txBody>
      </p:sp>
    </p:spTree>
    <p:extLst>
      <p:ext uri="{BB962C8B-B14F-4D97-AF65-F5344CB8AC3E}">
        <p14:creationId xmlns:p14="http://schemas.microsoft.com/office/powerpoint/2010/main" val="2516323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763000" cy="1143000"/>
          </a:xfrm>
          <a:solidFill>
            <a:srgbClr val="002060"/>
          </a:solidFill>
        </p:spPr>
        <p:txBody>
          <a:bodyPr>
            <a:noAutofit/>
          </a:bodyPr>
          <a:lstStyle/>
          <a:p>
            <a:r>
              <a:rPr lang="en-US" sz="3600" b="1" dirty="0" err="1">
                <a:solidFill>
                  <a:schemeClr val="bg1"/>
                </a:solidFill>
                <a:latin typeface="Verdana" pitchFamily="34" charset="0"/>
              </a:rPr>
              <a:t>Các</a:t>
            </a:r>
            <a:r>
              <a:rPr lang="en-US" sz="3600" b="1" dirty="0">
                <a:solidFill>
                  <a:schemeClr val="bg1"/>
                </a:solidFill>
                <a:latin typeface="Verdana" pitchFamily="34" charset="0"/>
              </a:rPr>
              <a:t> </a:t>
            </a:r>
            <a:r>
              <a:rPr lang="vi-VN" sz="3600" b="1" dirty="0">
                <a:solidFill>
                  <a:schemeClr val="bg1"/>
                </a:solidFill>
                <a:latin typeface="Verdana" pitchFamily="34" charset="0"/>
              </a:rPr>
              <a:t>đ</a:t>
            </a:r>
            <a:r>
              <a:rPr lang="en-US" sz="3600" b="1" dirty="0" err="1">
                <a:solidFill>
                  <a:schemeClr val="bg1"/>
                </a:solidFill>
                <a:latin typeface="Verdana" pitchFamily="34" charset="0"/>
              </a:rPr>
              <a:t>iểm</a:t>
            </a:r>
            <a:r>
              <a:rPr lang="en-US" sz="3600" b="1" dirty="0">
                <a:solidFill>
                  <a:schemeClr val="bg1"/>
                </a:solidFill>
                <a:latin typeface="Verdana" pitchFamily="34" charset="0"/>
              </a:rPr>
              <a:t> </a:t>
            </a:r>
            <a:r>
              <a:rPr lang="en-US" sz="3600" b="1" dirty="0" err="1">
                <a:solidFill>
                  <a:schemeClr val="bg1"/>
                </a:solidFill>
                <a:latin typeface="Verdana" pitchFamily="34" charset="0"/>
              </a:rPr>
              <a:t>chính</a:t>
            </a:r>
            <a:r>
              <a:rPr lang="en-US" sz="3600" b="1" dirty="0">
                <a:solidFill>
                  <a:schemeClr val="bg1"/>
                </a:solidFill>
                <a:latin typeface="Verdana" pitchFamily="34" charset="0"/>
              </a:rPr>
              <a:t> </a:t>
            </a:r>
            <a:r>
              <a:rPr lang="en-US" sz="3600" b="1" dirty="0" err="1">
                <a:solidFill>
                  <a:schemeClr val="bg1"/>
                </a:solidFill>
                <a:latin typeface="Verdana" pitchFamily="34" charset="0"/>
              </a:rPr>
              <a:t>trong</a:t>
            </a:r>
            <a:r>
              <a:rPr lang="en-US" sz="3600" b="1" dirty="0">
                <a:solidFill>
                  <a:schemeClr val="bg1"/>
                </a:solidFill>
                <a:latin typeface="Verdana" pitchFamily="34" charset="0"/>
              </a:rPr>
              <a:t> </a:t>
            </a:r>
            <a:r>
              <a:rPr lang="en-US" sz="3600" b="1" dirty="0" err="1">
                <a:solidFill>
                  <a:schemeClr val="bg1"/>
                </a:solidFill>
                <a:latin typeface="Verdana" pitchFamily="34" charset="0"/>
              </a:rPr>
              <a:t>quản</a:t>
            </a:r>
            <a:r>
              <a:rPr lang="en-US" sz="3600" b="1" dirty="0">
                <a:solidFill>
                  <a:schemeClr val="bg1"/>
                </a:solidFill>
                <a:latin typeface="Verdana" pitchFamily="34" charset="0"/>
              </a:rPr>
              <a:t> </a:t>
            </a:r>
            <a:r>
              <a:rPr lang="en-US" sz="3600" b="1" dirty="0" err="1">
                <a:solidFill>
                  <a:schemeClr val="bg1"/>
                </a:solidFill>
                <a:latin typeface="Verdana" pitchFamily="34" charset="0"/>
              </a:rPr>
              <a:t>lý</a:t>
            </a:r>
            <a:r>
              <a:rPr lang="en-US" sz="3600" b="1" dirty="0">
                <a:solidFill>
                  <a:schemeClr val="bg1"/>
                </a:solidFill>
                <a:latin typeface="Verdana" pitchFamily="34" charset="0"/>
              </a:rPr>
              <a:t> COPD </a:t>
            </a:r>
            <a:r>
              <a:rPr lang="en-US" sz="3600" b="1" dirty="0" err="1">
                <a:solidFill>
                  <a:schemeClr val="bg1"/>
                </a:solidFill>
                <a:latin typeface="Verdana" pitchFamily="34" charset="0"/>
              </a:rPr>
              <a:t>ổn</a:t>
            </a:r>
            <a:r>
              <a:rPr lang="en-US" sz="3600" b="1" dirty="0">
                <a:solidFill>
                  <a:schemeClr val="bg1"/>
                </a:solidFill>
                <a:latin typeface="Verdana" pitchFamily="34" charset="0"/>
              </a:rPr>
              <a:t> </a:t>
            </a:r>
            <a:r>
              <a:rPr lang="vi-VN" sz="3600" b="1" dirty="0">
                <a:solidFill>
                  <a:schemeClr val="bg1"/>
                </a:solidFill>
                <a:latin typeface="Verdana" pitchFamily="34" charset="0"/>
              </a:rPr>
              <a:t>định</a:t>
            </a:r>
            <a:endParaRPr lang="en-US" sz="3600" b="1" dirty="0">
              <a:solidFill>
                <a:schemeClr val="bg1"/>
              </a:solidFill>
              <a:latin typeface="Verdana" pitchFamily="34" charset="0"/>
            </a:endParaRPr>
          </a:p>
        </p:txBody>
      </p:sp>
      <p:sp>
        <p:nvSpPr>
          <p:cNvPr id="6" name="Content Placeholder 5"/>
          <p:cNvSpPr>
            <a:spLocks noGrp="1"/>
          </p:cNvSpPr>
          <p:nvPr>
            <p:ph idx="1"/>
          </p:nvPr>
        </p:nvSpPr>
        <p:spPr>
          <a:xfrm>
            <a:off x="304800" y="1618595"/>
            <a:ext cx="8686800" cy="6012864"/>
          </a:xfrm>
          <a:prstGeom prst="rect">
            <a:avLst/>
          </a:prstGeom>
        </p:spPr>
        <p:txBody>
          <a:bodyPr wrap="square">
            <a:spAutoFit/>
          </a:bodyPr>
          <a:lstStyle/>
          <a:p>
            <a:pPr algn="just">
              <a:lnSpc>
                <a:spcPct val="114000"/>
              </a:lnSpc>
              <a:buFont typeface="Wingdings" pitchFamily="2" charset="2"/>
              <a:buChar char="v"/>
            </a:pPr>
            <a:r>
              <a:rPr lang="en-US" sz="2800" dirty="0" err="1">
                <a:solidFill>
                  <a:srgbClr val="FF0000"/>
                </a:solidFill>
                <a:latin typeface="Verdana" pitchFamily="34" charset="0"/>
              </a:rPr>
              <a:t>Phát</a:t>
            </a:r>
            <a:r>
              <a:rPr lang="en-US" sz="2800" dirty="0">
                <a:solidFill>
                  <a:srgbClr val="FF0000"/>
                </a:solidFill>
                <a:latin typeface="Verdana" pitchFamily="34" charset="0"/>
              </a:rPr>
              <a:t> </a:t>
            </a:r>
            <a:r>
              <a:rPr lang="en-US" sz="2800" dirty="0" err="1">
                <a:solidFill>
                  <a:srgbClr val="FF0000"/>
                </a:solidFill>
                <a:latin typeface="Verdana" pitchFamily="34" charset="0"/>
              </a:rPr>
              <a:t>hiện</a:t>
            </a:r>
            <a:r>
              <a:rPr lang="en-US" sz="2800" dirty="0">
                <a:solidFill>
                  <a:srgbClr val="FF0000"/>
                </a:solidFill>
                <a:latin typeface="Verdana" pitchFamily="34" charset="0"/>
              </a:rPr>
              <a:t> </a:t>
            </a:r>
            <a:r>
              <a:rPr lang="en-US" sz="2800" dirty="0" err="1">
                <a:solidFill>
                  <a:srgbClr val="FF0000"/>
                </a:solidFill>
                <a:latin typeface="Verdana" pitchFamily="34" charset="0"/>
              </a:rPr>
              <a:t>và</a:t>
            </a:r>
            <a:r>
              <a:rPr lang="en-US" sz="2800" dirty="0">
                <a:solidFill>
                  <a:srgbClr val="FF0000"/>
                </a:solidFill>
                <a:latin typeface="Verdana" pitchFamily="34" charset="0"/>
              </a:rPr>
              <a:t> </a:t>
            </a:r>
            <a:r>
              <a:rPr lang="en-US" sz="2800" dirty="0" err="1">
                <a:solidFill>
                  <a:srgbClr val="FF0000"/>
                </a:solidFill>
                <a:latin typeface="Verdana" pitchFamily="34" charset="0"/>
              </a:rPr>
              <a:t>giảm</a:t>
            </a:r>
            <a:r>
              <a:rPr lang="en-US" sz="2800" dirty="0">
                <a:solidFill>
                  <a:srgbClr val="FF0000"/>
                </a:solidFill>
                <a:latin typeface="Verdana" pitchFamily="34" charset="0"/>
              </a:rPr>
              <a:t> </a:t>
            </a:r>
            <a:r>
              <a:rPr lang="en-US" sz="2800" dirty="0" err="1">
                <a:solidFill>
                  <a:srgbClr val="FF0000"/>
                </a:solidFill>
                <a:latin typeface="Verdana" pitchFamily="34" charset="0"/>
              </a:rPr>
              <a:t>các</a:t>
            </a:r>
            <a:r>
              <a:rPr lang="en-US" sz="2800" dirty="0">
                <a:solidFill>
                  <a:srgbClr val="FF0000"/>
                </a:solidFill>
                <a:latin typeface="Verdana" pitchFamily="34" charset="0"/>
              </a:rPr>
              <a:t> </a:t>
            </a:r>
            <a:r>
              <a:rPr lang="en-US" sz="2800" dirty="0" err="1">
                <a:solidFill>
                  <a:srgbClr val="FF0000"/>
                </a:solidFill>
                <a:latin typeface="Verdana" pitchFamily="34" charset="0"/>
              </a:rPr>
              <a:t>yếu</a:t>
            </a:r>
            <a:r>
              <a:rPr lang="en-US" sz="2800" dirty="0">
                <a:solidFill>
                  <a:srgbClr val="FF0000"/>
                </a:solidFill>
                <a:latin typeface="Verdana" pitchFamily="34" charset="0"/>
              </a:rPr>
              <a:t> </a:t>
            </a:r>
            <a:r>
              <a:rPr lang="en-US" sz="2800" dirty="0" err="1">
                <a:solidFill>
                  <a:srgbClr val="FF0000"/>
                </a:solidFill>
                <a:latin typeface="Verdana" pitchFamily="34" charset="0"/>
              </a:rPr>
              <a:t>tố</a:t>
            </a:r>
            <a:r>
              <a:rPr lang="en-US" sz="2800" dirty="0">
                <a:solidFill>
                  <a:srgbClr val="FF0000"/>
                </a:solidFill>
                <a:latin typeface="Verdana" pitchFamily="34" charset="0"/>
              </a:rPr>
              <a:t> </a:t>
            </a:r>
            <a:r>
              <a:rPr lang="en-US" sz="2800" dirty="0" err="1">
                <a:solidFill>
                  <a:srgbClr val="FF0000"/>
                </a:solidFill>
                <a:latin typeface="Verdana" pitchFamily="34" charset="0"/>
              </a:rPr>
              <a:t>nguy</a:t>
            </a:r>
            <a:r>
              <a:rPr lang="en-US" sz="2800" dirty="0">
                <a:solidFill>
                  <a:srgbClr val="FF0000"/>
                </a:solidFill>
                <a:latin typeface="Verdana" pitchFamily="34" charset="0"/>
              </a:rPr>
              <a:t> c</a:t>
            </a:r>
            <a:r>
              <a:rPr lang="vi-VN" sz="2800" dirty="0">
                <a:solidFill>
                  <a:srgbClr val="FF0000"/>
                </a:solidFill>
                <a:latin typeface="Verdana" pitchFamily="34" charset="0"/>
              </a:rPr>
              <a:t>ơ: ngừng hút thuốc...</a:t>
            </a:r>
            <a:endParaRPr lang="en-US" sz="2800" dirty="0">
              <a:solidFill>
                <a:srgbClr val="FF0000"/>
              </a:solidFill>
              <a:latin typeface="Verdana" pitchFamily="34" charset="0"/>
            </a:endParaRPr>
          </a:p>
          <a:p>
            <a:pPr algn="just">
              <a:lnSpc>
                <a:spcPct val="114000"/>
              </a:lnSpc>
              <a:buFont typeface="Wingdings" pitchFamily="2" charset="2"/>
              <a:buChar char="v"/>
            </a:pPr>
            <a:r>
              <a:rPr lang="en-US" sz="2800" dirty="0" err="1">
                <a:solidFill>
                  <a:srgbClr val="FF0000"/>
                </a:solidFill>
                <a:latin typeface="Verdana" pitchFamily="34" charset="0"/>
                <a:cs typeface="Tahoma" pitchFamily="34" charset="0"/>
              </a:rPr>
              <a:t>Đánh</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giá</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toàn</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diện</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triệu</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chứng</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tắc</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nghẽn</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đường</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thở</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nguy</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cơ</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đợt</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cấp</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các</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bệnh</a:t>
            </a:r>
            <a:r>
              <a:rPr lang="en-US" sz="2800" dirty="0">
                <a:solidFill>
                  <a:srgbClr val="FF0000"/>
                </a:solidFill>
                <a:latin typeface="Verdana" pitchFamily="34" charset="0"/>
                <a:cs typeface="Tahoma" pitchFamily="34" charset="0"/>
              </a:rPr>
              <a:t> </a:t>
            </a:r>
            <a:r>
              <a:rPr lang="vi-VN" sz="2800" dirty="0">
                <a:solidFill>
                  <a:srgbClr val="FF0000"/>
                </a:solidFill>
                <a:latin typeface="Verdana" pitchFamily="34" charset="0"/>
                <a:cs typeface="Tahoma" pitchFamily="34" charset="0"/>
              </a:rPr>
              <a:t>đồng</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mắc</a:t>
            </a:r>
            <a:endParaRPr lang="en-US" sz="2800" dirty="0">
              <a:solidFill>
                <a:srgbClr val="FF0000"/>
              </a:solidFill>
              <a:latin typeface="Verdana" pitchFamily="34" charset="0"/>
              <a:cs typeface="Tahoma" pitchFamily="34" charset="0"/>
            </a:endParaRPr>
          </a:p>
          <a:p>
            <a:pPr algn="just">
              <a:lnSpc>
                <a:spcPct val="114000"/>
              </a:lnSpc>
              <a:buFont typeface="Wingdings" pitchFamily="2" charset="2"/>
              <a:buChar char="v"/>
            </a:pPr>
            <a:r>
              <a:rPr lang="en-US" sz="2800" dirty="0" err="1">
                <a:solidFill>
                  <a:srgbClr val="FF0000"/>
                </a:solidFill>
                <a:latin typeface="Verdana" pitchFamily="34" charset="0"/>
                <a:cs typeface="Tahoma" pitchFamily="34" charset="0"/>
              </a:rPr>
              <a:t>Tập</a:t>
            </a:r>
            <a:r>
              <a:rPr lang="en-US" sz="2800" dirty="0">
                <a:solidFill>
                  <a:srgbClr val="FF0000"/>
                </a:solidFill>
                <a:latin typeface="Verdana" pitchFamily="34" charset="0"/>
                <a:cs typeface="Tahoma" pitchFamily="34" charset="0"/>
              </a:rPr>
              <a:t> PHCN </a:t>
            </a:r>
            <a:r>
              <a:rPr lang="en-US" sz="2800" dirty="0" err="1">
                <a:solidFill>
                  <a:srgbClr val="FF0000"/>
                </a:solidFill>
                <a:latin typeface="Verdana" pitchFamily="34" charset="0"/>
                <a:cs typeface="Tahoma" pitchFamily="34" charset="0"/>
              </a:rPr>
              <a:t>và</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duy</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trì</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khả</a:t>
            </a:r>
            <a:r>
              <a:rPr lang="en-US" sz="2800" dirty="0">
                <a:solidFill>
                  <a:srgbClr val="FF0000"/>
                </a:solidFill>
                <a:latin typeface="Verdana" pitchFamily="34" charset="0"/>
                <a:cs typeface="Tahoma" pitchFamily="34" charset="0"/>
              </a:rPr>
              <a:t> n</a:t>
            </a:r>
            <a:r>
              <a:rPr lang="vi-VN" sz="2800" dirty="0">
                <a:solidFill>
                  <a:srgbClr val="FF0000"/>
                </a:solidFill>
                <a:latin typeface="Verdana" pitchFamily="34" charset="0"/>
                <a:cs typeface="Tahoma" pitchFamily="34" charset="0"/>
              </a:rPr>
              <a:t>ă</a:t>
            </a:r>
            <a:r>
              <a:rPr lang="en-US" sz="2800" dirty="0" err="1">
                <a:solidFill>
                  <a:srgbClr val="FF0000"/>
                </a:solidFill>
                <a:latin typeface="Verdana" pitchFamily="34" charset="0"/>
                <a:cs typeface="Tahoma" pitchFamily="34" charset="0"/>
              </a:rPr>
              <a:t>ng</a:t>
            </a:r>
            <a:r>
              <a:rPr lang="en-US" sz="2800" dirty="0">
                <a:solidFill>
                  <a:srgbClr val="FF0000"/>
                </a:solidFill>
                <a:latin typeface="Verdana" pitchFamily="34" charset="0"/>
                <a:cs typeface="Tahoma" pitchFamily="34" charset="0"/>
              </a:rPr>
              <a:t> </a:t>
            </a:r>
            <a:r>
              <a:rPr lang="en-US" sz="2800" dirty="0" err="1">
                <a:solidFill>
                  <a:srgbClr val="FF0000"/>
                </a:solidFill>
                <a:latin typeface="Verdana" pitchFamily="34" charset="0"/>
                <a:cs typeface="Tahoma" pitchFamily="34" charset="0"/>
              </a:rPr>
              <a:t>hoạt</a:t>
            </a:r>
            <a:r>
              <a:rPr lang="en-US" sz="2800" dirty="0">
                <a:solidFill>
                  <a:srgbClr val="FF0000"/>
                </a:solidFill>
                <a:latin typeface="Verdana" pitchFamily="34" charset="0"/>
                <a:cs typeface="Tahoma" pitchFamily="34" charset="0"/>
              </a:rPr>
              <a:t> </a:t>
            </a:r>
            <a:r>
              <a:rPr lang="vi-VN" sz="2800" dirty="0">
                <a:solidFill>
                  <a:srgbClr val="FF0000"/>
                </a:solidFill>
                <a:latin typeface="Verdana" pitchFamily="34" charset="0"/>
                <a:cs typeface="Tahoma" pitchFamily="34" charset="0"/>
              </a:rPr>
              <a:t>động</a:t>
            </a:r>
            <a:r>
              <a:rPr lang="en-US" sz="2800" dirty="0">
                <a:solidFill>
                  <a:srgbClr val="FF0000"/>
                </a:solidFill>
                <a:latin typeface="Verdana" pitchFamily="34" charset="0"/>
                <a:cs typeface="Tahoma" pitchFamily="34" charset="0"/>
              </a:rPr>
              <a:t> </a:t>
            </a:r>
          </a:p>
          <a:p>
            <a:pPr algn="just">
              <a:lnSpc>
                <a:spcPct val="114000"/>
              </a:lnSpc>
              <a:buFont typeface="Wingdings" pitchFamily="2" charset="2"/>
              <a:buChar char="v"/>
            </a:pPr>
            <a:r>
              <a:rPr lang="en-US" sz="2800" dirty="0" err="1">
                <a:solidFill>
                  <a:srgbClr val="FF0000"/>
                </a:solidFill>
                <a:latin typeface="Tahoma" pitchFamily="34" charset="0"/>
                <a:cs typeface="Tahoma" pitchFamily="34" charset="0"/>
              </a:rPr>
              <a:t>Điều</a:t>
            </a:r>
            <a:r>
              <a:rPr lang="en-US" sz="2800" dirty="0">
                <a:solidFill>
                  <a:srgbClr val="FF0000"/>
                </a:solidFill>
                <a:latin typeface="Tahoma" pitchFamily="34" charset="0"/>
                <a:cs typeface="Tahoma" pitchFamily="34" charset="0"/>
              </a:rPr>
              <a:t> </a:t>
            </a:r>
            <a:r>
              <a:rPr lang="en-US" sz="2800" dirty="0" err="1">
                <a:solidFill>
                  <a:srgbClr val="FF0000"/>
                </a:solidFill>
                <a:latin typeface="Tahoma" pitchFamily="34" charset="0"/>
                <a:cs typeface="Tahoma" pitchFamily="34" charset="0"/>
              </a:rPr>
              <a:t>trị</a:t>
            </a:r>
            <a:r>
              <a:rPr lang="en-US" sz="2800" dirty="0">
                <a:solidFill>
                  <a:srgbClr val="FF0000"/>
                </a:solidFill>
                <a:latin typeface="Tahoma" pitchFamily="34" charset="0"/>
                <a:cs typeface="Tahoma" pitchFamily="34" charset="0"/>
              </a:rPr>
              <a:t> </a:t>
            </a:r>
            <a:r>
              <a:rPr lang="en-US" sz="2800" dirty="0" err="1">
                <a:solidFill>
                  <a:srgbClr val="FF0000"/>
                </a:solidFill>
                <a:latin typeface="Tahoma" pitchFamily="34" charset="0"/>
                <a:cs typeface="Tahoma" pitchFamily="34" charset="0"/>
              </a:rPr>
              <a:t>thuốc</a:t>
            </a:r>
            <a:r>
              <a:rPr lang="en-US" sz="2800" dirty="0">
                <a:solidFill>
                  <a:srgbClr val="FF0000"/>
                </a:solidFill>
                <a:latin typeface="Tahoma" pitchFamily="34" charset="0"/>
                <a:cs typeface="Tahoma" pitchFamily="34" charset="0"/>
              </a:rPr>
              <a:t> </a:t>
            </a:r>
            <a:r>
              <a:rPr lang="en-US" sz="2800" dirty="0" err="1">
                <a:solidFill>
                  <a:srgbClr val="FF0000"/>
                </a:solidFill>
                <a:latin typeface="Tahoma" pitchFamily="34" charset="0"/>
                <a:cs typeface="Tahoma" pitchFamily="34" charset="0"/>
              </a:rPr>
              <a:t>nhằm</a:t>
            </a:r>
            <a:r>
              <a:rPr lang="en-US" sz="2800" dirty="0">
                <a:solidFill>
                  <a:srgbClr val="FF0000"/>
                </a:solidFill>
                <a:latin typeface="Tahoma" pitchFamily="34" charset="0"/>
                <a:cs typeface="Tahoma" pitchFamily="34" charset="0"/>
              </a:rPr>
              <a:t> </a:t>
            </a:r>
            <a:r>
              <a:rPr lang="en-US" sz="2800" dirty="0" err="1">
                <a:solidFill>
                  <a:srgbClr val="FF0000"/>
                </a:solidFill>
                <a:latin typeface="Tahoma" pitchFamily="34" charset="0"/>
                <a:cs typeface="Tahoma" pitchFamily="34" charset="0"/>
              </a:rPr>
              <a:t>giảm</a:t>
            </a:r>
            <a:r>
              <a:rPr lang="en-US" sz="2800" dirty="0">
                <a:latin typeface="Tahoma" pitchFamily="34" charset="0"/>
                <a:cs typeface="Tahoma" pitchFamily="34" charset="0"/>
              </a:rPr>
              <a:t>: TC, </a:t>
            </a:r>
            <a:r>
              <a:rPr lang="en-US" sz="2800" dirty="0" err="1">
                <a:latin typeface="Tahoma" pitchFamily="34" charset="0"/>
                <a:cs typeface="Tahoma" pitchFamily="34" charset="0"/>
              </a:rPr>
              <a:t>tần</a:t>
            </a:r>
            <a:r>
              <a:rPr lang="en-US" sz="2800" dirty="0">
                <a:latin typeface="Tahoma" pitchFamily="34" charset="0"/>
                <a:cs typeface="Tahoma" pitchFamily="34" charset="0"/>
              </a:rPr>
              <a:t> </a:t>
            </a:r>
            <a:r>
              <a:rPr lang="en-US" sz="2800" dirty="0" err="1">
                <a:latin typeface="Tahoma" pitchFamily="34" charset="0"/>
                <a:cs typeface="Tahoma" pitchFamily="34" charset="0"/>
              </a:rPr>
              <a:t>xuất</a:t>
            </a:r>
            <a:r>
              <a:rPr lang="en-US" sz="2800" dirty="0">
                <a:latin typeface="Tahoma" pitchFamily="34" charset="0"/>
                <a:cs typeface="Tahoma" pitchFamily="34" charset="0"/>
              </a:rPr>
              <a:t> </a:t>
            </a:r>
            <a:r>
              <a:rPr lang="en-US" sz="2800" dirty="0" err="1">
                <a:latin typeface="Tahoma" pitchFamily="34" charset="0"/>
                <a:cs typeface="Tahoma" pitchFamily="34" charset="0"/>
              </a:rPr>
              <a:t>và</a:t>
            </a:r>
            <a:r>
              <a:rPr lang="en-US" sz="2800" dirty="0">
                <a:latin typeface="Tahoma" pitchFamily="34" charset="0"/>
                <a:cs typeface="Tahoma" pitchFamily="34" charset="0"/>
              </a:rPr>
              <a:t> </a:t>
            </a:r>
            <a:r>
              <a:rPr lang="en-US" sz="2800" dirty="0" err="1">
                <a:latin typeface="Tahoma" pitchFamily="34" charset="0"/>
                <a:cs typeface="Tahoma" pitchFamily="34" charset="0"/>
              </a:rPr>
              <a:t>độ</a:t>
            </a:r>
            <a:r>
              <a:rPr lang="en-US" sz="2800" dirty="0">
                <a:latin typeface="Tahoma" pitchFamily="34" charset="0"/>
                <a:cs typeface="Tahoma" pitchFamily="34" charset="0"/>
              </a:rPr>
              <a:t> </a:t>
            </a:r>
            <a:r>
              <a:rPr lang="en-US" sz="2800" dirty="0" err="1">
                <a:latin typeface="Tahoma" pitchFamily="34" charset="0"/>
                <a:cs typeface="Tahoma" pitchFamily="34" charset="0"/>
              </a:rPr>
              <a:t>nặng</a:t>
            </a:r>
            <a:r>
              <a:rPr lang="en-US" sz="2800" dirty="0">
                <a:latin typeface="Tahoma" pitchFamily="34" charset="0"/>
                <a:cs typeface="Tahoma" pitchFamily="34" charset="0"/>
              </a:rPr>
              <a:t> </a:t>
            </a:r>
            <a:r>
              <a:rPr lang="en-US" sz="2800" dirty="0" err="1">
                <a:latin typeface="Tahoma" pitchFamily="34" charset="0"/>
                <a:cs typeface="Tahoma" pitchFamily="34" charset="0"/>
              </a:rPr>
              <a:t>đợt</a:t>
            </a:r>
            <a:r>
              <a:rPr lang="en-US" sz="2800" dirty="0">
                <a:latin typeface="Tahoma" pitchFamily="34" charset="0"/>
                <a:cs typeface="Tahoma" pitchFamily="34" charset="0"/>
              </a:rPr>
              <a:t> </a:t>
            </a:r>
            <a:r>
              <a:rPr lang="en-US" sz="2800" dirty="0" err="1">
                <a:latin typeface="Tahoma" pitchFamily="34" charset="0"/>
                <a:cs typeface="Tahoma" pitchFamily="34" charset="0"/>
              </a:rPr>
              <a:t>cấp</a:t>
            </a:r>
            <a:r>
              <a:rPr lang="en-US" sz="2800" dirty="0">
                <a:latin typeface="Tahoma" pitchFamily="34" charset="0"/>
                <a:cs typeface="Tahoma" pitchFamily="34" charset="0"/>
              </a:rPr>
              <a:t>, </a:t>
            </a:r>
            <a:r>
              <a:rPr lang="en-US" sz="2800" dirty="0" err="1">
                <a:latin typeface="Tahoma" pitchFamily="34" charset="0"/>
                <a:cs typeface="Tahoma" pitchFamily="34" charset="0"/>
              </a:rPr>
              <a:t>cải</a:t>
            </a:r>
            <a:r>
              <a:rPr lang="en-US" sz="2800" dirty="0">
                <a:latin typeface="Tahoma" pitchFamily="34" charset="0"/>
                <a:cs typeface="Tahoma" pitchFamily="34" charset="0"/>
              </a:rPr>
              <a:t> </a:t>
            </a:r>
            <a:r>
              <a:rPr lang="en-US" sz="2800" dirty="0" err="1">
                <a:latin typeface="Tahoma" pitchFamily="34" charset="0"/>
                <a:cs typeface="Tahoma" pitchFamily="34" charset="0"/>
              </a:rPr>
              <a:t>thiện</a:t>
            </a:r>
            <a:r>
              <a:rPr lang="en-US" sz="2800" dirty="0">
                <a:latin typeface="Tahoma" pitchFamily="34" charset="0"/>
                <a:cs typeface="Tahoma" pitchFamily="34" charset="0"/>
              </a:rPr>
              <a:t> CLCS </a:t>
            </a:r>
            <a:r>
              <a:rPr lang="en-US" sz="2800" dirty="0" err="1">
                <a:latin typeface="Tahoma" pitchFamily="34" charset="0"/>
                <a:cs typeface="Tahoma" pitchFamily="34" charset="0"/>
              </a:rPr>
              <a:t>và</a:t>
            </a:r>
            <a:r>
              <a:rPr lang="en-US" sz="2800" dirty="0">
                <a:latin typeface="Tahoma" pitchFamily="34" charset="0"/>
                <a:cs typeface="Tahoma" pitchFamily="34" charset="0"/>
              </a:rPr>
              <a:t> </a:t>
            </a:r>
            <a:r>
              <a:rPr lang="en-US" sz="2800" dirty="0" err="1">
                <a:latin typeface="Tahoma" pitchFamily="34" charset="0"/>
                <a:cs typeface="Tahoma" pitchFamily="34" charset="0"/>
              </a:rPr>
              <a:t>khả</a:t>
            </a:r>
            <a:r>
              <a:rPr lang="en-US" sz="2800" dirty="0">
                <a:latin typeface="Tahoma" pitchFamily="34" charset="0"/>
                <a:cs typeface="Tahoma" pitchFamily="34" charset="0"/>
              </a:rPr>
              <a:t> </a:t>
            </a:r>
            <a:r>
              <a:rPr lang="en-US" sz="2800" dirty="0" err="1">
                <a:latin typeface="Tahoma" pitchFamily="34" charset="0"/>
                <a:cs typeface="Tahoma" pitchFamily="34" charset="0"/>
              </a:rPr>
              <a:t>năng</a:t>
            </a:r>
            <a:r>
              <a:rPr lang="en-US" sz="2800" dirty="0">
                <a:latin typeface="Tahoma" pitchFamily="34" charset="0"/>
                <a:cs typeface="Tahoma" pitchFamily="34" charset="0"/>
              </a:rPr>
              <a:t> </a:t>
            </a:r>
            <a:r>
              <a:rPr lang="en-US" sz="2800" dirty="0" err="1">
                <a:latin typeface="Tahoma" pitchFamily="34" charset="0"/>
                <a:cs typeface="Tahoma" pitchFamily="34" charset="0"/>
              </a:rPr>
              <a:t>gắng</a:t>
            </a:r>
            <a:endParaRPr lang="en-US" sz="2800" dirty="0">
              <a:latin typeface="Tahoma" pitchFamily="34" charset="0"/>
              <a:cs typeface="Tahoma" pitchFamily="34" charset="0"/>
            </a:endParaRPr>
          </a:p>
          <a:p>
            <a:pPr algn="just">
              <a:lnSpc>
                <a:spcPct val="114000"/>
              </a:lnSpc>
              <a:buNone/>
            </a:pPr>
            <a:r>
              <a:rPr lang="en-US" sz="2800" dirty="0">
                <a:latin typeface="Tahoma" pitchFamily="34" charset="0"/>
                <a:cs typeface="Tahoma" pitchFamily="34" charset="0"/>
              </a:rPr>
              <a:t>   </a:t>
            </a:r>
            <a:r>
              <a:rPr lang="en-US" sz="2800" dirty="0" err="1">
                <a:latin typeface="Tahoma" pitchFamily="34" charset="0"/>
                <a:cs typeface="Tahoma" pitchFamily="34" charset="0"/>
              </a:rPr>
              <a:t>sức</a:t>
            </a:r>
            <a:endParaRPr lang="en-US" sz="2800" dirty="0">
              <a:latin typeface="Tahoma" pitchFamily="34" charset="0"/>
              <a:cs typeface="Tahoma" pitchFamily="34" charset="0"/>
            </a:endParaRPr>
          </a:p>
          <a:p>
            <a:pPr algn="just">
              <a:lnSpc>
                <a:spcPct val="114000"/>
              </a:lnSpc>
              <a:buFont typeface="Wingdings" pitchFamily="2" charset="2"/>
              <a:buChar char="v"/>
            </a:pPr>
            <a:endParaRPr lang="en-US" sz="2800" dirty="0">
              <a:latin typeface="Verdana" pitchFamily="34" charset="0"/>
              <a:cs typeface="Tahoma" pitchFamily="34" charset="0"/>
            </a:endParaRPr>
          </a:p>
          <a:p>
            <a:pPr algn="just">
              <a:lnSpc>
                <a:spcPct val="114000"/>
              </a:lnSpc>
              <a:buFont typeface="Wingdings" pitchFamily="2" charset="2"/>
              <a:buChar char="v"/>
            </a:pPr>
            <a:endParaRPr lang="en-US" sz="2800" dirty="0">
              <a:latin typeface="Verdana" pitchFamily="34" charset="0"/>
            </a:endParaRPr>
          </a:p>
        </p:txBody>
      </p:sp>
      <p:graphicFrame>
        <p:nvGraphicFramePr>
          <p:cNvPr id="4098" name="Object 2"/>
          <p:cNvGraphicFramePr>
            <a:graphicFrameLocks noChangeAspect="1"/>
          </p:cNvGraphicFramePr>
          <p:nvPr/>
        </p:nvGraphicFramePr>
        <p:xfrm>
          <a:off x="7366000" y="5257800"/>
          <a:ext cx="1623391" cy="1600200"/>
        </p:xfrm>
        <a:graphic>
          <a:graphicData uri="http://schemas.openxmlformats.org/presentationml/2006/ole">
            <mc:AlternateContent xmlns:mc="http://schemas.openxmlformats.org/markup-compatibility/2006">
              <mc:Choice xmlns:v="urn:schemas-microsoft-com:vml" Requires="v">
                <p:oleObj spid="_x0000_s67614"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0" y="5257800"/>
                        <a:ext cx="1623391"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err="1"/>
              <a:t>Thuốc</a:t>
            </a:r>
            <a:r>
              <a:rPr lang="en-US" dirty="0"/>
              <a:t> </a:t>
            </a:r>
            <a:r>
              <a:rPr lang="en-US" dirty="0" err="1"/>
              <a:t>giãn</a:t>
            </a:r>
            <a:r>
              <a:rPr lang="en-US" dirty="0"/>
              <a:t> </a:t>
            </a:r>
            <a:r>
              <a:rPr lang="en-US" dirty="0" err="1"/>
              <a:t>phế</a:t>
            </a:r>
            <a:r>
              <a:rPr lang="en-US" dirty="0"/>
              <a:t> </a:t>
            </a:r>
            <a:r>
              <a:rPr lang="en-US" dirty="0" err="1"/>
              <a:t>quản</a:t>
            </a:r>
            <a:r>
              <a:rPr lang="en-US" dirty="0"/>
              <a:t> </a:t>
            </a:r>
            <a:r>
              <a:rPr lang="en-US" dirty="0" err="1"/>
              <a:t>là</a:t>
            </a:r>
            <a:r>
              <a:rPr lang="en-US" dirty="0"/>
              <a:t> </a:t>
            </a:r>
            <a:r>
              <a:rPr lang="en-US" dirty="0" err="1"/>
              <a:t>thuốc</a:t>
            </a:r>
            <a:r>
              <a:rPr lang="en-US" dirty="0"/>
              <a:t> </a:t>
            </a:r>
            <a:r>
              <a:rPr lang="en-US" dirty="0" err="1"/>
              <a:t>chính</a:t>
            </a:r>
            <a:r>
              <a:rPr lang="en-US" dirty="0"/>
              <a:t> </a:t>
            </a:r>
            <a:r>
              <a:rPr lang="en-US" dirty="0" err="1"/>
              <a:t>để</a:t>
            </a:r>
            <a:r>
              <a:rPr lang="en-US" dirty="0"/>
              <a:t> </a:t>
            </a:r>
            <a:r>
              <a:rPr lang="en-US" dirty="0" err="1"/>
              <a:t>điều</a:t>
            </a:r>
            <a:r>
              <a:rPr lang="en-US" dirty="0"/>
              <a:t> </a:t>
            </a:r>
            <a:r>
              <a:rPr lang="en-US" dirty="0" err="1"/>
              <a:t>trị</a:t>
            </a:r>
            <a:r>
              <a:rPr lang="en-US" dirty="0"/>
              <a:t> COPD</a:t>
            </a:r>
          </a:p>
          <a:p>
            <a:r>
              <a:rPr lang="en-US" dirty="0" err="1"/>
              <a:t>Thuốc</a:t>
            </a:r>
            <a:r>
              <a:rPr lang="en-US" dirty="0"/>
              <a:t> </a:t>
            </a:r>
            <a:r>
              <a:rPr lang="en-US" dirty="0" err="1"/>
              <a:t>giãn</a:t>
            </a:r>
            <a:r>
              <a:rPr lang="en-US" dirty="0"/>
              <a:t> PQ </a:t>
            </a:r>
            <a:r>
              <a:rPr lang="en-US" dirty="0" err="1"/>
              <a:t>được</a:t>
            </a:r>
            <a:r>
              <a:rPr lang="en-US" dirty="0"/>
              <a:t> </a:t>
            </a:r>
            <a:r>
              <a:rPr lang="en-US" dirty="0" err="1"/>
              <a:t>sử</a:t>
            </a:r>
            <a:r>
              <a:rPr lang="en-US" dirty="0"/>
              <a:t> </a:t>
            </a:r>
            <a:r>
              <a:rPr lang="en-US" dirty="0" err="1"/>
              <a:t>dụng</a:t>
            </a:r>
            <a:r>
              <a:rPr lang="en-US" dirty="0"/>
              <a:t> </a:t>
            </a:r>
            <a:r>
              <a:rPr lang="en-US" dirty="0" err="1"/>
              <a:t>khi</a:t>
            </a:r>
            <a:r>
              <a:rPr lang="en-US" dirty="0"/>
              <a:t> </a:t>
            </a:r>
            <a:r>
              <a:rPr lang="en-US" dirty="0" err="1"/>
              <a:t>cần</a:t>
            </a:r>
            <a:r>
              <a:rPr lang="en-US" dirty="0"/>
              <a:t> </a:t>
            </a:r>
            <a:r>
              <a:rPr lang="en-US" dirty="0" err="1"/>
              <a:t>hoặc</a:t>
            </a:r>
            <a:r>
              <a:rPr lang="en-US" dirty="0"/>
              <a:t> </a:t>
            </a:r>
            <a:r>
              <a:rPr lang="en-US" dirty="0" err="1"/>
              <a:t>điều</a:t>
            </a:r>
            <a:r>
              <a:rPr lang="en-US" dirty="0"/>
              <a:t> </a:t>
            </a:r>
            <a:r>
              <a:rPr lang="en-US" dirty="0" err="1"/>
              <a:t>trị</a:t>
            </a:r>
            <a:r>
              <a:rPr lang="en-US" dirty="0"/>
              <a:t> </a:t>
            </a:r>
            <a:r>
              <a:rPr lang="en-US" dirty="0" err="1"/>
              <a:t>duy</a:t>
            </a:r>
            <a:r>
              <a:rPr lang="en-US" dirty="0"/>
              <a:t> </a:t>
            </a:r>
            <a:r>
              <a:rPr lang="en-US" dirty="0" err="1"/>
              <a:t>trì</a:t>
            </a:r>
            <a:r>
              <a:rPr lang="en-US" dirty="0"/>
              <a:t> </a:t>
            </a:r>
            <a:r>
              <a:rPr lang="en-US" dirty="0" err="1"/>
              <a:t>lâu</a:t>
            </a:r>
            <a:r>
              <a:rPr lang="en-US" dirty="0"/>
              <a:t> </a:t>
            </a:r>
            <a:r>
              <a:rPr lang="en-US" dirty="0" err="1"/>
              <a:t>dài</a:t>
            </a:r>
            <a:r>
              <a:rPr lang="en-US" dirty="0"/>
              <a:t> </a:t>
            </a:r>
            <a:r>
              <a:rPr lang="en-US" dirty="0" err="1"/>
              <a:t>tùy</a:t>
            </a:r>
            <a:r>
              <a:rPr lang="en-US" dirty="0"/>
              <a:t> </a:t>
            </a:r>
            <a:r>
              <a:rPr lang="en-US" dirty="0" err="1"/>
              <a:t>theo</a:t>
            </a:r>
            <a:r>
              <a:rPr lang="en-US" dirty="0"/>
              <a:t> </a:t>
            </a:r>
            <a:r>
              <a:rPr lang="en-US" dirty="0" err="1"/>
              <a:t>mức</a:t>
            </a:r>
            <a:r>
              <a:rPr lang="en-US" dirty="0"/>
              <a:t> </a:t>
            </a:r>
            <a:r>
              <a:rPr lang="en-US" dirty="0" err="1"/>
              <a:t>độ</a:t>
            </a:r>
            <a:endParaRPr lang="en-US" dirty="0"/>
          </a:p>
          <a:p>
            <a:r>
              <a:rPr lang="en-US" dirty="0" err="1"/>
              <a:t>Các</a:t>
            </a:r>
            <a:r>
              <a:rPr lang="en-US" dirty="0"/>
              <a:t> </a:t>
            </a:r>
            <a:r>
              <a:rPr lang="en-US" dirty="0" err="1"/>
              <a:t>thuốc</a:t>
            </a:r>
            <a:r>
              <a:rPr lang="en-US" dirty="0"/>
              <a:t> </a:t>
            </a:r>
            <a:r>
              <a:rPr lang="en-US" dirty="0" err="1"/>
              <a:t>giãn</a:t>
            </a:r>
            <a:r>
              <a:rPr lang="en-US" dirty="0"/>
              <a:t> PQ </a:t>
            </a:r>
            <a:r>
              <a:rPr lang="en-US" dirty="0" err="1"/>
              <a:t>bao</a:t>
            </a:r>
            <a:r>
              <a:rPr lang="en-US" dirty="0"/>
              <a:t> </a:t>
            </a:r>
            <a:r>
              <a:rPr lang="en-US" dirty="0" err="1"/>
              <a:t>gồm</a:t>
            </a:r>
            <a:r>
              <a:rPr lang="en-US" dirty="0"/>
              <a:t>: </a:t>
            </a:r>
            <a:r>
              <a:rPr lang="en-US" dirty="0" err="1">
                <a:solidFill>
                  <a:schemeClr val="accent1"/>
                </a:solidFill>
              </a:rPr>
              <a:t>cường</a:t>
            </a:r>
            <a:r>
              <a:rPr lang="en-US" dirty="0">
                <a:solidFill>
                  <a:schemeClr val="accent1"/>
                </a:solidFill>
              </a:rPr>
              <a:t> Beta2, </a:t>
            </a:r>
            <a:r>
              <a:rPr lang="en-US" dirty="0" err="1">
                <a:solidFill>
                  <a:schemeClr val="accent1"/>
                </a:solidFill>
              </a:rPr>
              <a:t>kháng</a:t>
            </a:r>
            <a:r>
              <a:rPr lang="en-US" dirty="0">
                <a:solidFill>
                  <a:schemeClr val="accent1"/>
                </a:solidFill>
              </a:rPr>
              <a:t> cholinergic, </a:t>
            </a:r>
            <a:r>
              <a:rPr lang="en-US" dirty="0" err="1">
                <a:solidFill>
                  <a:schemeClr val="accent1"/>
                </a:solidFill>
              </a:rPr>
              <a:t>theophylline</a:t>
            </a:r>
            <a:r>
              <a:rPr lang="en-US" dirty="0">
                <a:solidFill>
                  <a:schemeClr val="accent1"/>
                </a:solidFill>
              </a:rPr>
              <a:t> </a:t>
            </a:r>
            <a:r>
              <a:rPr lang="en-US" dirty="0" err="1">
                <a:solidFill>
                  <a:schemeClr val="accent1"/>
                </a:solidFill>
              </a:rPr>
              <a:t>và</a:t>
            </a:r>
            <a:r>
              <a:rPr lang="en-US" dirty="0">
                <a:solidFill>
                  <a:schemeClr val="accent1"/>
                </a:solidFill>
              </a:rPr>
              <a:t> </a:t>
            </a:r>
            <a:r>
              <a:rPr lang="en-US" dirty="0" err="1">
                <a:solidFill>
                  <a:schemeClr val="accent1"/>
                </a:solidFill>
              </a:rPr>
              <a:t>dạng</a:t>
            </a:r>
            <a:r>
              <a:rPr lang="en-US" dirty="0">
                <a:solidFill>
                  <a:schemeClr val="accent1"/>
                </a:solidFill>
              </a:rPr>
              <a:t> </a:t>
            </a:r>
            <a:r>
              <a:rPr lang="en-US" dirty="0" err="1">
                <a:solidFill>
                  <a:schemeClr val="accent1"/>
                </a:solidFill>
              </a:rPr>
              <a:t>phối</a:t>
            </a:r>
            <a:r>
              <a:rPr lang="en-US" dirty="0">
                <a:solidFill>
                  <a:schemeClr val="accent1"/>
                </a:solidFill>
              </a:rPr>
              <a:t> </a:t>
            </a:r>
            <a:r>
              <a:rPr lang="en-US" dirty="0" err="1">
                <a:solidFill>
                  <a:schemeClr val="accent1"/>
                </a:solidFill>
              </a:rPr>
              <a:t>hợp</a:t>
            </a:r>
            <a:endParaRPr lang="en-US" dirty="0">
              <a:solidFill>
                <a:schemeClr val="accent1"/>
              </a:solidFill>
            </a:endParaRPr>
          </a:p>
          <a:p>
            <a:r>
              <a:rPr lang="en-US" dirty="0" err="1"/>
              <a:t>Lựa</a:t>
            </a:r>
            <a:r>
              <a:rPr lang="en-US" dirty="0"/>
              <a:t> </a:t>
            </a:r>
            <a:r>
              <a:rPr lang="en-US" dirty="0" err="1"/>
              <a:t>chọn</a:t>
            </a:r>
            <a:r>
              <a:rPr lang="en-US" dirty="0"/>
              <a:t> </a:t>
            </a:r>
            <a:r>
              <a:rPr lang="en-US" dirty="0" err="1"/>
              <a:t>thuốc</a:t>
            </a:r>
            <a:r>
              <a:rPr lang="en-US" dirty="0"/>
              <a:t> </a:t>
            </a:r>
            <a:r>
              <a:rPr lang="en-US" dirty="0" err="1"/>
              <a:t>điều</a:t>
            </a:r>
            <a:r>
              <a:rPr lang="en-US" dirty="0"/>
              <a:t> </a:t>
            </a:r>
            <a:r>
              <a:rPr lang="en-US" dirty="0" err="1"/>
              <a:t>trị</a:t>
            </a:r>
            <a:r>
              <a:rPr lang="en-US" dirty="0"/>
              <a:t> </a:t>
            </a:r>
            <a:r>
              <a:rPr lang="en-US" dirty="0" err="1"/>
              <a:t>tùy</a:t>
            </a:r>
            <a:r>
              <a:rPr lang="en-US" dirty="0"/>
              <a:t> </a:t>
            </a:r>
            <a:r>
              <a:rPr lang="en-US" dirty="0" err="1"/>
              <a:t>thuộc</a:t>
            </a:r>
            <a:r>
              <a:rPr lang="en-US" dirty="0"/>
              <a:t> </a:t>
            </a:r>
            <a:r>
              <a:rPr lang="en-US" dirty="0" err="1"/>
              <a:t>vào</a:t>
            </a:r>
            <a:r>
              <a:rPr lang="en-US" dirty="0"/>
              <a:t> </a:t>
            </a:r>
            <a:r>
              <a:rPr lang="en-US" dirty="0" err="1"/>
              <a:t>mức</a:t>
            </a:r>
            <a:r>
              <a:rPr lang="en-US" dirty="0"/>
              <a:t> </a:t>
            </a:r>
            <a:r>
              <a:rPr lang="en-US" dirty="0" err="1"/>
              <a:t>độ</a:t>
            </a:r>
            <a:r>
              <a:rPr lang="en-US" dirty="0"/>
              <a:t> </a:t>
            </a:r>
            <a:r>
              <a:rPr lang="en-US" dirty="0" err="1"/>
              <a:t>nặng</a:t>
            </a:r>
            <a:r>
              <a:rPr lang="en-US" dirty="0"/>
              <a:t>, </a:t>
            </a:r>
            <a:r>
              <a:rPr lang="en-US" dirty="0" err="1"/>
              <a:t>tình</a:t>
            </a:r>
            <a:r>
              <a:rPr lang="en-US" dirty="0"/>
              <a:t> </a:t>
            </a:r>
            <a:r>
              <a:rPr lang="en-US" dirty="0" err="1"/>
              <a:t>trạng</a:t>
            </a:r>
            <a:r>
              <a:rPr lang="en-US" dirty="0"/>
              <a:t> </a:t>
            </a:r>
            <a:r>
              <a:rPr lang="en-US" dirty="0" err="1"/>
              <a:t>đáp</a:t>
            </a:r>
            <a:r>
              <a:rPr lang="en-US" dirty="0"/>
              <a:t> </a:t>
            </a:r>
            <a:r>
              <a:rPr lang="en-US" dirty="0" err="1"/>
              <a:t>ứng</a:t>
            </a:r>
            <a:r>
              <a:rPr lang="en-US" dirty="0"/>
              <a:t> </a:t>
            </a:r>
            <a:r>
              <a:rPr lang="en-US" dirty="0" err="1"/>
              <a:t>của</a:t>
            </a:r>
            <a:r>
              <a:rPr lang="en-US" dirty="0"/>
              <a:t> </a:t>
            </a:r>
            <a:r>
              <a:rPr lang="en-US" dirty="0" err="1"/>
              <a:t>từng</a:t>
            </a:r>
            <a:r>
              <a:rPr lang="en-US" dirty="0"/>
              <a:t> </a:t>
            </a:r>
            <a:r>
              <a:rPr lang="en-US" dirty="0" err="1"/>
              <a:t>Bn</a:t>
            </a:r>
            <a:r>
              <a:rPr lang="en-US" dirty="0"/>
              <a:t> </a:t>
            </a:r>
            <a:r>
              <a:rPr lang="en-US" dirty="0" err="1"/>
              <a:t>cụ</a:t>
            </a:r>
            <a:r>
              <a:rPr lang="en-US" dirty="0"/>
              <a:t> </a:t>
            </a:r>
            <a:r>
              <a:rPr lang="en-US" dirty="0" err="1"/>
              <a:t>thể</a:t>
            </a:r>
            <a:r>
              <a:rPr lang="en-US" dirty="0"/>
              <a:t>, </a:t>
            </a:r>
            <a:r>
              <a:rPr lang="en-US" dirty="0" err="1"/>
              <a:t>lưu</a:t>
            </a:r>
            <a:r>
              <a:rPr lang="en-US" dirty="0"/>
              <a:t> ý </a:t>
            </a:r>
            <a:r>
              <a:rPr lang="en-US" dirty="0" err="1"/>
              <a:t>các</a:t>
            </a:r>
            <a:r>
              <a:rPr lang="en-US" dirty="0"/>
              <a:t> </a:t>
            </a:r>
            <a:r>
              <a:rPr lang="en-US" dirty="0" err="1"/>
              <a:t>tác</a:t>
            </a:r>
            <a:r>
              <a:rPr lang="en-US" dirty="0"/>
              <a:t> </a:t>
            </a:r>
            <a:r>
              <a:rPr lang="en-US" dirty="0" err="1"/>
              <a:t>dụng</a:t>
            </a:r>
            <a:r>
              <a:rPr lang="en-US" dirty="0"/>
              <a:t> </a:t>
            </a:r>
            <a:r>
              <a:rPr lang="en-US" dirty="0" err="1"/>
              <a:t>phụ</a:t>
            </a:r>
            <a:r>
              <a:rPr lang="en-US" dirty="0"/>
              <a:t> </a:t>
            </a:r>
            <a:r>
              <a:rPr lang="en-US" dirty="0" err="1"/>
              <a:t>của</a:t>
            </a:r>
            <a:r>
              <a:rPr lang="en-US" dirty="0"/>
              <a:t> </a:t>
            </a:r>
            <a:r>
              <a:rPr lang="en-US" dirty="0" err="1"/>
              <a:t>thuốc</a:t>
            </a:r>
            <a:endParaRPr lang="vi-VN" dirty="0"/>
          </a:p>
        </p:txBody>
      </p:sp>
      <p:sp>
        <p:nvSpPr>
          <p:cNvPr id="4" name="Title 3"/>
          <p:cNvSpPr>
            <a:spLocks noGrp="1"/>
          </p:cNvSpPr>
          <p:nvPr>
            <p:ph type="title"/>
          </p:nvPr>
        </p:nvSpPr>
        <p:spPr>
          <a:solidFill>
            <a:srgbClr val="002060"/>
          </a:solidFill>
        </p:spPr>
        <p:txBody>
          <a:bodyPr>
            <a:noAutofit/>
          </a:bodyPr>
          <a:lstStyle/>
          <a:p>
            <a:r>
              <a:rPr lang="en-US" sz="3600" b="1" dirty="0" err="1">
                <a:solidFill>
                  <a:schemeClr val="bg1"/>
                </a:solidFill>
                <a:latin typeface="Verdana" pitchFamily="34" charset="0"/>
              </a:rPr>
              <a:t>Các</a:t>
            </a:r>
            <a:r>
              <a:rPr lang="en-US" sz="3600" b="1" dirty="0">
                <a:solidFill>
                  <a:schemeClr val="bg1"/>
                </a:solidFill>
                <a:latin typeface="Verdana" pitchFamily="34" charset="0"/>
              </a:rPr>
              <a:t> </a:t>
            </a:r>
            <a:r>
              <a:rPr lang="vi-VN" sz="3600" b="1" dirty="0">
                <a:solidFill>
                  <a:schemeClr val="bg1"/>
                </a:solidFill>
                <a:latin typeface="Verdana" pitchFamily="34" charset="0"/>
              </a:rPr>
              <a:t>đ</a:t>
            </a:r>
            <a:r>
              <a:rPr lang="en-US" sz="3600" b="1" dirty="0" err="1">
                <a:solidFill>
                  <a:schemeClr val="bg1"/>
                </a:solidFill>
                <a:latin typeface="Verdana" pitchFamily="34" charset="0"/>
              </a:rPr>
              <a:t>iểm</a:t>
            </a:r>
            <a:r>
              <a:rPr lang="en-US" sz="3600" b="1" dirty="0">
                <a:solidFill>
                  <a:schemeClr val="bg1"/>
                </a:solidFill>
                <a:latin typeface="Verdana" pitchFamily="34" charset="0"/>
              </a:rPr>
              <a:t> </a:t>
            </a:r>
            <a:r>
              <a:rPr lang="en-US" sz="3600" b="1" dirty="0" err="1">
                <a:solidFill>
                  <a:schemeClr val="bg1"/>
                </a:solidFill>
                <a:latin typeface="Verdana" pitchFamily="34" charset="0"/>
              </a:rPr>
              <a:t>chính</a:t>
            </a:r>
            <a:r>
              <a:rPr lang="en-US" sz="3600" b="1" dirty="0">
                <a:solidFill>
                  <a:schemeClr val="bg1"/>
                </a:solidFill>
                <a:latin typeface="Verdana" pitchFamily="34" charset="0"/>
              </a:rPr>
              <a:t> </a:t>
            </a:r>
            <a:r>
              <a:rPr lang="en-US" sz="3600" b="1" dirty="0" err="1">
                <a:solidFill>
                  <a:schemeClr val="bg1"/>
                </a:solidFill>
                <a:latin typeface="Verdana" pitchFamily="34" charset="0"/>
              </a:rPr>
              <a:t>trong</a:t>
            </a:r>
            <a:r>
              <a:rPr lang="en-US" sz="3600" b="1" dirty="0">
                <a:solidFill>
                  <a:schemeClr val="bg1"/>
                </a:solidFill>
                <a:latin typeface="Verdana" pitchFamily="34" charset="0"/>
              </a:rPr>
              <a:t> </a:t>
            </a:r>
            <a:r>
              <a:rPr lang="en-US" sz="3600" b="1" dirty="0" err="1">
                <a:solidFill>
                  <a:schemeClr val="bg1"/>
                </a:solidFill>
                <a:latin typeface="Verdana" pitchFamily="34" charset="0"/>
              </a:rPr>
              <a:t>quản</a:t>
            </a:r>
            <a:r>
              <a:rPr lang="en-US" sz="3600" b="1" dirty="0">
                <a:solidFill>
                  <a:schemeClr val="bg1"/>
                </a:solidFill>
                <a:latin typeface="Verdana" pitchFamily="34" charset="0"/>
              </a:rPr>
              <a:t> </a:t>
            </a:r>
            <a:r>
              <a:rPr lang="en-US" sz="3600" b="1" dirty="0" err="1">
                <a:solidFill>
                  <a:schemeClr val="bg1"/>
                </a:solidFill>
                <a:latin typeface="Verdana" pitchFamily="34" charset="0"/>
              </a:rPr>
              <a:t>lý</a:t>
            </a:r>
            <a:r>
              <a:rPr lang="en-US" sz="3600" b="1" dirty="0">
                <a:solidFill>
                  <a:schemeClr val="bg1"/>
                </a:solidFill>
                <a:latin typeface="Verdana" pitchFamily="34" charset="0"/>
              </a:rPr>
              <a:t> COPD </a:t>
            </a:r>
            <a:r>
              <a:rPr lang="en-US" sz="3600" b="1" dirty="0" err="1">
                <a:solidFill>
                  <a:schemeClr val="bg1"/>
                </a:solidFill>
                <a:latin typeface="Verdana" pitchFamily="34" charset="0"/>
              </a:rPr>
              <a:t>ổn</a:t>
            </a:r>
            <a:r>
              <a:rPr lang="en-US" sz="3600" b="1" dirty="0">
                <a:solidFill>
                  <a:schemeClr val="bg1"/>
                </a:solidFill>
                <a:latin typeface="Verdana" pitchFamily="34" charset="0"/>
              </a:rPr>
              <a:t> </a:t>
            </a:r>
            <a:r>
              <a:rPr lang="vi-VN" sz="3600" b="1" dirty="0">
                <a:solidFill>
                  <a:schemeClr val="bg1"/>
                </a:solidFill>
                <a:latin typeface="Verdana" pitchFamily="34" charset="0"/>
              </a:rPr>
              <a:t>định</a:t>
            </a:r>
            <a:endParaRPr lang="en-US" sz="3600" b="1" dirty="0">
              <a:solidFill>
                <a:schemeClr val="bg1"/>
              </a:solidFill>
              <a:latin typeface="Verdana"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1944" y="1447800"/>
            <a:ext cx="7862570" cy="0"/>
          </a:xfrm>
          <a:custGeom>
            <a:avLst/>
            <a:gdLst/>
            <a:ahLst/>
            <a:cxnLst/>
            <a:rect l="l" t="t" r="r" b="b"/>
            <a:pathLst>
              <a:path w="7862570">
                <a:moveTo>
                  <a:pt x="0" y="0"/>
                </a:moveTo>
                <a:lnTo>
                  <a:pt x="7862455" y="0"/>
                </a:lnTo>
              </a:path>
            </a:pathLst>
          </a:custGeom>
          <a:ln w="5715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564892" y="211836"/>
            <a:ext cx="4050791" cy="123139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887211" y="211836"/>
            <a:ext cx="883919" cy="123139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prstGeom prst="rect">
            <a:avLst/>
          </a:prstGeom>
        </p:spPr>
        <p:txBody>
          <a:bodyPr vert="horz" wrap="square" lIns="0" tIns="0" rIns="0" bIns="0" rtlCol="0">
            <a:spAutoFit/>
          </a:bodyPr>
          <a:lstStyle/>
          <a:p>
            <a:pPr marL="2602230">
              <a:lnSpc>
                <a:spcPct val="100000"/>
              </a:lnSpc>
            </a:pPr>
            <a:r>
              <a:rPr sz="4400" dirty="0">
                <a:solidFill>
                  <a:srgbClr val="C00000"/>
                </a:solidFill>
                <a:latin typeface="Arial"/>
                <a:cs typeface="Arial"/>
              </a:rPr>
              <a:t>ĐỊNH</a:t>
            </a:r>
            <a:r>
              <a:rPr sz="4400" spc="-70" dirty="0">
                <a:solidFill>
                  <a:srgbClr val="C00000"/>
                </a:solidFill>
                <a:latin typeface="Arial"/>
                <a:cs typeface="Arial"/>
              </a:rPr>
              <a:t> </a:t>
            </a:r>
            <a:r>
              <a:rPr sz="4400" dirty="0">
                <a:solidFill>
                  <a:srgbClr val="C00000"/>
                </a:solidFill>
                <a:latin typeface="Arial"/>
                <a:cs typeface="Arial"/>
              </a:rPr>
              <a:t>NGHĨA</a:t>
            </a:r>
            <a:endParaRPr sz="4400">
              <a:latin typeface="Arial"/>
              <a:cs typeface="Arial"/>
            </a:endParaRPr>
          </a:p>
        </p:txBody>
      </p:sp>
      <p:sp>
        <p:nvSpPr>
          <p:cNvPr id="6" name="object 6"/>
          <p:cNvSpPr txBox="1"/>
          <p:nvPr/>
        </p:nvSpPr>
        <p:spPr>
          <a:xfrm>
            <a:off x="271461" y="1296909"/>
            <a:ext cx="8451850" cy="2970044"/>
          </a:xfrm>
          <a:prstGeom prst="rect">
            <a:avLst/>
          </a:prstGeom>
        </p:spPr>
        <p:txBody>
          <a:bodyPr vert="horz" wrap="square" lIns="0" tIns="0" rIns="0" bIns="0" rtlCol="0">
            <a:spAutoFit/>
          </a:bodyPr>
          <a:lstStyle/>
          <a:p>
            <a:pPr marL="355600" marR="5080" lvl="0" indent="-342900" algn="l" defTabSz="914400" rtl="0" eaLnBrk="1" fontAlgn="auto" latinLnBrk="0" hangingPunct="1">
              <a:lnSpc>
                <a:spcPct val="150000"/>
              </a:lnSpc>
              <a:spcBef>
                <a:spcPts val="0"/>
              </a:spcBef>
              <a:spcAft>
                <a:spcPts val="0"/>
              </a:spcAft>
              <a:buClrTx/>
              <a:buSzTx/>
              <a:buFont typeface="Wingdings"/>
              <a:buChar char=""/>
              <a:tabLst>
                <a:tab pos="355600" algn="l"/>
              </a:tabLst>
              <a:defRPr/>
            </a:pPr>
            <a:r>
              <a:rPr kumimoji="0" sz="2800" b="0" i="0" u="none" strike="noStrike" kern="1200" cap="none" spc="-10" normalizeH="0" baseline="0" noProof="0" dirty="0">
                <a:ln>
                  <a:noFill/>
                </a:ln>
                <a:solidFill>
                  <a:prstClr val="black"/>
                </a:solidFill>
                <a:effectLst/>
                <a:uLnTx/>
                <a:uFillTx/>
                <a:latin typeface="Arial"/>
                <a:ea typeface="+mn-ea"/>
                <a:cs typeface="Arial"/>
              </a:rPr>
              <a:t>COPD: </a:t>
            </a:r>
            <a:r>
              <a:rPr kumimoji="0" sz="2800" b="0" i="0" u="none" strike="noStrike" kern="1200" cap="none" spc="-5" normalizeH="0" baseline="0" noProof="0" dirty="0">
                <a:ln>
                  <a:noFill/>
                </a:ln>
                <a:solidFill>
                  <a:prstClr val="black"/>
                </a:solidFill>
                <a:effectLst/>
                <a:uLnTx/>
                <a:uFillTx/>
                <a:latin typeface="Arial"/>
                <a:ea typeface="+mn-ea"/>
                <a:cs typeface="Arial"/>
              </a:rPr>
              <a:t>là </a:t>
            </a:r>
            <a:r>
              <a:rPr kumimoji="0" sz="2800" b="0" i="0" u="none" strike="noStrike" kern="1200" cap="none" spc="0" normalizeH="0" baseline="0" noProof="0" dirty="0">
                <a:ln>
                  <a:noFill/>
                </a:ln>
                <a:solidFill>
                  <a:prstClr val="black"/>
                </a:solidFill>
                <a:effectLst/>
                <a:uLnTx/>
                <a:uFillTx/>
                <a:latin typeface="Arial"/>
                <a:ea typeface="+mn-ea"/>
                <a:cs typeface="Arial"/>
              </a:rPr>
              <a:t>bệnh </a:t>
            </a:r>
            <a:r>
              <a:rPr kumimoji="0" sz="2800" b="0" i="0" u="none" strike="noStrike" kern="1200" cap="none" spc="-5" normalizeH="0" baseline="0" noProof="0" dirty="0">
                <a:ln>
                  <a:noFill/>
                </a:ln>
                <a:solidFill>
                  <a:prstClr val="black"/>
                </a:solidFill>
                <a:effectLst/>
                <a:uLnTx/>
                <a:uFillTx/>
                <a:latin typeface="Arial"/>
                <a:ea typeface="+mn-ea"/>
                <a:cs typeface="Arial"/>
              </a:rPr>
              <a:t>thường </a:t>
            </a:r>
            <a:r>
              <a:rPr kumimoji="0" sz="2800" b="0" i="0" u="none" strike="noStrike" kern="1200" cap="none" spc="0" normalizeH="0" baseline="0" noProof="0" dirty="0">
                <a:ln>
                  <a:noFill/>
                </a:ln>
                <a:solidFill>
                  <a:prstClr val="black"/>
                </a:solidFill>
                <a:effectLst/>
                <a:uLnTx/>
                <a:uFillTx/>
                <a:latin typeface="Arial"/>
                <a:ea typeface="+mn-ea"/>
                <a:cs typeface="Arial"/>
              </a:rPr>
              <a:t>gặp, </a:t>
            </a:r>
            <a:r>
              <a:rPr kumimoji="0" sz="2800" b="0" i="0" u="none" strike="noStrike" kern="1200" cap="none" spc="-5" normalizeH="0" baseline="0" noProof="0" dirty="0">
                <a:ln>
                  <a:noFill/>
                </a:ln>
                <a:solidFill>
                  <a:schemeClr val="accent1"/>
                </a:solidFill>
                <a:effectLst/>
                <a:uLnTx/>
                <a:uFillTx/>
                <a:latin typeface="Arial"/>
                <a:ea typeface="+mn-ea"/>
                <a:cs typeface="Arial"/>
              </a:rPr>
              <a:t>có </a:t>
            </a:r>
            <a:r>
              <a:rPr kumimoji="0" sz="2800" b="0" i="0" u="none" strike="noStrike" kern="1200" cap="none" spc="0" normalizeH="0" baseline="0" noProof="0" dirty="0">
                <a:ln>
                  <a:noFill/>
                </a:ln>
                <a:solidFill>
                  <a:schemeClr val="accent1"/>
                </a:solidFill>
                <a:effectLst/>
                <a:uLnTx/>
                <a:uFillTx/>
                <a:latin typeface="Arial"/>
                <a:ea typeface="+mn-ea"/>
                <a:cs typeface="Arial"/>
              </a:rPr>
              <a:t>thể </a:t>
            </a:r>
            <a:r>
              <a:rPr kumimoji="0" sz="2800" b="0" i="0" u="none" strike="noStrike" kern="1200" cap="none" spc="-5" normalizeH="0" baseline="0" noProof="0" dirty="0">
                <a:ln>
                  <a:noFill/>
                </a:ln>
                <a:solidFill>
                  <a:schemeClr val="accent1"/>
                </a:solidFill>
                <a:effectLst/>
                <a:uLnTx/>
                <a:uFillTx/>
                <a:latin typeface="Arial"/>
                <a:ea typeface="+mn-ea"/>
                <a:cs typeface="Arial"/>
              </a:rPr>
              <a:t>dự phòng và  điều </a:t>
            </a:r>
            <a:r>
              <a:rPr kumimoji="0" sz="2800" b="0" i="0" u="none" strike="noStrike" kern="1200" cap="none" spc="0" normalizeH="0" baseline="0" noProof="0" dirty="0">
                <a:ln>
                  <a:noFill/>
                </a:ln>
                <a:solidFill>
                  <a:schemeClr val="accent1"/>
                </a:solidFill>
                <a:effectLst/>
                <a:uLnTx/>
                <a:uFillTx/>
                <a:latin typeface="Arial"/>
                <a:ea typeface="+mn-ea"/>
                <a:cs typeface="Arial"/>
              </a:rPr>
              <a:t>trị </a:t>
            </a:r>
            <a:r>
              <a:rPr kumimoji="0" sz="2800" b="0" i="0" u="none" strike="noStrike" kern="1200" cap="none" spc="-5" normalizeH="0" baseline="0" noProof="0" dirty="0">
                <a:ln>
                  <a:noFill/>
                </a:ln>
                <a:solidFill>
                  <a:schemeClr val="accent1"/>
                </a:solidFill>
                <a:effectLst/>
                <a:uLnTx/>
                <a:uFillTx/>
                <a:latin typeface="Arial"/>
                <a:ea typeface="+mn-ea"/>
                <a:cs typeface="Arial"/>
              </a:rPr>
              <a:t>được,</a:t>
            </a:r>
            <a:r>
              <a:rPr kumimoji="0" sz="2800" b="0" i="0" u="none" strike="noStrike" kern="1200" cap="none" spc="-5" normalizeH="0" baseline="0" noProof="0" dirty="0">
                <a:ln>
                  <a:noFill/>
                </a:ln>
                <a:solidFill>
                  <a:prstClr val="black"/>
                </a:solidFill>
                <a:effectLst/>
                <a:uLnTx/>
                <a:uFillTx/>
                <a:latin typeface="Arial"/>
                <a:ea typeface="+mn-ea"/>
                <a:cs typeface="Arial"/>
              </a:rPr>
              <a:t> đặc trưng bởi tắc nghẽn </a:t>
            </a:r>
            <a:r>
              <a:rPr kumimoji="0" sz="2800" b="0" i="0" u="none" strike="noStrike" kern="1200" cap="none" spc="0" normalizeH="0" baseline="0" noProof="0" dirty="0">
                <a:ln>
                  <a:noFill/>
                </a:ln>
                <a:solidFill>
                  <a:prstClr val="black"/>
                </a:solidFill>
                <a:effectLst/>
                <a:uLnTx/>
                <a:uFillTx/>
                <a:latin typeface="Arial"/>
                <a:ea typeface="+mn-ea"/>
                <a:cs typeface="Arial"/>
              </a:rPr>
              <a:t>đường </a:t>
            </a:r>
            <a:r>
              <a:rPr kumimoji="0" sz="2800" b="0" i="0" u="none" strike="noStrike" kern="1200" cap="none" spc="-5" normalizeH="0" baseline="0" noProof="0" dirty="0">
                <a:ln>
                  <a:noFill/>
                </a:ln>
                <a:solidFill>
                  <a:prstClr val="black"/>
                </a:solidFill>
                <a:effectLst/>
                <a:uLnTx/>
                <a:uFillTx/>
                <a:latin typeface="Arial"/>
                <a:ea typeface="+mn-ea"/>
                <a:cs typeface="Arial"/>
              </a:rPr>
              <a:t>thở,  </a:t>
            </a:r>
            <a:r>
              <a:rPr kumimoji="0" sz="2800" b="0" i="0" u="none" strike="noStrike" kern="1200" cap="none" spc="0" normalizeH="0" baseline="0" noProof="0" dirty="0">
                <a:ln>
                  <a:noFill/>
                </a:ln>
                <a:solidFill>
                  <a:prstClr val="black"/>
                </a:solidFill>
                <a:effectLst/>
                <a:uLnTx/>
                <a:uFillTx/>
                <a:latin typeface="Arial"/>
                <a:ea typeface="+mn-ea"/>
                <a:cs typeface="Arial"/>
              </a:rPr>
              <a:t>tiến triển nặng dần, liên quan tới phản </a:t>
            </a:r>
            <a:r>
              <a:rPr kumimoji="0" sz="2800" b="0" i="0" u="none" strike="noStrike" kern="1200" cap="none" spc="-5" normalizeH="0" baseline="0" noProof="0" dirty="0">
                <a:ln>
                  <a:noFill/>
                </a:ln>
                <a:solidFill>
                  <a:prstClr val="black"/>
                </a:solidFill>
                <a:effectLst/>
                <a:uLnTx/>
                <a:uFillTx/>
                <a:latin typeface="Arial"/>
                <a:ea typeface="+mn-ea"/>
                <a:cs typeface="Arial"/>
              </a:rPr>
              <a:t>ứng </a:t>
            </a:r>
            <a:r>
              <a:rPr kumimoji="0" sz="2800" b="0" i="0" u="none" strike="noStrike" kern="1200" cap="none" spc="0" normalizeH="0" baseline="0" noProof="0" dirty="0">
                <a:ln>
                  <a:noFill/>
                </a:ln>
                <a:solidFill>
                  <a:prstClr val="black"/>
                </a:solidFill>
                <a:effectLst/>
                <a:uLnTx/>
                <a:uFillTx/>
                <a:latin typeface="Arial"/>
                <a:ea typeface="+mn-ea"/>
                <a:cs typeface="Arial"/>
              </a:rPr>
              <a:t>viêm  </a:t>
            </a:r>
            <a:r>
              <a:rPr kumimoji="0" sz="2800" b="0" i="0" u="none" strike="noStrike" kern="1200" cap="none" spc="-5" normalizeH="0" baseline="0" noProof="0" dirty="0">
                <a:ln>
                  <a:noFill/>
                </a:ln>
                <a:solidFill>
                  <a:prstClr val="black"/>
                </a:solidFill>
                <a:effectLst/>
                <a:uLnTx/>
                <a:uFillTx/>
                <a:latin typeface="Arial"/>
                <a:ea typeface="+mn-ea"/>
                <a:cs typeface="Arial"/>
              </a:rPr>
              <a:t>bất </a:t>
            </a:r>
            <a:r>
              <a:rPr kumimoji="0" sz="2800" b="0" i="0" u="none" strike="noStrike" kern="1200" cap="none" spc="0" normalizeH="0" baseline="0" noProof="0" dirty="0">
                <a:ln>
                  <a:noFill/>
                </a:ln>
                <a:solidFill>
                  <a:prstClr val="black"/>
                </a:solidFill>
                <a:effectLst/>
                <a:uLnTx/>
                <a:uFillTx/>
                <a:latin typeface="Arial"/>
                <a:ea typeface="+mn-ea"/>
                <a:cs typeface="Arial"/>
              </a:rPr>
              <a:t>thường của </a:t>
            </a:r>
            <a:r>
              <a:rPr kumimoji="0" sz="2800" b="0" i="0" u="none" strike="noStrike" kern="1200" cap="none" spc="-5" normalizeH="0" baseline="0" noProof="0" dirty="0">
                <a:ln>
                  <a:noFill/>
                </a:ln>
                <a:solidFill>
                  <a:prstClr val="black"/>
                </a:solidFill>
                <a:effectLst/>
                <a:uLnTx/>
                <a:uFillTx/>
                <a:latin typeface="Arial"/>
                <a:ea typeface="+mn-ea"/>
                <a:cs typeface="Arial"/>
              </a:rPr>
              <a:t>phổi bởi các phần tử và khí độc</a:t>
            </a:r>
            <a:r>
              <a:rPr kumimoji="0" sz="2800" b="0" i="0" u="none" strike="noStrike" kern="1200" cap="none" spc="50"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hại</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8"/>
              </a:spcBef>
              <a:spcAft>
                <a:spcPts val="0"/>
              </a:spcAft>
              <a:buClrTx/>
              <a:buSzTx/>
              <a:tabLst/>
              <a:defRPr/>
            </a:pPr>
            <a:endParaRPr kumimoji="0" sz="25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object 7"/>
          <p:cNvSpPr txBox="1"/>
          <p:nvPr/>
        </p:nvSpPr>
        <p:spPr>
          <a:xfrm>
            <a:off x="671944" y="6191707"/>
            <a:ext cx="8252854" cy="2769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1" u="none" strike="noStrike" kern="1200" cap="none" spc="0" normalizeH="0" baseline="0" noProof="0" dirty="0">
                <a:ln>
                  <a:noFill/>
                </a:ln>
                <a:solidFill>
                  <a:srgbClr val="006FC0"/>
                </a:solidFill>
                <a:effectLst/>
                <a:uLnTx/>
                <a:uFillTx/>
                <a:latin typeface="Arial"/>
                <a:ea typeface="+mn-ea"/>
                <a:cs typeface="Arial"/>
              </a:rPr>
              <a:t>Global Initiative </a:t>
            </a:r>
            <a:r>
              <a:rPr kumimoji="0" sz="1800" b="1" i="1" u="none" strike="noStrike" kern="1200" cap="none" spc="-5" normalizeH="0" baseline="0" noProof="0" dirty="0">
                <a:ln>
                  <a:noFill/>
                </a:ln>
                <a:solidFill>
                  <a:srgbClr val="006FC0"/>
                </a:solidFill>
                <a:effectLst/>
                <a:uLnTx/>
                <a:uFillTx/>
                <a:latin typeface="Arial"/>
                <a:ea typeface="+mn-ea"/>
                <a:cs typeface="Arial"/>
              </a:rPr>
              <a:t>for </a:t>
            </a:r>
            <a:r>
              <a:rPr kumimoji="0" sz="1800" b="1" i="1" u="none" strike="noStrike" kern="1200" cap="none" spc="0" normalizeH="0" baseline="0" noProof="0" dirty="0">
                <a:ln>
                  <a:noFill/>
                </a:ln>
                <a:solidFill>
                  <a:srgbClr val="006FC0"/>
                </a:solidFill>
                <a:effectLst/>
                <a:uLnTx/>
                <a:uFillTx/>
                <a:latin typeface="Arial"/>
                <a:ea typeface="+mn-ea"/>
                <a:cs typeface="Arial"/>
              </a:rPr>
              <a:t>Chronic </a:t>
            </a:r>
            <a:r>
              <a:rPr kumimoji="0" sz="1800" b="1" i="1" u="none" strike="noStrike" kern="1200" cap="none" spc="-5" normalizeH="0" baseline="0" noProof="0" dirty="0">
                <a:ln>
                  <a:noFill/>
                </a:ln>
                <a:solidFill>
                  <a:srgbClr val="006FC0"/>
                </a:solidFill>
                <a:effectLst/>
                <a:uLnTx/>
                <a:uFillTx/>
                <a:latin typeface="Arial"/>
                <a:ea typeface="+mn-ea"/>
                <a:cs typeface="Arial"/>
              </a:rPr>
              <a:t>Obstructive </a:t>
            </a:r>
            <a:r>
              <a:rPr kumimoji="0" sz="1800" b="1" i="1" u="none" strike="noStrike" kern="1200" cap="none" spc="0" normalizeH="0" baseline="0" noProof="0" dirty="0">
                <a:ln>
                  <a:noFill/>
                </a:ln>
                <a:solidFill>
                  <a:srgbClr val="006FC0"/>
                </a:solidFill>
                <a:effectLst/>
                <a:uLnTx/>
                <a:uFillTx/>
                <a:latin typeface="Arial"/>
                <a:ea typeface="+mn-ea"/>
                <a:cs typeface="Arial"/>
              </a:rPr>
              <a:t>Lung </a:t>
            </a:r>
            <a:r>
              <a:rPr kumimoji="0" sz="1800" b="1" i="1" u="none" strike="noStrike" kern="1200" cap="none" spc="-5" normalizeH="0" baseline="0" noProof="0">
                <a:ln>
                  <a:noFill/>
                </a:ln>
                <a:solidFill>
                  <a:srgbClr val="006FC0"/>
                </a:solidFill>
                <a:effectLst/>
                <a:uLnTx/>
                <a:uFillTx/>
                <a:latin typeface="Arial"/>
                <a:ea typeface="+mn-ea"/>
                <a:cs typeface="Arial"/>
              </a:rPr>
              <a:t>Disease</a:t>
            </a:r>
            <a:r>
              <a:rPr kumimoji="0" sz="1800" b="1" i="1" u="none" strike="noStrike" kern="1200" cap="none" spc="-45" normalizeH="0" baseline="0" noProof="0">
                <a:ln>
                  <a:noFill/>
                </a:ln>
                <a:solidFill>
                  <a:srgbClr val="006FC0"/>
                </a:solidFill>
                <a:effectLst/>
                <a:uLnTx/>
                <a:uFillTx/>
                <a:latin typeface="Arial"/>
                <a:ea typeface="+mn-ea"/>
                <a:cs typeface="Arial"/>
              </a:rPr>
              <a:t> </a:t>
            </a:r>
            <a:r>
              <a:rPr kumimoji="0" sz="1800" b="1" i="1" u="none" strike="noStrike" kern="1200" cap="none" spc="-5" normalizeH="0" baseline="0" noProof="0">
                <a:ln>
                  <a:noFill/>
                </a:ln>
                <a:solidFill>
                  <a:srgbClr val="006FC0"/>
                </a:solidFill>
                <a:effectLst/>
                <a:uLnTx/>
                <a:uFillTx/>
                <a:latin typeface="Arial"/>
                <a:ea typeface="+mn-ea"/>
                <a:cs typeface="Arial"/>
              </a:rPr>
              <a:t>2015</a:t>
            </a:r>
            <a:r>
              <a:rPr kumimoji="0" lang="en-US" sz="1800" b="1" i="1" u="none" strike="noStrike" kern="1200" cap="none" spc="-5" normalizeH="0" baseline="0" noProof="0">
                <a:ln>
                  <a:noFill/>
                </a:ln>
                <a:solidFill>
                  <a:srgbClr val="006FC0"/>
                </a:solidFill>
                <a:effectLst/>
                <a:uLnTx/>
                <a:uFillTx/>
                <a:latin typeface="Arial"/>
                <a:ea typeface="+mn-ea"/>
                <a:cs typeface="Arial"/>
              </a:rPr>
              <a:t>, 2017</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8" name="Picture 7">
            <a:extLst>
              <a:ext uri="{FF2B5EF4-FFF2-40B4-BE49-F238E27FC236}">
                <a16:creationId xmlns:a16="http://schemas.microsoft.com/office/drawing/2014/main" xmlns="" id="{9B7D04C2-2C0C-4FDD-B5CB-138F4AF5A820}"/>
              </a:ext>
            </a:extLst>
          </p:cNvPr>
          <p:cNvPicPr>
            <a:picLocks noChangeAspect="1"/>
          </p:cNvPicPr>
          <p:nvPr/>
        </p:nvPicPr>
        <p:blipFill>
          <a:blip r:embed="rId4"/>
          <a:stretch>
            <a:fillRect/>
          </a:stretch>
        </p:blipFill>
        <p:spPr>
          <a:xfrm>
            <a:off x="323723" y="3886200"/>
            <a:ext cx="8601075" cy="2200275"/>
          </a:xfrm>
          <a:prstGeom prst="rect">
            <a:avLst/>
          </a:prstGeom>
        </p:spPr>
      </p:pic>
    </p:spTree>
    <p:extLst>
      <p:ext uri="{BB962C8B-B14F-4D97-AF65-F5344CB8AC3E}">
        <p14:creationId xmlns:p14="http://schemas.microsoft.com/office/powerpoint/2010/main" val="3732009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Các</a:t>
            </a:r>
            <a:r>
              <a:rPr lang="en-US" dirty="0"/>
              <a:t> </a:t>
            </a:r>
            <a:r>
              <a:rPr lang="en-US" dirty="0" err="1"/>
              <a:t>thuốc</a:t>
            </a:r>
            <a:r>
              <a:rPr lang="en-US" dirty="0"/>
              <a:t> GPQ </a:t>
            </a:r>
            <a:r>
              <a:rPr lang="en-US" dirty="0" err="1"/>
              <a:t>tác</a:t>
            </a:r>
            <a:r>
              <a:rPr lang="en-US" dirty="0"/>
              <a:t> </a:t>
            </a:r>
            <a:r>
              <a:rPr lang="en-US" dirty="0" err="1"/>
              <a:t>dụng</a:t>
            </a:r>
            <a:r>
              <a:rPr lang="en-US" dirty="0"/>
              <a:t> </a:t>
            </a:r>
            <a:r>
              <a:rPr lang="en-US" dirty="0" err="1"/>
              <a:t>kéo</a:t>
            </a:r>
            <a:r>
              <a:rPr lang="en-US" dirty="0"/>
              <a:t> </a:t>
            </a:r>
            <a:r>
              <a:rPr lang="en-US" dirty="0" err="1"/>
              <a:t>dài</a:t>
            </a:r>
            <a:r>
              <a:rPr lang="en-US" dirty="0"/>
              <a:t> </a:t>
            </a:r>
            <a:r>
              <a:rPr lang="en-US" dirty="0" err="1"/>
              <a:t>ưu</a:t>
            </a:r>
            <a:r>
              <a:rPr lang="en-US" dirty="0"/>
              <a:t> </a:t>
            </a:r>
            <a:r>
              <a:rPr lang="en-US" dirty="0" err="1"/>
              <a:t>thế</a:t>
            </a:r>
            <a:r>
              <a:rPr lang="en-US" dirty="0"/>
              <a:t> </a:t>
            </a:r>
            <a:r>
              <a:rPr lang="en-US" dirty="0" err="1"/>
              <a:t>hơn</a:t>
            </a:r>
            <a:r>
              <a:rPr lang="en-US" dirty="0"/>
              <a:t> </a:t>
            </a:r>
            <a:r>
              <a:rPr lang="en-US" dirty="0" err="1"/>
              <a:t>trong</a:t>
            </a:r>
            <a:r>
              <a:rPr lang="en-US" dirty="0"/>
              <a:t> </a:t>
            </a:r>
            <a:r>
              <a:rPr lang="en-US" dirty="0" err="1"/>
              <a:t>việc</a:t>
            </a:r>
            <a:r>
              <a:rPr lang="en-US" dirty="0"/>
              <a:t> </a:t>
            </a:r>
            <a:r>
              <a:rPr lang="en-US" dirty="0" err="1"/>
              <a:t>cải</a:t>
            </a:r>
            <a:r>
              <a:rPr lang="en-US" dirty="0"/>
              <a:t> </a:t>
            </a:r>
            <a:r>
              <a:rPr lang="en-US" dirty="0" err="1"/>
              <a:t>thiện</a:t>
            </a:r>
            <a:r>
              <a:rPr lang="en-US" dirty="0"/>
              <a:t> </a:t>
            </a:r>
            <a:r>
              <a:rPr lang="en-US" dirty="0" err="1"/>
              <a:t>triệu</a:t>
            </a:r>
            <a:r>
              <a:rPr lang="en-US" dirty="0"/>
              <a:t> </a:t>
            </a:r>
            <a:r>
              <a:rPr lang="en-US" dirty="0" err="1"/>
              <a:t>chứng</a:t>
            </a:r>
            <a:r>
              <a:rPr lang="en-US" dirty="0"/>
              <a:t> so </a:t>
            </a:r>
            <a:r>
              <a:rPr lang="en-US" dirty="0" err="1"/>
              <a:t>với</a:t>
            </a:r>
            <a:r>
              <a:rPr lang="en-US" dirty="0"/>
              <a:t> </a:t>
            </a:r>
            <a:r>
              <a:rPr lang="en-US" dirty="0" err="1"/>
              <a:t>thuốc</a:t>
            </a:r>
            <a:r>
              <a:rPr lang="en-US" dirty="0"/>
              <a:t> GPQ </a:t>
            </a:r>
            <a:r>
              <a:rPr lang="en-US" dirty="0" err="1"/>
              <a:t>tác</a:t>
            </a:r>
            <a:r>
              <a:rPr lang="en-US" dirty="0"/>
              <a:t> </a:t>
            </a:r>
            <a:r>
              <a:rPr lang="en-US" dirty="0" err="1"/>
              <a:t>dụng</a:t>
            </a:r>
            <a:r>
              <a:rPr lang="en-US" dirty="0"/>
              <a:t> </a:t>
            </a:r>
            <a:r>
              <a:rPr lang="en-US" dirty="0" err="1"/>
              <a:t>ngắn</a:t>
            </a:r>
            <a:endParaRPr lang="en-US" dirty="0"/>
          </a:p>
          <a:p>
            <a:r>
              <a:rPr lang="en-US" dirty="0" err="1"/>
              <a:t>Các</a:t>
            </a:r>
            <a:r>
              <a:rPr lang="en-US" dirty="0"/>
              <a:t> </a:t>
            </a:r>
            <a:r>
              <a:rPr lang="en-US" dirty="0" err="1"/>
              <a:t>thuốc</a:t>
            </a:r>
            <a:r>
              <a:rPr lang="en-US" dirty="0"/>
              <a:t> GPQ </a:t>
            </a:r>
            <a:r>
              <a:rPr lang="en-US" dirty="0" err="1"/>
              <a:t>tác</a:t>
            </a:r>
            <a:r>
              <a:rPr lang="en-US" dirty="0"/>
              <a:t> </a:t>
            </a:r>
            <a:r>
              <a:rPr lang="en-US" dirty="0" err="1"/>
              <a:t>dụng</a:t>
            </a:r>
            <a:r>
              <a:rPr lang="en-US" dirty="0"/>
              <a:t> </a:t>
            </a:r>
            <a:r>
              <a:rPr lang="en-US" dirty="0" err="1"/>
              <a:t>kéo</a:t>
            </a:r>
            <a:r>
              <a:rPr lang="en-US" dirty="0"/>
              <a:t> </a:t>
            </a:r>
            <a:r>
              <a:rPr lang="en-US" dirty="0" err="1"/>
              <a:t>dài</a:t>
            </a:r>
            <a:r>
              <a:rPr lang="en-US" dirty="0"/>
              <a:t> </a:t>
            </a:r>
            <a:r>
              <a:rPr lang="en-US" dirty="0" err="1"/>
              <a:t>làm</a:t>
            </a:r>
            <a:r>
              <a:rPr lang="en-US" dirty="0"/>
              <a:t> </a:t>
            </a:r>
            <a:r>
              <a:rPr lang="en-US" dirty="0" err="1"/>
              <a:t>giảm</a:t>
            </a:r>
            <a:r>
              <a:rPr lang="en-US" dirty="0"/>
              <a:t> </a:t>
            </a:r>
            <a:r>
              <a:rPr lang="en-US" dirty="0" err="1"/>
              <a:t>đợt</a:t>
            </a:r>
            <a:r>
              <a:rPr lang="en-US" dirty="0"/>
              <a:t> </a:t>
            </a:r>
            <a:r>
              <a:rPr lang="en-US" dirty="0" err="1"/>
              <a:t>cấp</a:t>
            </a:r>
            <a:r>
              <a:rPr lang="en-US" dirty="0"/>
              <a:t> </a:t>
            </a:r>
            <a:r>
              <a:rPr lang="en-US" dirty="0" err="1"/>
              <a:t>và</a:t>
            </a:r>
            <a:r>
              <a:rPr lang="en-US" dirty="0"/>
              <a:t> </a:t>
            </a:r>
            <a:r>
              <a:rPr lang="en-US" dirty="0" err="1"/>
              <a:t>tần</a:t>
            </a:r>
            <a:r>
              <a:rPr lang="en-US" dirty="0"/>
              <a:t> </a:t>
            </a:r>
            <a:r>
              <a:rPr lang="en-US" dirty="0" err="1"/>
              <a:t>suất</a:t>
            </a:r>
            <a:r>
              <a:rPr lang="en-US" dirty="0"/>
              <a:t> </a:t>
            </a:r>
            <a:r>
              <a:rPr lang="en-US" dirty="0" err="1"/>
              <a:t>nhập</a:t>
            </a:r>
            <a:r>
              <a:rPr lang="en-US" dirty="0"/>
              <a:t> </a:t>
            </a:r>
            <a:r>
              <a:rPr lang="en-US" dirty="0" err="1"/>
              <a:t>viện</a:t>
            </a:r>
            <a:r>
              <a:rPr lang="en-US" dirty="0"/>
              <a:t> </a:t>
            </a:r>
            <a:r>
              <a:rPr lang="en-US" dirty="0" err="1"/>
              <a:t>vì</a:t>
            </a:r>
            <a:r>
              <a:rPr lang="en-US" dirty="0"/>
              <a:t> </a:t>
            </a:r>
            <a:r>
              <a:rPr lang="en-US" dirty="0" err="1"/>
              <a:t>đợt</a:t>
            </a:r>
            <a:r>
              <a:rPr lang="en-US" dirty="0"/>
              <a:t> </a:t>
            </a:r>
            <a:r>
              <a:rPr lang="en-US" dirty="0" err="1"/>
              <a:t>cấp</a:t>
            </a:r>
            <a:endParaRPr lang="en-US" dirty="0"/>
          </a:p>
          <a:p>
            <a:r>
              <a:rPr lang="en-US" dirty="0" err="1"/>
              <a:t>Các</a:t>
            </a:r>
            <a:r>
              <a:rPr lang="en-US" dirty="0"/>
              <a:t> </a:t>
            </a:r>
            <a:r>
              <a:rPr lang="en-US" dirty="0" err="1"/>
              <a:t>thuốc</a:t>
            </a:r>
            <a:r>
              <a:rPr lang="en-US" dirty="0"/>
              <a:t> GPQ </a:t>
            </a:r>
            <a:r>
              <a:rPr lang="en-US" dirty="0" err="1"/>
              <a:t>dạng</a:t>
            </a:r>
            <a:r>
              <a:rPr lang="en-US" dirty="0"/>
              <a:t> </a:t>
            </a:r>
            <a:r>
              <a:rPr lang="en-US" dirty="0" err="1"/>
              <a:t>phối</a:t>
            </a:r>
            <a:r>
              <a:rPr lang="en-US" dirty="0"/>
              <a:t> </a:t>
            </a:r>
            <a:r>
              <a:rPr lang="en-US" dirty="0" err="1"/>
              <a:t>hợp</a:t>
            </a:r>
            <a:r>
              <a:rPr lang="en-US" dirty="0"/>
              <a:t> </a:t>
            </a:r>
            <a:r>
              <a:rPr lang="en-US" dirty="0" err="1"/>
              <a:t>có</a:t>
            </a:r>
            <a:r>
              <a:rPr lang="en-US" dirty="0"/>
              <a:t> </a:t>
            </a:r>
            <a:r>
              <a:rPr lang="en-US" dirty="0" err="1"/>
              <a:t>thể</a:t>
            </a:r>
            <a:r>
              <a:rPr lang="en-US" dirty="0"/>
              <a:t> </a:t>
            </a:r>
            <a:r>
              <a:rPr lang="en-US" dirty="0" err="1"/>
              <a:t>cải</a:t>
            </a:r>
            <a:r>
              <a:rPr lang="en-US" dirty="0"/>
              <a:t> </a:t>
            </a:r>
            <a:r>
              <a:rPr lang="en-US" dirty="0" err="1"/>
              <a:t>thiện</a:t>
            </a:r>
            <a:r>
              <a:rPr lang="en-US" dirty="0"/>
              <a:t> </a:t>
            </a:r>
            <a:r>
              <a:rPr lang="en-US" dirty="0" err="1"/>
              <a:t>triệu</a:t>
            </a:r>
            <a:r>
              <a:rPr lang="en-US" dirty="0"/>
              <a:t> </a:t>
            </a:r>
            <a:r>
              <a:rPr lang="en-US" dirty="0" err="1"/>
              <a:t>chứng</a:t>
            </a:r>
            <a:r>
              <a:rPr lang="en-US" dirty="0"/>
              <a:t> </a:t>
            </a:r>
            <a:r>
              <a:rPr lang="en-US" dirty="0" err="1"/>
              <a:t>tốt</a:t>
            </a:r>
            <a:r>
              <a:rPr lang="en-US" dirty="0"/>
              <a:t> </a:t>
            </a:r>
            <a:r>
              <a:rPr lang="en-US" dirty="0" err="1"/>
              <a:t>hơn</a:t>
            </a:r>
            <a:r>
              <a:rPr lang="en-US" dirty="0"/>
              <a:t> </a:t>
            </a:r>
            <a:r>
              <a:rPr lang="en-US" dirty="0" err="1"/>
              <a:t>và</a:t>
            </a:r>
            <a:r>
              <a:rPr lang="en-US" dirty="0"/>
              <a:t> </a:t>
            </a:r>
            <a:r>
              <a:rPr lang="en-US" dirty="0" err="1"/>
              <a:t>giảm</a:t>
            </a:r>
            <a:r>
              <a:rPr lang="en-US" dirty="0"/>
              <a:t> </a:t>
            </a:r>
            <a:r>
              <a:rPr lang="en-US" dirty="0" err="1"/>
              <a:t>tác</a:t>
            </a:r>
            <a:r>
              <a:rPr lang="en-US" dirty="0"/>
              <a:t> </a:t>
            </a:r>
            <a:r>
              <a:rPr lang="en-US" dirty="0" err="1"/>
              <a:t>dụng</a:t>
            </a:r>
            <a:r>
              <a:rPr lang="en-US" dirty="0"/>
              <a:t> </a:t>
            </a:r>
            <a:r>
              <a:rPr lang="en-US" dirty="0" err="1"/>
              <a:t>phụ</a:t>
            </a:r>
            <a:r>
              <a:rPr lang="en-US" dirty="0"/>
              <a:t> </a:t>
            </a:r>
            <a:r>
              <a:rPr lang="en-US" dirty="0" err="1"/>
              <a:t>gây</a:t>
            </a:r>
            <a:r>
              <a:rPr lang="en-US" dirty="0"/>
              <a:t> </a:t>
            </a:r>
            <a:r>
              <a:rPr lang="en-US" dirty="0" err="1"/>
              <a:t>ra</a:t>
            </a:r>
            <a:r>
              <a:rPr lang="en-US" dirty="0"/>
              <a:t> do </a:t>
            </a:r>
            <a:r>
              <a:rPr lang="en-US" dirty="0" err="1"/>
              <a:t>tăng</a:t>
            </a:r>
            <a:r>
              <a:rPr lang="en-US" dirty="0"/>
              <a:t> </a:t>
            </a:r>
            <a:r>
              <a:rPr lang="en-US" dirty="0" err="1"/>
              <a:t>liều</a:t>
            </a:r>
            <a:r>
              <a:rPr lang="en-US" dirty="0"/>
              <a:t> </a:t>
            </a:r>
            <a:r>
              <a:rPr lang="en-US" dirty="0" err="1"/>
              <a:t>thuốc</a:t>
            </a:r>
            <a:r>
              <a:rPr lang="en-US" dirty="0"/>
              <a:t> GPQ </a:t>
            </a:r>
            <a:r>
              <a:rPr lang="en-US" dirty="0" err="1"/>
              <a:t>dạng</a:t>
            </a:r>
            <a:r>
              <a:rPr lang="en-US" dirty="0"/>
              <a:t> </a:t>
            </a:r>
            <a:r>
              <a:rPr lang="en-US" dirty="0" err="1"/>
              <a:t>đơn</a:t>
            </a:r>
            <a:r>
              <a:rPr lang="en-US" dirty="0"/>
              <a:t> </a:t>
            </a:r>
            <a:r>
              <a:rPr lang="en-US" dirty="0" err="1"/>
              <a:t>lẻ</a:t>
            </a:r>
            <a:endParaRPr lang="en-US" dirty="0"/>
          </a:p>
          <a:p>
            <a:endParaRPr lang="en-US" dirty="0"/>
          </a:p>
          <a:p>
            <a:endParaRPr lang="vi-VN" dirty="0"/>
          </a:p>
        </p:txBody>
      </p:sp>
      <p:sp>
        <p:nvSpPr>
          <p:cNvPr id="4" name="Title 3"/>
          <p:cNvSpPr>
            <a:spLocks noGrp="1"/>
          </p:cNvSpPr>
          <p:nvPr>
            <p:ph type="title"/>
          </p:nvPr>
        </p:nvSpPr>
        <p:spPr>
          <a:solidFill>
            <a:srgbClr val="002060"/>
          </a:solidFill>
        </p:spPr>
        <p:txBody>
          <a:bodyPr>
            <a:noAutofit/>
          </a:bodyPr>
          <a:lstStyle/>
          <a:p>
            <a:r>
              <a:rPr lang="en-US" sz="3600" b="1" dirty="0" err="1">
                <a:solidFill>
                  <a:schemeClr val="bg1"/>
                </a:solidFill>
                <a:latin typeface="Verdana" pitchFamily="34" charset="0"/>
              </a:rPr>
              <a:t>Các</a:t>
            </a:r>
            <a:r>
              <a:rPr lang="en-US" sz="3600" b="1" dirty="0">
                <a:solidFill>
                  <a:schemeClr val="bg1"/>
                </a:solidFill>
                <a:latin typeface="Verdana" pitchFamily="34" charset="0"/>
              </a:rPr>
              <a:t> </a:t>
            </a:r>
            <a:r>
              <a:rPr lang="vi-VN" sz="3600" b="1" dirty="0">
                <a:solidFill>
                  <a:schemeClr val="bg1"/>
                </a:solidFill>
                <a:latin typeface="Verdana" pitchFamily="34" charset="0"/>
              </a:rPr>
              <a:t>đ</a:t>
            </a:r>
            <a:r>
              <a:rPr lang="en-US" sz="3600" b="1" dirty="0" err="1">
                <a:solidFill>
                  <a:schemeClr val="bg1"/>
                </a:solidFill>
                <a:latin typeface="Verdana" pitchFamily="34" charset="0"/>
              </a:rPr>
              <a:t>iểm</a:t>
            </a:r>
            <a:r>
              <a:rPr lang="en-US" sz="3600" b="1" dirty="0">
                <a:solidFill>
                  <a:schemeClr val="bg1"/>
                </a:solidFill>
                <a:latin typeface="Verdana" pitchFamily="34" charset="0"/>
              </a:rPr>
              <a:t> </a:t>
            </a:r>
            <a:r>
              <a:rPr lang="en-US" sz="3600" b="1" dirty="0" err="1">
                <a:solidFill>
                  <a:schemeClr val="bg1"/>
                </a:solidFill>
                <a:latin typeface="Verdana" pitchFamily="34" charset="0"/>
              </a:rPr>
              <a:t>chính</a:t>
            </a:r>
            <a:r>
              <a:rPr lang="en-US" sz="3600" b="1" dirty="0">
                <a:solidFill>
                  <a:schemeClr val="bg1"/>
                </a:solidFill>
                <a:latin typeface="Verdana" pitchFamily="34" charset="0"/>
              </a:rPr>
              <a:t> </a:t>
            </a:r>
            <a:r>
              <a:rPr lang="en-US" sz="3600" b="1" dirty="0" err="1">
                <a:solidFill>
                  <a:schemeClr val="bg1"/>
                </a:solidFill>
                <a:latin typeface="Verdana" pitchFamily="34" charset="0"/>
              </a:rPr>
              <a:t>trong</a:t>
            </a:r>
            <a:r>
              <a:rPr lang="en-US" sz="3600" b="1" dirty="0">
                <a:solidFill>
                  <a:schemeClr val="bg1"/>
                </a:solidFill>
                <a:latin typeface="Verdana" pitchFamily="34" charset="0"/>
              </a:rPr>
              <a:t> </a:t>
            </a:r>
            <a:r>
              <a:rPr lang="en-US" sz="3600" b="1" dirty="0" err="1">
                <a:solidFill>
                  <a:schemeClr val="bg1"/>
                </a:solidFill>
                <a:latin typeface="Verdana" pitchFamily="34" charset="0"/>
              </a:rPr>
              <a:t>quản</a:t>
            </a:r>
            <a:r>
              <a:rPr lang="en-US" sz="3600" b="1" dirty="0">
                <a:solidFill>
                  <a:schemeClr val="bg1"/>
                </a:solidFill>
                <a:latin typeface="Verdana" pitchFamily="34" charset="0"/>
              </a:rPr>
              <a:t> </a:t>
            </a:r>
            <a:r>
              <a:rPr lang="en-US" sz="3600" b="1" dirty="0" err="1">
                <a:solidFill>
                  <a:schemeClr val="bg1"/>
                </a:solidFill>
                <a:latin typeface="Verdana" pitchFamily="34" charset="0"/>
              </a:rPr>
              <a:t>lý</a:t>
            </a:r>
            <a:r>
              <a:rPr lang="en-US" sz="3600" b="1" dirty="0">
                <a:solidFill>
                  <a:schemeClr val="bg1"/>
                </a:solidFill>
                <a:latin typeface="Verdana" pitchFamily="34" charset="0"/>
              </a:rPr>
              <a:t> COPD </a:t>
            </a:r>
            <a:r>
              <a:rPr lang="en-US" sz="3600" b="1" dirty="0" err="1">
                <a:solidFill>
                  <a:schemeClr val="bg1"/>
                </a:solidFill>
                <a:latin typeface="Verdana" pitchFamily="34" charset="0"/>
              </a:rPr>
              <a:t>ổn</a:t>
            </a:r>
            <a:r>
              <a:rPr lang="en-US" sz="3600" b="1" dirty="0">
                <a:solidFill>
                  <a:schemeClr val="bg1"/>
                </a:solidFill>
                <a:latin typeface="Verdana" pitchFamily="34" charset="0"/>
              </a:rPr>
              <a:t> </a:t>
            </a:r>
            <a:r>
              <a:rPr lang="vi-VN" sz="3600" b="1" dirty="0">
                <a:solidFill>
                  <a:schemeClr val="bg1"/>
                </a:solidFill>
                <a:latin typeface="Verdana" pitchFamily="34" charset="0"/>
              </a:rPr>
              <a:t>định</a:t>
            </a:r>
            <a:endParaRPr lang="en-US" sz="3600" b="1" dirty="0">
              <a:solidFill>
                <a:schemeClr val="bg1"/>
              </a:solidFill>
              <a:latin typeface="Verdana"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err="1"/>
              <a:t>Điều</a:t>
            </a:r>
            <a:r>
              <a:rPr lang="en-US" dirty="0"/>
              <a:t> </a:t>
            </a:r>
            <a:r>
              <a:rPr lang="en-US" dirty="0" err="1"/>
              <a:t>trị</a:t>
            </a:r>
            <a:r>
              <a:rPr lang="en-US" dirty="0"/>
              <a:t> </a:t>
            </a:r>
            <a:r>
              <a:rPr lang="en-US" dirty="0" err="1"/>
              <a:t>bằng</a:t>
            </a:r>
            <a:r>
              <a:rPr lang="en-US" dirty="0"/>
              <a:t> ICS </a:t>
            </a:r>
            <a:r>
              <a:rPr lang="en-US" dirty="0" err="1"/>
              <a:t>thường</a:t>
            </a:r>
            <a:r>
              <a:rPr lang="en-US" dirty="0"/>
              <a:t> </a:t>
            </a:r>
            <a:r>
              <a:rPr lang="en-US" dirty="0" err="1"/>
              <a:t>xuyên</a:t>
            </a:r>
            <a:r>
              <a:rPr lang="en-US" dirty="0"/>
              <a:t> ở </a:t>
            </a:r>
            <a:r>
              <a:rPr lang="en-US" dirty="0" err="1"/>
              <a:t>Bn</a:t>
            </a:r>
            <a:r>
              <a:rPr lang="en-US" dirty="0"/>
              <a:t> </a:t>
            </a:r>
            <a:r>
              <a:rPr lang="en-US" dirty="0" err="1"/>
              <a:t>có</a:t>
            </a:r>
            <a:r>
              <a:rPr lang="en-US" dirty="0"/>
              <a:t> FEV1&lt;60% </a:t>
            </a:r>
            <a:r>
              <a:rPr lang="en-US" dirty="0" err="1"/>
              <a:t>cải</a:t>
            </a:r>
            <a:r>
              <a:rPr lang="en-US" dirty="0"/>
              <a:t> </a:t>
            </a:r>
            <a:r>
              <a:rPr lang="en-US" dirty="0" err="1"/>
              <a:t>thiện</a:t>
            </a:r>
            <a:r>
              <a:rPr lang="en-US" dirty="0"/>
              <a:t> </a:t>
            </a:r>
            <a:r>
              <a:rPr lang="en-US" dirty="0" err="1"/>
              <a:t>được</a:t>
            </a:r>
            <a:r>
              <a:rPr lang="en-US" dirty="0"/>
              <a:t> </a:t>
            </a:r>
            <a:r>
              <a:rPr lang="en-US" dirty="0" err="1"/>
              <a:t>triệu</a:t>
            </a:r>
            <a:r>
              <a:rPr lang="en-US" dirty="0"/>
              <a:t> </a:t>
            </a:r>
            <a:r>
              <a:rPr lang="en-US" dirty="0" err="1"/>
              <a:t>chứng</a:t>
            </a:r>
            <a:r>
              <a:rPr lang="en-US" dirty="0"/>
              <a:t>, </a:t>
            </a:r>
            <a:r>
              <a:rPr lang="en-US" dirty="0" err="1"/>
              <a:t>chức</a:t>
            </a:r>
            <a:r>
              <a:rPr lang="en-US" dirty="0"/>
              <a:t> </a:t>
            </a:r>
            <a:r>
              <a:rPr lang="en-US" dirty="0" err="1"/>
              <a:t>năng</a:t>
            </a:r>
            <a:r>
              <a:rPr lang="en-US" dirty="0"/>
              <a:t> </a:t>
            </a:r>
            <a:r>
              <a:rPr lang="en-US" dirty="0" err="1"/>
              <a:t>phổi</a:t>
            </a:r>
            <a:r>
              <a:rPr lang="en-US" dirty="0"/>
              <a:t>, </a:t>
            </a:r>
            <a:r>
              <a:rPr lang="en-US" dirty="0" err="1"/>
              <a:t>chất</a:t>
            </a:r>
            <a:r>
              <a:rPr lang="en-US" dirty="0"/>
              <a:t> </a:t>
            </a:r>
            <a:r>
              <a:rPr lang="en-US" dirty="0" err="1"/>
              <a:t>lượng</a:t>
            </a:r>
            <a:r>
              <a:rPr lang="en-US" dirty="0"/>
              <a:t> </a:t>
            </a:r>
            <a:r>
              <a:rPr lang="en-US" dirty="0" err="1"/>
              <a:t>cuộc</a:t>
            </a:r>
            <a:r>
              <a:rPr lang="en-US" dirty="0"/>
              <a:t> </a:t>
            </a:r>
            <a:r>
              <a:rPr lang="en-US" dirty="0" err="1"/>
              <a:t>sống</a:t>
            </a:r>
            <a:r>
              <a:rPr lang="en-US" dirty="0"/>
              <a:t> </a:t>
            </a:r>
            <a:r>
              <a:rPr lang="en-US" dirty="0" err="1"/>
              <a:t>và</a:t>
            </a:r>
            <a:r>
              <a:rPr lang="en-US" dirty="0"/>
              <a:t> </a:t>
            </a:r>
            <a:r>
              <a:rPr lang="en-US" dirty="0" err="1"/>
              <a:t>giảm</a:t>
            </a:r>
            <a:r>
              <a:rPr lang="en-US" dirty="0"/>
              <a:t> </a:t>
            </a:r>
            <a:r>
              <a:rPr lang="en-US" dirty="0" err="1"/>
              <a:t>tần</a:t>
            </a:r>
            <a:r>
              <a:rPr lang="en-US" dirty="0"/>
              <a:t> </a:t>
            </a:r>
            <a:r>
              <a:rPr lang="en-US" dirty="0" err="1"/>
              <a:t>suất</a:t>
            </a:r>
            <a:r>
              <a:rPr lang="en-US" dirty="0"/>
              <a:t> </a:t>
            </a:r>
            <a:r>
              <a:rPr lang="en-US" dirty="0" err="1"/>
              <a:t>đợt</a:t>
            </a:r>
            <a:r>
              <a:rPr lang="en-US" dirty="0"/>
              <a:t> </a:t>
            </a:r>
            <a:r>
              <a:rPr lang="en-US" dirty="0" err="1"/>
              <a:t>cấp</a:t>
            </a:r>
            <a:endParaRPr lang="en-US" dirty="0"/>
          </a:p>
          <a:p>
            <a:r>
              <a:rPr lang="en-US" dirty="0" err="1"/>
              <a:t>Điều</a:t>
            </a:r>
            <a:r>
              <a:rPr lang="en-US" dirty="0"/>
              <a:t> </a:t>
            </a:r>
            <a:r>
              <a:rPr lang="en-US" dirty="0" err="1"/>
              <a:t>trị</a:t>
            </a:r>
            <a:r>
              <a:rPr lang="en-US" dirty="0"/>
              <a:t> </a:t>
            </a:r>
            <a:r>
              <a:rPr lang="en-US" dirty="0" err="1"/>
              <a:t>bằng</a:t>
            </a:r>
            <a:r>
              <a:rPr lang="en-US" dirty="0"/>
              <a:t> ICS </a:t>
            </a:r>
            <a:r>
              <a:rPr lang="en-US" dirty="0" err="1"/>
              <a:t>thường</a:t>
            </a:r>
            <a:r>
              <a:rPr lang="en-US" dirty="0"/>
              <a:t> </a:t>
            </a:r>
            <a:r>
              <a:rPr lang="en-US" dirty="0" err="1"/>
              <a:t>xuyên</a:t>
            </a:r>
            <a:r>
              <a:rPr lang="en-US" dirty="0"/>
              <a:t> </a:t>
            </a:r>
            <a:r>
              <a:rPr lang="en-US" dirty="0" err="1"/>
              <a:t>có</a:t>
            </a:r>
            <a:r>
              <a:rPr lang="en-US" dirty="0"/>
              <a:t> </a:t>
            </a:r>
            <a:r>
              <a:rPr lang="en-US" dirty="0" err="1"/>
              <a:t>nguy</a:t>
            </a:r>
            <a:r>
              <a:rPr lang="en-US" dirty="0"/>
              <a:t> </a:t>
            </a:r>
            <a:r>
              <a:rPr lang="en-US" dirty="0" err="1"/>
              <a:t>cơ</a:t>
            </a:r>
            <a:r>
              <a:rPr lang="en-US" dirty="0"/>
              <a:t> </a:t>
            </a:r>
            <a:r>
              <a:rPr lang="en-US" dirty="0" err="1"/>
              <a:t>tăng</a:t>
            </a:r>
            <a:r>
              <a:rPr lang="en-US" dirty="0"/>
              <a:t> </a:t>
            </a:r>
            <a:r>
              <a:rPr lang="en-US" dirty="0" err="1"/>
              <a:t>viêm</a:t>
            </a:r>
            <a:r>
              <a:rPr lang="en-US" dirty="0"/>
              <a:t> </a:t>
            </a:r>
            <a:r>
              <a:rPr lang="en-US" dirty="0" err="1"/>
              <a:t>phổi</a:t>
            </a:r>
            <a:endParaRPr lang="en-US" dirty="0"/>
          </a:p>
          <a:p>
            <a:r>
              <a:rPr lang="en-US" dirty="0"/>
              <a:t>ICS + LABA </a:t>
            </a:r>
            <a:r>
              <a:rPr lang="en-US" dirty="0" err="1"/>
              <a:t>tốt</a:t>
            </a:r>
            <a:r>
              <a:rPr lang="en-US" dirty="0"/>
              <a:t> </a:t>
            </a:r>
            <a:r>
              <a:rPr lang="en-US" dirty="0" err="1"/>
              <a:t>hơn</a:t>
            </a:r>
            <a:r>
              <a:rPr lang="en-US" dirty="0"/>
              <a:t> so </a:t>
            </a:r>
            <a:r>
              <a:rPr lang="en-US" dirty="0" err="1"/>
              <a:t>với</a:t>
            </a:r>
            <a:r>
              <a:rPr lang="en-US" dirty="0"/>
              <a:t> ICS </a:t>
            </a:r>
            <a:r>
              <a:rPr lang="en-US" dirty="0" err="1"/>
              <a:t>đơn</a:t>
            </a:r>
            <a:r>
              <a:rPr lang="en-US" dirty="0"/>
              <a:t> </a:t>
            </a:r>
            <a:r>
              <a:rPr lang="en-US" dirty="0" err="1"/>
              <a:t>thuần</a:t>
            </a:r>
            <a:r>
              <a:rPr lang="en-US" dirty="0"/>
              <a:t> ở </a:t>
            </a:r>
            <a:r>
              <a:rPr lang="en-US" dirty="0" err="1"/>
              <a:t>Bn</a:t>
            </a:r>
            <a:r>
              <a:rPr lang="en-US" dirty="0"/>
              <a:t> COPD </a:t>
            </a:r>
            <a:r>
              <a:rPr lang="en-US" dirty="0" err="1"/>
              <a:t>trung</a:t>
            </a:r>
            <a:r>
              <a:rPr lang="en-US" dirty="0"/>
              <a:t> </a:t>
            </a:r>
            <a:r>
              <a:rPr lang="en-US" dirty="0" err="1"/>
              <a:t>bình</a:t>
            </a:r>
            <a:r>
              <a:rPr lang="en-US" dirty="0"/>
              <a:t> </a:t>
            </a:r>
            <a:r>
              <a:rPr lang="en-US" dirty="0" err="1"/>
              <a:t>tới</a:t>
            </a:r>
            <a:r>
              <a:rPr lang="en-US" dirty="0"/>
              <a:t> </a:t>
            </a:r>
            <a:r>
              <a:rPr lang="en-US" dirty="0" err="1"/>
              <a:t>nặng</a:t>
            </a:r>
            <a:r>
              <a:rPr lang="en-US" dirty="0"/>
              <a:t> </a:t>
            </a:r>
          </a:p>
          <a:p>
            <a:r>
              <a:rPr lang="en-US" dirty="0" err="1"/>
              <a:t>Phối</a:t>
            </a:r>
            <a:r>
              <a:rPr lang="en-US" dirty="0"/>
              <a:t> </a:t>
            </a:r>
            <a:r>
              <a:rPr lang="en-US" dirty="0" err="1"/>
              <a:t>hợp</a:t>
            </a:r>
            <a:r>
              <a:rPr lang="en-US" dirty="0"/>
              <a:t> ICS + LABA + </a:t>
            </a:r>
            <a:r>
              <a:rPr lang="en-US" dirty="0" err="1"/>
              <a:t>Tiotropium</a:t>
            </a:r>
            <a:r>
              <a:rPr lang="en-US" dirty="0"/>
              <a:t> </a:t>
            </a:r>
            <a:r>
              <a:rPr lang="en-US" dirty="0" err="1"/>
              <a:t>mang</a:t>
            </a:r>
            <a:r>
              <a:rPr lang="en-US" dirty="0"/>
              <a:t> </a:t>
            </a:r>
            <a:r>
              <a:rPr lang="en-US" dirty="0" err="1"/>
              <a:t>lại</a:t>
            </a:r>
            <a:r>
              <a:rPr lang="en-US" dirty="0"/>
              <a:t> </a:t>
            </a:r>
            <a:r>
              <a:rPr lang="en-US" dirty="0" err="1"/>
              <a:t>hiệu</a:t>
            </a:r>
            <a:r>
              <a:rPr lang="en-US" dirty="0"/>
              <a:t> </a:t>
            </a:r>
            <a:r>
              <a:rPr lang="en-US" dirty="0" err="1"/>
              <a:t>quả</a:t>
            </a:r>
            <a:r>
              <a:rPr lang="en-US" dirty="0"/>
              <a:t> </a:t>
            </a:r>
            <a:r>
              <a:rPr lang="en-US" dirty="0" err="1"/>
              <a:t>tốt</a:t>
            </a:r>
            <a:r>
              <a:rPr lang="en-US" dirty="0"/>
              <a:t> </a:t>
            </a:r>
            <a:r>
              <a:rPr lang="en-US" dirty="0" err="1"/>
              <a:t>cho</a:t>
            </a:r>
            <a:r>
              <a:rPr lang="en-US" dirty="0"/>
              <a:t> </a:t>
            </a:r>
            <a:r>
              <a:rPr lang="en-US" dirty="0" err="1"/>
              <a:t>Bn</a:t>
            </a:r>
            <a:endParaRPr lang="vi-VN" dirty="0"/>
          </a:p>
        </p:txBody>
      </p:sp>
      <p:sp>
        <p:nvSpPr>
          <p:cNvPr id="4" name="Title 3"/>
          <p:cNvSpPr>
            <a:spLocks noGrp="1"/>
          </p:cNvSpPr>
          <p:nvPr>
            <p:ph type="title"/>
          </p:nvPr>
        </p:nvSpPr>
        <p:spPr>
          <a:solidFill>
            <a:srgbClr val="002060"/>
          </a:solidFill>
        </p:spPr>
        <p:txBody>
          <a:bodyPr>
            <a:noAutofit/>
          </a:bodyPr>
          <a:lstStyle/>
          <a:p>
            <a:r>
              <a:rPr lang="en-US" sz="3600" b="1" dirty="0" err="1">
                <a:solidFill>
                  <a:schemeClr val="bg1"/>
                </a:solidFill>
                <a:latin typeface="Verdana" pitchFamily="34" charset="0"/>
              </a:rPr>
              <a:t>Các</a:t>
            </a:r>
            <a:r>
              <a:rPr lang="en-US" sz="3600" b="1" dirty="0">
                <a:solidFill>
                  <a:schemeClr val="bg1"/>
                </a:solidFill>
                <a:latin typeface="Verdana" pitchFamily="34" charset="0"/>
              </a:rPr>
              <a:t> </a:t>
            </a:r>
            <a:r>
              <a:rPr lang="vi-VN" sz="3600" b="1" dirty="0">
                <a:solidFill>
                  <a:schemeClr val="bg1"/>
                </a:solidFill>
                <a:latin typeface="Verdana" pitchFamily="34" charset="0"/>
              </a:rPr>
              <a:t>đ</a:t>
            </a:r>
            <a:r>
              <a:rPr lang="en-US" sz="3600" b="1" dirty="0" err="1">
                <a:solidFill>
                  <a:schemeClr val="bg1"/>
                </a:solidFill>
                <a:latin typeface="Verdana" pitchFamily="34" charset="0"/>
              </a:rPr>
              <a:t>iểm</a:t>
            </a:r>
            <a:r>
              <a:rPr lang="en-US" sz="3600" b="1" dirty="0">
                <a:solidFill>
                  <a:schemeClr val="bg1"/>
                </a:solidFill>
                <a:latin typeface="Verdana" pitchFamily="34" charset="0"/>
              </a:rPr>
              <a:t> </a:t>
            </a:r>
            <a:r>
              <a:rPr lang="en-US" sz="3600" b="1" dirty="0" err="1">
                <a:solidFill>
                  <a:schemeClr val="bg1"/>
                </a:solidFill>
                <a:latin typeface="Verdana" pitchFamily="34" charset="0"/>
              </a:rPr>
              <a:t>chính</a:t>
            </a:r>
            <a:r>
              <a:rPr lang="en-US" sz="3600" b="1" dirty="0">
                <a:solidFill>
                  <a:schemeClr val="bg1"/>
                </a:solidFill>
                <a:latin typeface="Verdana" pitchFamily="34" charset="0"/>
              </a:rPr>
              <a:t> </a:t>
            </a:r>
            <a:r>
              <a:rPr lang="en-US" sz="3600" b="1" dirty="0" err="1">
                <a:solidFill>
                  <a:schemeClr val="bg1"/>
                </a:solidFill>
                <a:latin typeface="Verdana" pitchFamily="34" charset="0"/>
              </a:rPr>
              <a:t>trong</a:t>
            </a:r>
            <a:r>
              <a:rPr lang="en-US" sz="3600" b="1" dirty="0">
                <a:solidFill>
                  <a:schemeClr val="bg1"/>
                </a:solidFill>
                <a:latin typeface="Verdana" pitchFamily="34" charset="0"/>
              </a:rPr>
              <a:t> </a:t>
            </a:r>
            <a:r>
              <a:rPr lang="en-US" sz="3600" b="1" dirty="0" err="1">
                <a:solidFill>
                  <a:schemeClr val="bg1"/>
                </a:solidFill>
                <a:latin typeface="Verdana" pitchFamily="34" charset="0"/>
              </a:rPr>
              <a:t>quản</a:t>
            </a:r>
            <a:r>
              <a:rPr lang="en-US" sz="3600" b="1" dirty="0">
                <a:solidFill>
                  <a:schemeClr val="bg1"/>
                </a:solidFill>
                <a:latin typeface="Verdana" pitchFamily="34" charset="0"/>
              </a:rPr>
              <a:t> </a:t>
            </a:r>
            <a:r>
              <a:rPr lang="en-US" sz="3600" b="1" dirty="0" err="1">
                <a:solidFill>
                  <a:schemeClr val="bg1"/>
                </a:solidFill>
                <a:latin typeface="Verdana" pitchFamily="34" charset="0"/>
              </a:rPr>
              <a:t>lý</a:t>
            </a:r>
            <a:r>
              <a:rPr lang="en-US" sz="3600" b="1" dirty="0">
                <a:solidFill>
                  <a:schemeClr val="bg1"/>
                </a:solidFill>
                <a:latin typeface="Verdana" pitchFamily="34" charset="0"/>
              </a:rPr>
              <a:t> COPD </a:t>
            </a:r>
            <a:r>
              <a:rPr lang="en-US" sz="3600" b="1" dirty="0" err="1">
                <a:solidFill>
                  <a:schemeClr val="bg1"/>
                </a:solidFill>
                <a:latin typeface="Verdana" pitchFamily="34" charset="0"/>
              </a:rPr>
              <a:t>ổn</a:t>
            </a:r>
            <a:r>
              <a:rPr lang="en-US" sz="3600" b="1" dirty="0">
                <a:solidFill>
                  <a:schemeClr val="bg1"/>
                </a:solidFill>
                <a:latin typeface="Verdana" pitchFamily="34" charset="0"/>
              </a:rPr>
              <a:t> </a:t>
            </a:r>
            <a:r>
              <a:rPr lang="vi-VN" sz="3600" b="1" dirty="0">
                <a:solidFill>
                  <a:schemeClr val="bg1"/>
                </a:solidFill>
                <a:latin typeface="Verdana" pitchFamily="34" charset="0"/>
              </a:rPr>
              <a:t>định</a:t>
            </a:r>
            <a:endParaRPr lang="en-US" sz="3600" b="1" dirty="0">
              <a:solidFill>
                <a:schemeClr val="bg1"/>
              </a:solidFill>
              <a:latin typeface="Verdana"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143000"/>
          </a:xfrm>
          <a:solidFill>
            <a:srgbClr val="002060"/>
          </a:solidFill>
        </p:spPr>
        <p:txBody>
          <a:bodyPr>
            <a:normAutofit fontScale="90000"/>
          </a:bodyPr>
          <a:lstStyle/>
          <a:p>
            <a:r>
              <a:rPr lang="en-US" sz="3600" b="1" dirty="0" err="1">
                <a:solidFill>
                  <a:schemeClr val="bg1"/>
                </a:solidFill>
                <a:effectLst>
                  <a:outerShdw blurRad="38100" dist="38100" dir="2700000" algn="tl">
                    <a:srgbClr val="000000">
                      <a:alpha val="43137"/>
                    </a:srgbClr>
                  </a:outerShdw>
                </a:effectLst>
                <a:latin typeface="Verdana" pitchFamily="34" charset="0"/>
              </a:rPr>
              <a:t>Các</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a:t>
            </a:r>
            <a:r>
              <a:rPr lang="en-US" sz="3600" b="1" dirty="0" err="1">
                <a:solidFill>
                  <a:schemeClr val="bg1"/>
                </a:solidFill>
                <a:effectLst>
                  <a:outerShdw blurRad="38100" dist="38100" dir="2700000" algn="tl">
                    <a:srgbClr val="000000">
                      <a:alpha val="43137"/>
                    </a:srgbClr>
                  </a:outerShdw>
                </a:effectLst>
                <a:latin typeface="Verdana" pitchFamily="34" charset="0"/>
              </a:rPr>
              <a:t>iểm</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chính</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trong</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quản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lý</a:t>
            </a:r>
            <a:r>
              <a:rPr lang="en-US" sz="3600" b="1" dirty="0">
                <a:solidFill>
                  <a:schemeClr val="bg1"/>
                </a:solidFill>
                <a:effectLst>
                  <a:outerShdw blurRad="38100" dist="38100" dir="2700000" algn="tl">
                    <a:srgbClr val="000000">
                      <a:alpha val="43137"/>
                    </a:srgbClr>
                  </a:outerShdw>
                </a:effectLst>
                <a:latin typeface="Verdana" pitchFamily="34" charset="0"/>
              </a:rPr>
              <a:t> COPD </a:t>
            </a:r>
            <a:r>
              <a:rPr lang="en-US" sz="3600" b="1" dirty="0" err="1">
                <a:solidFill>
                  <a:schemeClr val="bg1"/>
                </a:solidFill>
                <a:effectLst>
                  <a:outerShdw blurRad="38100" dist="38100" dir="2700000" algn="tl">
                    <a:srgbClr val="000000">
                      <a:alpha val="43137"/>
                    </a:srgbClr>
                  </a:outerShdw>
                </a:effectLst>
                <a:latin typeface="Verdana" pitchFamily="34" charset="0"/>
              </a:rPr>
              <a:t>ổn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định</a:t>
            </a:r>
            <a:endParaRPr lang="en-US" sz="3600" b="1" dirty="0">
              <a:solidFill>
                <a:schemeClr val="bg1"/>
              </a:solidFill>
              <a:effectLst>
                <a:outerShdw blurRad="38100" dist="38100" dir="2700000" algn="tl">
                  <a:srgbClr val="000000">
                    <a:alpha val="43137"/>
                  </a:srgbClr>
                </a:outerShdw>
              </a:effectLst>
              <a:latin typeface="Verdana" pitchFamily="34" charset="0"/>
            </a:endParaRPr>
          </a:p>
        </p:txBody>
      </p:sp>
      <p:sp>
        <p:nvSpPr>
          <p:cNvPr id="6" name="Content Placeholder 5"/>
          <p:cNvSpPr>
            <a:spLocks noGrp="1"/>
          </p:cNvSpPr>
          <p:nvPr>
            <p:ph idx="1"/>
          </p:nvPr>
        </p:nvSpPr>
        <p:spPr>
          <a:xfrm>
            <a:off x="304800" y="1618595"/>
            <a:ext cx="8686800" cy="6814173"/>
          </a:xfrm>
          <a:prstGeom prst="rect">
            <a:avLst/>
          </a:prstGeom>
        </p:spPr>
        <p:txBody>
          <a:bodyPr wrap="square">
            <a:spAutoFit/>
          </a:bodyPr>
          <a:lstStyle/>
          <a:p>
            <a:pPr algn="just">
              <a:lnSpc>
                <a:spcPct val="120000"/>
              </a:lnSpc>
              <a:buFont typeface="Wingdings" pitchFamily="2" charset="2"/>
              <a:buChar char="v"/>
            </a:pPr>
            <a:r>
              <a:rPr lang="en-US" sz="2800" dirty="0">
                <a:latin typeface="Verdana" pitchFamily="34" charset="0"/>
                <a:cs typeface="Times New Roman"/>
              </a:rPr>
              <a:t>Corticoid </a:t>
            </a:r>
            <a:r>
              <a:rPr lang="vi-VN" sz="2800" dirty="0">
                <a:latin typeface="Verdana" pitchFamily="34" charset="0"/>
                <a:cs typeface="Times New Roman"/>
              </a:rPr>
              <a:t>đơ</a:t>
            </a:r>
            <a:r>
              <a:rPr lang="en-US" sz="2800" dirty="0">
                <a:latin typeface="Verdana" pitchFamily="34" charset="0"/>
                <a:cs typeface="Times New Roman"/>
              </a:rPr>
              <a:t>n </a:t>
            </a:r>
            <a:r>
              <a:rPr lang="en-US" sz="2800" dirty="0" err="1">
                <a:latin typeface="Verdana" pitchFamily="34" charset="0"/>
                <a:cs typeface="Times New Roman"/>
              </a:rPr>
              <a:t>trị</a:t>
            </a:r>
            <a:r>
              <a:rPr lang="en-US" sz="2800" dirty="0">
                <a:latin typeface="Verdana" pitchFamily="34" charset="0"/>
                <a:cs typeface="Times New Roman"/>
              </a:rPr>
              <a:t>: </a:t>
            </a:r>
            <a:r>
              <a:rPr lang="en-US" sz="2800" dirty="0" err="1">
                <a:latin typeface="Verdana" pitchFamily="34" charset="0"/>
                <a:cs typeface="Times New Roman"/>
              </a:rPr>
              <a:t>uống</a:t>
            </a:r>
            <a:r>
              <a:rPr lang="en-US" sz="2800" dirty="0">
                <a:latin typeface="Verdana" pitchFamily="34" charset="0"/>
                <a:cs typeface="Times New Roman"/>
              </a:rPr>
              <a:t> </a:t>
            </a:r>
            <a:r>
              <a:rPr lang="en-US" sz="2800" dirty="0" err="1">
                <a:latin typeface="Verdana" pitchFamily="34" charset="0"/>
                <a:cs typeface="Times New Roman"/>
              </a:rPr>
              <a:t>không</a:t>
            </a:r>
            <a:r>
              <a:rPr lang="en-US" sz="2800" dirty="0">
                <a:latin typeface="Verdana" pitchFamily="34" charset="0"/>
                <a:cs typeface="Times New Roman"/>
              </a:rPr>
              <a:t> </a:t>
            </a:r>
            <a:r>
              <a:rPr lang="vi-VN" sz="2800" dirty="0">
                <a:latin typeface="Verdana" pitchFamily="34" charset="0"/>
                <a:cs typeface="Times New Roman"/>
              </a:rPr>
              <a:t>được</a:t>
            </a:r>
            <a:r>
              <a:rPr lang="en-US" sz="2800" dirty="0">
                <a:latin typeface="Verdana" pitchFamily="34" charset="0"/>
                <a:cs typeface="Times New Roman"/>
              </a:rPr>
              <a:t> </a:t>
            </a:r>
            <a:r>
              <a:rPr lang="en-US" sz="2800" dirty="0" err="1">
                <a:latin typeface="Verdana" pitchFamily="34" charset="0"/>
                <a:cs typeface="Times New Roman"/>
              </a:rPr>
              <a:t>khuyến</a:t>
            </a:r>
            <a:r>
              <a:rPr lang="en-US" sz="2800" dirty="0">
                <a:latin typeface="Verdana" pitchFamily="34" charset="0"/>
                <a:cs typeface="Times New Roman"/>
              </a:rPr>
              <a:t> </a:t>
            </a:r>
            <a:r>
              <a:rPr lang="en-US" sz="2800" dirty="0" err="1">
                <a:latin typeface="Verdana" pitchFamily="34" charset="0"/>
                <a:cs typeface="Times New Roman"/>
              </a:rPr>
              <a:t>cáo</a:t>
            </a:r>
            <a:r>
              <a:rPr lang="en-US" sz="2800" dirty="0">
                <a:latin typeface="Verdana" pitchFamily="34" charset="0"/>
                <a:cs typeface="Times New Roman"/>
              </a:rPr>
              <a:t> do </a:t>
            </a:r>
            <a:r>
              <a:rPr lang="en-US" sz="2800" dirty="0" err="1">
                <a:latin typeface="Verdana" pitchFamily="34" charset="0"/>
                <a:cs typeface="Times New Roman"/>
              </a:rPr>
              <a:t>nguy</a:t>
            </a:r>
            <a:r>
              <a:rPr lang="en-US" sz="2800" dirty="0">
                <a:latin typeface="Verdana" pitchFamily="34" charset="0"/>
                <a:cs typeface="Times New Roman"/>
              </a:rPr>
              <a:t> </a:t>
            </a:r>
            <a:r>
              <a:rPr lang="en-US" sz="2800" dirty="0" err="1">
                <a:latin typeface="Verdana" pitchFamily="34" charset="0"/>
                <a:cs typeface="Times New Roman"/>
              </a:rPr>
              <a:t>cơ</a:t>
            </a:r>
            <a:r>
              <a:rPr lang="en-US" sz="2800" dirty="0">
                <a:latin typeface="Verdana" pitchFamily="34" charset="0"/>
                <a:cs typeface="Times New Roman"/>
              </a:rPr>
              <a:t> </a:t>
            </a:r>
            <a:r>
              <a:rPr lang="en-US" sz="2800" dirty="0" err="1">
                <a:latin typeface="Verdana" pitchFamily="34" charset="0"/>
                <a:cs typeface="Times New Roman"/>
              </a:rPr>
              <a:t>cao</a:t>
            </a:r>
            <a:r>
              <a:rPr lang="en-US" sz="2800" dirty="0">
                <a:latin typeface="Verdana" pitchFamily="34" charset="0"/>
                <a:cs typeface="Times New Roman"/>
              </a:rPr>
              <a:t> </a:t>
            </a:r>
            <a:r>
              <a:rPr lang="en-US" sz="2800" dirty="0" err="1">
                <a:latin typeface="Verdana" pitchFamily="34" charset="0"/>
                <a:cs typeface="Times New Roman"/>
              </a:rPr>
              <a:t>hơn</a:t>
            </a:r>
            <a:r>
              <a:rPr lang="en-US" sz="2800" dirty="0">
                <a:latin typeface="Verdana" pitchFamily="34" charset="0"/>
                <a:cs typeface="Times New Roman"/>
              </a:rPr>
              <a:t> </a:t>
            </a:r>
            <a:r>
              <a:rPr lang="en-US" sz="2800" dirty="0" err="1">
                <a:latin typeface="Verdana" pitchFamily="34" charset="0"/>
                <a:cs typeface="Times New Roman"/>
              </a:rPr>
              <a:t>lợi</a:t>
            </a:r>
            <a:r>
              <a:rPr lang="en-US" sz="2800" dirty="0">
                <a:latin typeface="Verdana" pitchFamily="34" charset="0"/>
                <a:cs typeface="Times New Roman"/>
              </a:rPr>
              <a:t> </a:t>
            </a:r>
            <a:r>
              <a:rPr lang="en-US" sz="2800" dirty="0" err="1">
                <a:latin typeface="Verdana" pitchFamily="34" charset="0"/>
                <a:cs typeface="Times New Roman"/>
              </a:rPr>
              <a:t>ích</a:t>
            </a:r>
            <a:endParaRPr lang="en-US" sz="2800" dirty="0">
              <a:latin typeface="Verdana" pitchFamily="34" charset="0"/>
              <a:cs typeface="Times New Roman"/>
            </a:endParaRPr>
          </a:p>
          <a:p>
            <a:pPr algn="just">
              <a:lnSpc>
                <a:spcPct val="120000"/>
              </a:lnSpc>
              <a:buFont typeface="Wingdings" pitchFamily="2" charset="2"/>
              <a:buChar char="v"/>
            </a:pPr>
            <a:r>
              <a:rPr lang="nl-NL" sz="2800" dirty="0">
                <a:latin typeface="Verdana" pitchFamily="34" charset="0"/>
              </a:rPr>
              <a:t>Điều trị bằng Roflumilastđược chỉ định cho </a:t>
            </a:r>
            <a:r>
              <a:rPr lang="nl-NL" sz="2800" dirty="0">
                <a:latin typeface="Verdana" pitchFamily="34" charset="0"/>
                <a:sym typeface="Wingdings" pitchFamily="2" charset="2"/>
              </a:rPr>
              <a:t> </a:t>
            </a:r>
            <a:r>
              <a:rPr lang="nl-NL" sz="2800" dirty="0">
                <a:latin typeface="Verdana" pitchFamily="34" charset="0"/>
              </a:rPr>
              <a:t>COPD nặng/rất nặng + thường xuyên có </a:t>
            </a:r>
            <a:r>
              <a:rPr lang="vi-VN" sz="2800" dirty="0">
                <a:latin typeface="Verdana" pitchFamily="34" charset="0"/>
              </a:rPr>
              <a:t>đợt</a:t>
            </a:r>
            <a:r>
              <a:rPr lang="en-US" sz="2800" dirty="0">
                <a:latin typeface="Verdana" pitchFamily="34" charset="0"/>
              </a:rPr>
              <a:t> </a:t>
            </a:r>
            <a:r>
              <a:rPr lang="en-US" sz="2800" dirty="0" err="1">
                <a:latin typeface="Verdana" pitchFamily="34" charset="0"/>
              </a:rPr>
              <a:t>cấp</a:t>
            </a:r>
            <a:r>
              <a:rPr lang="en-US" sz="2800" dirty="0">
                <a:latin typeface="Verdana" pitchFamily="34" charset="0"/>
              </a:rPr>
              <a:t> (GOLD 3, 4) </a:t>
            </a:r>
            <a:r>
              <a:rPr lang="en-US" sz="2800" dirty="0" err="1">
                <a:latin typeface="Verdana" pitchFamily="34" charset="0"/>
              </a:rPr>
              <a:t>có</a:t>
            </a:r>
            <a:r>
              <a:rPr lang="en-US" sz="2800" dirty="0">
                <a:latin typeface="Verdana" pitchFamily="34" charset="0"/>
              </a:rPr>
              <a:t> </a:t>
            </a:r>
            <a:r>
              <a:rPr lang="en-US" sz="2800" dirty="0" err="1">
                <a:latin typeface="Verdana" pitchFamily="34" charset="0"/>
              </a:rPr>
              <a:t>thể</a:t>
            </a:r>
            <a:r>
              <a:rPr lang="en-US" sz="2800" dirty="0">
                <a:latin typeface="Verdana" pitchFamily="34" charset="0"/>
              </a:rPr>
              <a:t> </a:t>
            </a:r>
            <a:r>
              <a:rPr lang="en-US" sz="2800" dirty="0" err="1">
                <a:latin typeface="Verdana" pitchFamily="34" charset="0"/>
              </a:rPr>
              <a:t>làm</a:t>
            </a:r>
            <a:r>
              <a:rPr lang="en-US" sz="2800" dirty="0">
                <a:latin typeface="Verdana" pitchFamily="34" charset="0"/>
              </a:rPr>
              <a:t> </a:t>
            </a:r>
            <a:r>
              <a:rPr lang="en-US" sz="2800" dirty="0" err="1">
                <a:latin typeface="Verdana" pitchFamily="34" charset="0"/>
              </a:rPr>
              <a:t>giảm</a:t>
            </a:r>
            <a:r>
              <a:rPr lang="en-US" sz="2800" dirty="0">
                <a:latin typeface="Verdana" pitchFamily="34" charset="0"/>
              </a:rPr>
              <a:t> </a:t>
            </a:r>
            <a:r>
              <a:rPr lang="en-US" sz="2800" dirty="0" err="1">
                <a:latin typeface="Verdana" pitchFamily="34" charset="0"/>
              </a:rPr>
              <a:t>đợt</a:t>
            </a:r>
            <a:r>
              <a:rPr lang="en-US" sz="2800" dirty="0">
                <a:latin typeface="Verdana" pitchFamily="34" charset="0"/>
              </a:rPr>
              <a:t> </a:t>
            </a:r>
            <a:r>
              <a:rPr lang="en-US" sz="2800" dirty="0" err="1">
                <a:latin typeface="Verdana" pitchFamily="34" charset="0"/>
              </a:rPr>
              <a:t>cấp</a:t>
            </a:r>
            <a:r>
              <a:rPr lang="en-US" sz="2800" dirty="0">
                <a:latin typeface="Verdana" pitchFamily="34" charset="0"/>
              </a:rPr>
              <a:t> </a:t>
            </a:r>
            <a:r>
              <a:rPr lang="en-US" sz="2800" dirty="0" err="1">
                <a:latin typeface="Verdana" pitchFamily="34" charset="0"/>
              </a:rPr>
              <a:t>phải</a:t>
            </a:r>
            <a:r>
              <a:rPr lang="en-US" sz="2800" dirty="0">
                <a:latin typeface="Verdana" pitchFamily="34" charset="0"/>
              </a:rPr>
              <a:t> </a:t>
            </a:r>
            <a:r>
              <a:rPr lang="en-US" sz="2800" dirty="0" err="1">
                <a:latin typeface="Verdana" pitchFamily="34" charset="0"/>
              </a:rPr>
              <a:t>sử</a:t>
            </a:r>
            <a:r>
              <a:rPr lang="en-US" sz="2800" dirty="0">
                <a:latin typeface="Verdana" pitchFamily="34" charset="0"/>
              </a:rPr>
              <a:t> </a:t>
            </a:r>
            <a:r>
              <a:rPr lang="en-US" sz="2800" dirty="0" err="1">
                <a:latin typeface="Verdana" pitchFamily="34" charset="0"/>
              </a:rPr>
              <a:t>dụng</a:t>
            </a:r>
            <a:r>
              <a:rPr lang="en-US" sz="2800" dirty="0">
                <a:latin typeface="Verdana" pitchFamily="34" charset="0"/>
              </a:rPr>
              <a:t> corticoid </a:t>
            </a:r>
            <a:r>
              <a:rPr lang="en-US" sz="2800" dirty="0" err="1">
                <a:latin typeface="Verdana" pitchFamily="34" charset="0"/>
              </a:rPr>
              <a:t>uống</a:t>
            </a:r>
            <a:endParaRPr lang="en-US" sz="2800" dirty="0">
              <a:latin typeface="Verdana" pitchFamily="34" charset="0"/>
            </a:endParaRPr>
          </a:p>
          <a:p>
            <a:pPr algn="just">
              <a:lnSpc>
                <a:spcPct val="120000"/>
              </a:lnSpc>
              <a:buFont typeface="Wingdings" pitchFamily="2" charset="2"/>
              <a:buChar char="v"/>
            </a:pPr>
            <a:r>
              <a:rPr lang="en-US" sz="2800" dirty="0" err="1">
                <a:latin typeface="Verdana" pitchFamily="34" charset="0"/>
              </a:rPr>
              <a:t>Theophylline</a:t>
            </a:r>
            <a:r>
              <a:rPr lang="en-US" sz="2800" dirty="0">
                <a:latin typeface="Verdana" pitchFamily="34" charset="0"/>
              </a:rPr>
              <a:t> </a:t>
            </a:r>
            <a:r>
              <a:rPr lang="en-US" sz="2800" dirty="0" err="1">
                <a:latin typeface="Verdana" pitchFamily="34" charset="0"/>
              </a:rPr>
              <a:t>liều</a:t>
            </a:r>
            <a:r>
              <a:rPr lang="en-US" sz="2800" dirty="0">
                <a:latin typeface="Verdana" pitchFamily="34" charset="0"/>
              </a:rPr>
              <a:t> </a:t>
            </a:r>
            <a:r>
              <a:rPr lang="en-US" sz="2800" dirty="0" err="1">
                <a:latin typeface="Verdana" pitchFamily="34" charset="0"/>
              </a:rPr>
              <a:t>thấp</a:t>
            </a:r>
            <a:r>
              <a:rPr lang="en-US" sz="2800" dirty="0">
                <a:latin typeface="Verdana" pitchFamily="34" charset="0"/>
              </a:rPr>
              <a:t> </a:t>
            </a:r>
            <a:r>
              <a:rPr lang="en-US" sz="2800" dirty="0" err="1">
                <a:latin typeface="Verdana" pitchFamily="34" charset="0"/>
              </a:rPr>
              <a:t>có</a:t>
            </a:r>
            <a:r>
              <a:rPr lang="en-US" sz="2800" dirty="0">
                <a:latin typeface="Verdana" pitchFamily="34" charset="0"/>
              </a:rPr>
              <a:t> </a:t>
            </a:r>
            <a:r>
              <a:rPr lang="en-US" sz="2800" dirty="0" err="1">
                <a:latin typeface="Verdana" pitchFamily="34" charset="0"/>
              </a:rPr>
              <a:t>thể</a:t>
            </a:r>
            <a:r>
              <a:rPr lang="en-US" sz="2800" dirty="0">
                <a:latin typeface="Verdana" pitchFamily="34" charset="0"/>
              </a:rPr>
              <a:t> </a:t>
            </a:r>
            <a:r>
              <a:rPr lang="en-US" sz="2800" dirty="0" err="1">
                <a:latin typeface="Verdana" pitchFamily="34" charset="0"/>
              </a:rPr>
              <a:t>giảm</a:t>
            </a:r>
            <a:r>
              <a:rPr lang="en-US" sz="2800" dirty="0">
                <a:latin typeface="Verdana" pitchFamily="34" charset="0"/>
              </a:rPr>
              <a:t> </a:t>
            </a:r>
            <a:r>
              <a:rPr lang="en-US" sz="2800" dirty="0" err="1">
                <a:latin typeface="Verdana" pitchFamily="34" charset="0"/>
              </a:rPr>
              <a:t>tần</a:t>
            </a:r>
            <a:r>
              <a:rPr lang="en-US" sz="2800" dirty="0">
                <a:latin typeface="Verdana" pitchFamily="34" charset="0"/>
              </a:rPr>
              <a:t> </a:t>
            </a:r>
            <a:r>
              <a:rPr lang="en-US" sz="2800" dirty="0" err="1">
                <a:latin typeface="Verdana" pitchFamily="34" charset="0"/>
              </a:rPr>
              <a:t>suất</a:t>
            </a:r>
            <a:r>
              <a:rPr lang="en-US" sz="2800" dirty="0">
                <a:latin typeface="Verdana" pitchFamily="34" charset="0"/>
              </a:rPr>
              <a:t> </a:t>
            </a:r>
            <a:r>
              <a:rPr lang="en-US" sz="2800" dirty="0" err="1">
                <a:latin typeface="Verdana" pitchFamily="34" charset="0"/>
              </a:rPr>
              <a:t>đợt</a:t>
            </a:r>
            <a:r>
              <a:rPr lang="en-US" sz="2800" dirty="0">
                <a:latin typeface="Verdana" pitchFamily="34" charset="0"/>
              </a:rPr>
              <a:t> </a:t>
            </a:r>
            <a:r>
              <a:rPr lang="en-US" sz="2800" dirty="0" err="1">
                <a:latin typeface="Verdana" pitchFamily="34" charset="0"/>
              </a:rPr>
              <a:t>cấp</a:t>
            </a:r>
            <a:r>
              <a:rPr lang="en-US" sz="2800" dirty="0">
                <a:latin typeface="Verdana" pitchFamily="34" charset="0"/>
              </a:rPr>
              <a:t> </a:t>
            </a:r>
            <a:r>
              <a:rPr lang="en-US" sz="2800" dirty="0" err="1">
                <a:latin typeface="Verdana" pitchFamily="34" charset="0"/>
              </a:rPr>
              <a:t>nhưng</a:t>
            </a:r>
            <a:r>
              <a:rPr lang="en-US" sz="2800" dirty="0">
                <a:latin typeface="Verdana" pitchFamily="34" charset="0"/>
              </a:rPr>
              <a:t> </a:t>
            </a:r>
            <a:r>
              <a:rPr lang="en-US" sz="2800" dirty="0" err="1">
                <a:latin typeface="Verdana" pitchFamily="34" charset="0"/>
              </a:rPr>
              <a:t>không</a:t>
            </a:r>
            <a:r>
              <a:rPr lang="en-US" sz="2800" dirty="0">
                <a:latin typeface="Verdana" pitchFamily="34" charset="0"/>
              </a:rPr>
              <a:t> </a:t>
            </a:r>
            <a:r>
              <a:rPr lang="en-US" sz="2800" dirty="0" err="1">
                <a:latin typeface="Verdana" pitchFamily="34" charset="0"/>
              </a:rPr>
              <a:t>cải</a:t>
            </a:r>
            <a:r>
              <a:rPr lang="en-US" sz="2800" dirty="0">
                <a:latin typeface="Verdana" pitchFamily="34" charset="0"/>
              </a:rPr>
              <a:t> </a:t>
            </a:r>
            <a:r>
              <a:rPr lang="en-US" sz="2800" dirty="0" err="1">
                <a:latin typeface="Verdana" pitchFamily="34" charset="0"/>
              </a:rPr>
              <a:t>thiện</a:t>
            </a:r>
            <a:r>
              <a:rPr lang="en-US" sz="2800" dirty="0">
                <a:latin typeface="Verdana" pitchFamily="34" charset="0"/>
              </a:rPr>
              <a:t> </a:t>
            </a:r>
            <a:r>
              <a:rPr lang="en-US" sz="2800" dirty="0" err="1">
                <a:latin typeface="Verdana" pitchFamily="34" charset="0"/>
              </a:rPr>
              <a:t>được</a:t>
            </a:r>
            <a:endParaRPr lang="en-US" sz="2800" dirty="0">
              <a:latin typeface="Verdana" pitchFamily="34" charset="0"/>
            </a:endParaRPr>
          </a:p>
          <a:p>
            <a:pPr algn="just">
              <a:lnSpc>
                <a:spcPct val="120000"/>
              </a:lnSpc>
              <a:buNone/>
            </a:pPr>
            <a:r>
              <a:rPr lang="en-US" sz="2800" dirty="0">
                <a:latin typeface="Verdana" pitchFamily="34" charset="0"/>
              </a:rPr>
              <a:t>   FEV1 </a:t>
            </a:r>
            <a:r>
              <a:rPr lang="en-US" sz="2800" dirty="0" err="1">
                <a:latin typeface="Verdana" pitchFamily="34" charset="0"/>
              </a:rPr>
              <a:t>sau</a:t>
            </a:r>
            <a:r>
              <a:rPr lang="en-US" sz="2800" dirty="0">
                <a:latin typeface="Verdana" pitchFamily="34" charset="0"/>
              </a:rPr>
              <a:t> test</a:t>
            </a:r>
          </a:p>
          <a:p>
            <a:pPr algn="just">
              <a:lnSpc>
                <a:spcPct val="120000"/>
              </a:lnSpc>
              <a:buFont typeface="Wingdings" pitchFamily="2" charset="2"/>
              <a:buChar char="v"/>
            </a:pPr>
            <a:endParaRPr lang="en-US" sz="2800" dirty="0">
              <a:latin typeface="Tahoma" pitchFamily="34" charset="0"/>
              <a:cs typeface="Tahoma" pitchFamily="34" charset="0"/>
            </a:endParaRPr>
          </a:p>
          <a:p>
            <a:pPr algn="just">
              <a:lnSpc>
                <a:spcPct val="120000"/>
              </a:lnSpc>
              <a:buFont typeface="Wingdings" pitchFamily="2" charset="2"/>
              <a:buChar char="v"/>
            </a:pPr>
            <a:endParaRPr lang="en-US" sz="2800" dirty="0">
              <a:latin typeface="Verdana" pitchFamily="34" charset="0"/>
              <a:cs typeface="Tahoma" pitchFamily="34" charset="0"/>
            </a:endParaRPr>
          </a:p>
          <a:p>
            <a:pPr algn="just">
              <a:lnSpc>
                <a:spcPct val="120000"/>
              </a:lnSpc>
              <a:buFont typeface="Wingdings" pitchFamily="2" charset="2"/>
              <a:buChar char="v"/>
            </a:pPr>
            <a:endParaRPr lang="en-US" sz="2800" dirty="0">
              <a:latin typeface="Verdana" pitchFamily="34" charset="0"/>
            </a:endParaRPr>
          </a:p>
        </p:txBody>
      </p:sp>
      <p:graphicFrame>
        <p:nvGraphicFramePr>
          <p:cNvPr id="4098" name="Object 2"/>
          <p:cNvGraphicFramePr>
            <a:graphicFrameLocks noChangeAspect="1"/>
          </p:cNvGraphicFramePr>
          <p:nvPr/>
        </p:nvGraphicFramePr>
        <p:xfrm>
          <a:off x="7924800" y="5562600"/>
          <a:ext cx="1143000" cy="1126671"/>
        </p:xfrm>
        <a:graphic>
          <a:graphicData uri="http://schemas.openxmlformats.org/presentationml/2006/ole">
            <mc:AlternateContent xmlns:mc="http://schemas.openxmlformats.org/markup-compatibility/2006">
              <mc:Choice xmlns:v="urn:schemas-microsoft-com:vml" Requires="v">
                <p:oleObj spid="_x0000_s69662"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562600"/>
                        <a:ext cx="1143000" cy="1126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20000"/>
              </a:lnSpc>
            </a:pPr>
            <a:r>
              <a:rPr lang="en-US" dirty="0" err="1"/>
              <a:t>Vắc</a:t>
            </a:r>
            <a:r>
              <a:rPr lang="en-US" dirty="0"/>
              <a:t> </a:t>
            </a:r>
            <a:r>
              <a:rPr lang="en-US" dirty="0" err="1"/>
              <a:t>xin</a:t>
            </a:r>
            <a:r>
              <a:rPr lang="en-US" dirty="0"/>
              <a:t> </a:t>
            </a:r>
            <a:r>
              <a:rPr lang="en-US" dirty="0" err="1"/>
              <a:t>phòng</a:t>
            </a:r>
            <a:r>
              <a:rPr lang="en-US" dirty="0"/>
              <a:t> </a:t>
            </a:r>
            <a:r>
              <a:rPr lang="en-US" dirty="0" err="1"/>
              <a:t>cúm</a:t>
            </a:r>
            <a:r>
              <a:rPr lang="en-US" dirty="0"/>
              <a:t> </a:t>
            </a:r>
            <a:r>
              <a:rPr lang="en-US" dirty="0" err="1"/>
              <a:t>có</a:t>
            </a:r>
            <a:r>
              <a:rPr lang="en-US" dirty="0"/>
              <a:t> </a:t>
            </a:r>
            <a:r>
              <a:rPr lang="en-US" dirty="0" err="1"/>
              <a:t>thể</a:t>
            </a:r>
            <a:r>
              <a:rPr lang="en-US" dirty="0"/>
              <a:t> </a:t>
            </a:r>
            <a:r>
              <a:rPr lang="en-US" dirty="0" err="1"/>
              <a:t>giảm</a:t>
            </a:r>
            <a:r>
              <a:rPr lang="en-US" dirty="0"/>
              <a:t> </a:t>
            </a:r>
            <a:r>
              <a:rPr lang="en-US" dirty="0" err="1"/>
              <a:t>được</a:t>
            </a:r>
            <a:r>
              <a:rPr lang="en-US" dirty="0"/>
              <a:t> </a:t>
            </a:r>
            <a:r>
              <a:rPr lang="en-US" dirty="0" err="1"/>
              <a:t>những</a:t>
            </a:r>
            <a:r>
              <a:rPr lang="en-US" dirty="0"/>
              <a:t> </a:t>
            </a:r>
            <a:r>
              <a:rPr lang="en-US" dirty="0" err="1"/>
              <a:t>đợt</a:t>
            </a:r>
            <a:r>
              <a:rPr lang="en-US" dirty="0"/>
              <a:t> </a:t>
            </a:r>
            <a:r>
              <a:rPr lang="en-US" dirty="0" err="1"/>
              <a:t>nặng</a:t>
            </a:r>
            <a:r>
              <a:rPr lang="en-US" dirty="0"/>
              <a:t> </a:t>
            </a:r>
            <a:r>
              <a:rPr lang="en-US" dirty="0" err="1"/>
              <a:t>lên</a:t>
            </a:r>
            <a:r>
              <a:rPr lang="en-US" dirty="0"/>
              <a:t> </a:t>
            </a:r>
            <a:r>
              <a:rPr lang="en-US" dirty="0" err="1"/>
              <a:t>của</a:t>
            </a:r>
            <a:r>
              <a:rPr lang="en-US" dirty="0"/>
              <a:t> </a:t>
            </a:r>
            <a:r>
              <a:rPr lang="en-US" dirty="0" err="1"/>
              <a:t>bệnh</a:t>
            </a:r>
            <a:endParaRPr lang="en-US" dirty="0"/>
          </a:p>
          <a:p>
            <a:pPr>
              <a:lnSpc>
                <a:spcPct val="120000"/>
              </a:lnSpc>
            </a:pPr>
            <a:r>
              <a:rPr lang="en-US" dirty="0" err="1"/>
              <a:t>Vắc</a:t>
            </a:r>
            <a:r>
              <a:rPr lang="en-US" dirty="0"/>
              <a:t> </a:t>
            </a:r>
            <a:r>
              <a:rPr lang="en-US" dirty="0" err="1"/>
              <a:t>xin</a:t>
            </a:r>
            <a:r>
              <a:rPr lang="en-US" dirty="0"/>
              <a:t> </a:t>
            </a:r>
            <a:r>
              <a:rPr lang="en-US" dirty="0" err="1"/>
              <a:t>phòng</a:t>
            </a:r>
            <a:r>
              <a:rPr lang="en-US" dirty="0"/>
              <a:t> </a:t>
            </a:r>
            <a:r>
              <a:rPr lang="en-US" dirty="0" err="1"/>
              <a:t>phế</a:t>
            </a:r>
            <a:r>
              <a:rPr lang="en-US" dirty="0"/>
              <a:t> </a:t>
            </a:r>
            <a:r>
              <a:rPr lang="en-US" dirty="0" err="1"/>
              <a:t>cầu</a:t>
            </a:r>
            <a:r>
              <a:rPr lang="en-US" dirty="0"/>
              <a:t> </a:t>
            </a:r>
            <a:r>
              <a:rPr lang="en-US" dirty="0" err="1"/>
              <a:t>nên</a:t>
            </a:r>
            <a:r>
              <a:rPr lang="en-US" dirty="0"/>
              <a:t> </a:t>
            </a:r>
            <a:r>
              <a:rPr lang="en-US" dirty="0" err="1"/>
              <a:t>chỉ</a:t>
            </a:r>
            <a:r>
              <a:rPr lang="en-US" dirty="0"/>
              <a:t> </a:t>
            </a:r>
            <a:r>
              <a:rPr lang="en-US" dirty="0" err="1"/>
              <a:t>định</a:t>
            </a:r>
            <a:r>
              <a:rPr lang="en-US" dirty="0"/>
              <a:t> </a:t>
            </a:r>
            <a:r>
              <a:rPr lang="en-US" dirty="0" err="1"/>
              <a:t>cho</a:t>
            </a:r>
            <a:r>
              <a:rPr lang="en-US" dirty="0"/>
              <a:t> </a:t>
            </a:r>
            <a:r>
              <a:rPr lang="en-US" dirty="0" err="1"/>
              <a:t>bệnh</a:t>
            </a:r>
            <a:r>
              <a:rPr lang="en-US" dirty="0"/>
              <a:t> </a:t>
            </a:r>
            <a:r>
              <a:rPr lang="en-US" dirty="0" err="1"/>
              <a:t>nhân</a:t>
            </a:r>
            <a:r>
              <a:rPr lang="en-US" dirty="0"/>
              <a:t> ≤ 60 </a:t>
            </a:r>
            <a:r>
              <a:rPr lang="en-US" dirty="0" err="1"/>
              <a:t>tuổi</a:t>
            </a:r>
            <a:r>
              <a:rPr lang="en-US" dirty="0"/>
              <a:t> </a:t>
            </a:r>
            <a:r>
              <a:rPr lang="en-US" dirty="0" err="1"/>
              <a:t>và</a:t>
            </a:r>
            <a:r>
              <a:rPr lang="en-US" dirty="0"/>
              <a:t> BN &gt; 60 </a:t>
            </a:r>
            <a:r>
              <a:rPr lang="en-US" dirty="0" err="1"/>
              <a:t>tuổi</a:t>
            </a:r>
            <a:r>
              <a:rPr lang="en-US" dirty="0"/>
              <a:t> </a:t>
            </a:r>
            <a:r>
              <a:rPr lang="en-US" dirty="0" err="1"/>
              <a:t>có</a:t>
            </a:r>
            <a:r>
              <a:rPr lang="en-US" dirty="0"/>
              <a:t> FEV1 &lt; 40%</a:t>
            </a:r>
          </a:p>
          <a:p>
            <a:pPr>
              <a:lnSpc>
                <a:spcPct val="120000"/>
              </a:lnSpc>
            </a:pPr>
            <a:r>
              <a:rPr lang="en-US" dirty="0" err="1"/>
              <a:t>Kháng</a:t>
            </a:r>
            <a:r>
              <a:rPr lang="en-US" dirty="0"/>
              <a:t> </a:t>
            </a:r>
            <a:r>
              <a:rPr lang="en-US" dirty="0" err="1"/>
              <a:t>sinh</a:t>
            </a:r>
            <a:r>
              <a:rPr lang="en-US" dirty="0"/>
              <a:t> </a:t>
            </a:r>
            <a:r>
              <a:rPr lang="en-US" dirty="0" err="1"/>
              <a:t>chỉ</a:t>
            </a:r>
            <a:r>
              <a:rPr lang="en-US" dirty="0"/>
              <a:t> </a:t>
            </a:r>
            <a:r>
              <a:rPr lang="en-US" dirty="0" err="1"/>
              <a:t>được</a:t>
            </a:r>
            <a:r>
              <a:rPr lang="en-US" dirty="0"/>
              <a:t> </a:t>
            </a:r>
            <a:r>
              <a:rPr lang="en-US" dirty="0" err="1"/>
              <a:t>chỉ</a:t>
            </a:r>
            <a:r>
              <a:rPr lang="en-US" dirty="0"/>
              <a:t> </a:t>
            </a:r>
            <a:r>
              <a:rPr lang="en-US" dirty="0" err="1"/>
              <a:t>định</a:t>
            </a:r>
            <a:r>
              <a:rPr lang="en-US" dirty="0"/>
              <a:t> </a:t>
            </a:r>
            <a:r>
              <a:rPr lang="en-US" dirty="0" err="1"/>
              <a:t>cho</a:t>
            </a:r>
            <a:r>
              <a:rPr lang="en-US" dirty="0"/>
              <a:t> </a:t>
            </a:r>
            <a:r>
              <a:rPr lang="en-US" dirty="0" err="1"/>
              <a:t>Bn</a:t>
            </a:r>
            <a:r>
              <a:rPr lang="en-US" dirty="0"/>
              <a:t> </a:t>
            </a:r>
            <a:r>
              <a:rPr lang="en-US" dirty="0" err="1"/>
              <a:t>đợt</a:t>
            </a:r>
            <a:r>
              <a:rPr lang="en-US" dirty="0"/>
              <a:t> </a:t>
            </a:r>
            <a:r>
              <a:rPr lang="en-US" dirty="0" err="1"/>
              <a:t>cấp</a:t>
            </a:r>
            <a:r>
              <a:rPr lang="en-US" dirty="0"/>
              <a:t> do </a:t>
            </a:r>
            <a:r>
              <a:rPr lang="en-US" dirty="0" err="1"/>
              <a:t>bội</a:t>
            </a:r>
            <a:r>
              <a:rPr lang="en-US" dirty="0"/>
              <a:t> </a:t>
            </a:r>
            <a:r>
              <a:rPr lang="en-US" dirty="0" err="1"/>
              <a:t>nhiễm</a:t>
            </a:r>
            <a:r>
              <a:rPr lang="en-US" dirty="0"/>
              <a:t> </a:t>
            </a:r>
            <a:r>
              <a:rPr lang="en-US" dirty="0" err="1"/>
              <a:t>và</a:t>
            </a:r>
            <a:r>
              <a:rPr lang="en-US" dirty="0"/>
              <a:t> </a:t>
            </a:r>
            <a:r>
              <a:rPr lang="en-US" dirty="0" err="1"/>
              <a:t>các</a:t>
            </a:r>
            <a:r>
              <a:rPr lang="en-US" dirty="0"/>
              <a:t> </a:t>
            </a:r>
            <a:r>
              <a:rPr lang="en-US" dirty="0" err="1"/>
              <a:t>bệnh</a:t>
            </a:r>
            <a:r>
              <a:rPr lang="en-US" dirty="0"/>
              <a:t> </a:t>
            </a:r>
            <a:r>
              <a:rPr lang="en-US" dirty="0" err="1"/>
              <a:t>nhiễm</a:t>
            </a:r>
            <a:r>
              <a:rPr lang="en-US" dirty="0"/>
              <a:t> </a:t>
            </a:r>
            <a:r>
              <a:rPr lang="en-US" dirty="0" err="1"/>
              <a:t>khuẩn</a:t>
            </a:r>
            <a:r>
              <a:rPr lang="en-US" dirty="0"/>
              <a:t> </a:t>
            </a:r>
            <a:r>
              <a:rPr lang="en-US" dirty="0" err="1"/>
              <a:t>khác</a:t>
            </a:r>
            <a:endParaRPr lang="vi-VN" dirty="0"/>
          </a:p>
        </p:txBody>
      </p:sp>
      <p:sp>
        <p:nvSpPr>
          <p:cNvPr id="4" name="Title 3"/>
          <p:cNvSpPr>
            <a:spLocks noGrp="1"/>
          </p:cNvSpPr>
          <p:nvPr>
            <p:ph type="title"/>
          </p:nvPr>
        </p:nvSpPr>
        <p:spPr>
          <a:solidFill>
            <a:srgbClr val="002060"/>
          </a:solidFill>
        </p:spPr>
        <p:txBody>
          <a:bodyPr>
            <a:normAutofit fontScale="90000"/>
          </a:bodyPr>
          <a:lstStyle/>
          <a:p>
            <a:r>
              <a:rPr lang="en-US" sz="3600" b="1" dirty="0" err="1">
                <a:solidFill>
                  <a:schemeClr val="bg1"/>
                </a:solidFill>
                <a:effectLst>
                  <a:outerShdw blurRad="38100" dist="38100" dir="2700000" algn="tl">
                    <a:srgbClr val="000000">
                      <a:alpha val="43137"/>
                    </a:srgbClr>
                  </a:outerShdw>
                </a:effectLst>
                <a:latin typeface="Verdana" pitchFamily="34" charset="0"/>
              </a:rPr>
              <a:t>Các</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a:t>
            </a:r>
            <a:r>
              <a:rPr lang="en-US" sz="3600" b="1" dirty="0" err="1">
                <a:solidFill>
                  <a:schemeClr val="bg1"/>
                </a:solidFill>
                <a:effectLst>
                  <a:outerShdw blurRad="38100" dist="38100" dir="2700000" algn="tl">
                    <a:srgbClr val="000000">
                      <a:alpha val="43137"/>
                    </a:srgbClr>
                  </a:outerShdw>
                </a:effectLst>
                <a:latin typeface="Verdana" pitchFamily="34" charset="0"/>
              </a:rPr>
              <a:t>iểm</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chính</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trong</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quản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lý</a:t>
            </a:r>
            <a:r>
              <a:rPr lang="en-US" sz="3600" b="1" dirty="0">
                <a:solidFill>
                  <a:schemeClr val="bg1"/>
                </a:solidFill>
                <a:effectLst>
                  <a:outerShdw blurRad="38100" dist="38100" dir="2700000" algn="tl">
                    <a:srgbClr val="000000">
                      <a:alpha val="43137"/>
                    </a:srgbClr>
                  </a:outerShdw>
                </a:effectLst>
                <a:latin typeface="Verdana" pitchFamily="34" charset="0"/>
              </a:rPr>
              <a:t> COPD </a:t>
            </a:r>
            <a:r>
              <a:rPr lang="en-US" sz="3600" b="1" dirty="0" err="1">
                <a:solidFill>
                  <a:schemeClr val="bg1"/>
                </a:solidFill>
                <a:effectLst>
                  <a:outerShdw blurRad="38100" dist="38100" dir="2700000" algn="tl">
                    <a:srgbClr val="000000">
                      <a:alpha val="43137"/>
                    </a:srgbClr>
                  </a:outerShdw>
                </a:effectLst>
                <a:latin typeface="Verdana" pitchFamily="34" charset="0"/>
              </a:rPr>
              <a:t>ổn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định</a:t>
            </a:r>
            <a:endParaRPr lang="en-US" sz="3600" b="1" dirty="0">
              <a:solidFill>
                <a:schemeClr val="bg1"/>
              </a:solidFill>
              <a:effectLst>
                <a:outerShdw blurRad="38100" dist="38100" dir="2700000" algn="tl">
                  <a:srgbClr val="000000">
                    <a:alpha val="43137"/>
                  </a:srgbClr>
                </a:outerShdw>
              </a:effectLst>
              <a:latin typeface="Verdana"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lnSpc>
                <a:spcPct val="120000"/>
              </a:lnSpc>
            </a:pPr>
            <a:r>
              <a:rPr lang="en-US" dirty="0" err="1"/>
              <a:t>Anpha</a:t>
            </a:r>
            <a:r>
              <a:rPr lang="en-US" dirty="0"/>
              <a:t> 1- antitrypsin </a:t>
            </a:r>
            <a:r>
              <a:rPr lang="en-US" dirty="0" err="1"/>
              <a:t>không</a:t>
            </a:r>
            <a:r>
              <a:rPr lang="en-US" dirty="0"/>
              <a:t> </a:t>
            </a:r>
            <a:r>
              <a:rPr lang="en-US" dirty="0" err="1"/>
              <a:t>được</a:t>
            </a:r>
            <a:r>
              <a:rPr lang="en-US" dirty="0"/>
              <a:t> </a:t>
            </a:r>
            <a:r>
              <a:rPr lang="en-US" dirty="0" err="1"/>
              <a:t>chỉ</a:t>
            </a:r>
            <a:r>
              <a:rPr lang="en-US" dirty="0"/>
              <a:t> </a:t>
            </a:r>
            <a:r>
              <a:rPr lang="en-US" dirty="0" err="1"/>
              <a:t>định</a:t>
            </a:r>
            <a:r>
              <a:rPr lang="en-US" dirty="0"/>
              <a:t> </a:t>
            </a:r>
            <a:r>
              <a:rPr lang="en-US" dirty="0" err="1"/>
              <a:t>cho</a:t>
            </a:r>
            <a:r>
              <a:rPr lang="en-US" dirty="0"/>
              <a:t> </a:t>
            </a:r>
            <a:r>
              <a:rPr lang="en-US" dirty="0" err="1"/>
              <a:t>bệnh</a:t>
            </a:r>
            <a:r>
              <a:rPr lang="en-US" dirty="0"/>
              <a:t> </a:t>
            </a:r>
            <a:r>
              <a:rPr lang="en-US" dirty="0" err="1"/>
              <a:t>nhân</a:t>
            </a:r>
            <a:r>
              <a:rPr lang="en-US" dirty="0"/>
              <a:t> COPD </a:t>
            </a:r>
            <a:r>
              <a:rPr lang="en-US" dirty="0" err="1"/>
              <a:t>không</a:t>
            </a:r>
            <a:r>
              <a:rPr lang="en-US" dirty="0"/>
              <a:t> </a:t>
            </a:r>
            <a:r>
              <a:rPr lang="en-US" dirty="0" err="1"/>
              <a:t>liên</a:t>
            </a:r>
            <a:r>
              <a:rPr lang="en-US" dirty="0"/>
              <a:t> </a:t>
            </a:r>
            <a:r>
              <a:rPr lang="en-US" dirty="0" err="1"/>
              <a:t>quan</a:t>
            </a:r>
            <a:r>
              <a:rPr lang="en-US" dirty="0"/>
              <a:t> </a:t>
            </a:r>
            <a:r>
              <a:rPr lang="en-US" dirty="0" err="1"/>
              <a:t>tới</a:t>
            </a:r>
            <a:r>
              <a:rPr lang="en-US" dirty="0"/>
              <a:t> </a:t>
            </a:r>
            <a:r>
              <a:rPr lang="en-US" dirty="0" err="1"/>
              <a:t>thiếu</a:t>
            </a:r>
            <a:r>
              <a:rPr lang="en-US" dirty="0"/>
              <a:t> </a:t>
            </a:r>
            <a:r>
              <a:rPr lang="en-US" dirty="0" err="1"/>
              <a:t>hụt</a:t>
            </a:r>
            <a:r>
              <a:rPr lang="en-US" dirty="0"/>
              <a:t> men anpha1 antitrypsin</a:t>
            </a:r>
          </a:p>
          <a:p>
            <a:pPr algn="just">
              <a:lnSpc>
                <a:spcPct val="120000"/>
              </a:lnSpc>
            </a:pPr>
            <a:r>
              <a:rPr lang="en-US" dirty="0" err="1"/>
              <a:t>Thuốc</a:t>
            </a:r>
            <a:r>
              <a:rPr lang="en-US" dirty="0"/>
              <a:t> </a:t>
            </a:r>
            <a:r>
              <a:rPr lang="en-US" dirty="0" err="1"/>
              <a:t>loãng</a:t>
            </a:r>
            <a:r>
              <a:rPr lang="en-US" dirty="0"/>
              <a:t> </a:t>
            </a:r>
            <a:r>
              <a:rPr lang="en-US" dirty="0" err="1"/>
              <a:t>đờm</a:t>
            </a:r>
            <a:r>
              <a:rPr lang="en-US" dirty="0"/>
              <a:t> </a:t>
            </a:r>
            <a:r>
              <a:rPr lang="en-US" dirty="0" err="1"/>
              <a:t>có</a:t>
            </a:r>
            <a:r>
              <a:rPr lang="en-US" dirty="0"/>
              <a:t> </a:t>
            </a:r>
            <a:r>
              <a:rPr lang="en-US" dirty="0" err="1"/>
              <a:t>thể</a:t>
            </a:r>
            <a:r>
              <a:rPr lang="en-US" dirty="0"/>
              <a:t> </a:t>
            </a:r>
            <a:r>
              <a:rPr lang="en-US" dirty="0" err="1"/>
              <a:t>cho</a:t>
            </a:r>
            <a:r>
              <a:rPr lang="en-US" dirty="0"/>
              <a:t>, </a:t>
            </a:r>
            <a:r>
              <a:rPr lang="en-US" dirty="0" err="1"/>
              <a:t>hiệu</a:t>
            </a:r>
            <a:r>
              <a:rPr lang="en-US" dirty="0"/>
              <a:t> </a:t>
            </a:r>
            <a:r>
              <a:rPr lang="en-US" dirty="0" err="1"/>
              <a:t>quản</a:t>
            </a:r>
            <a:r>
              <a:rPr lang="en-US" dirty="0"/>
              <a:t> </a:t>
            </a:r>
            <a:r>
              <a:rPr lang="en-US" dirty="0" err="1"/>
              <a:t>ít</a:t>
            </a:r>
            <a:endParaRPr lang="en-US" dirty="0"/>
          </a:p>
          <a:p>
            <a:pPr algn="just">
              <a:lnSpc>
                <a:spcPct val="120000"/>
              </a:lnSpc>
            </a:pPr>
            <a:r>
              <a:rPr lang="en-US" dirty="0" err="1"/>
              <a:t>Thuốc</a:t>
            </a:r>
            <a:r>
              <a:rPr lang="en-US" dirty="0"/>
              <a:t> ho: </a:t>
            </a:r>
            <a:r>
              <a:rPr lang="en-US" dirty="0" err="1"/>
              <a:t>không</a:t>
            </a:r>
            <a:r>
              <a:rPr lang="en-US" dirty="0"/>
              <a:t> </a:t>
            </a:r>
            <a:r>
              <a:rPr lang="en-US" dirty="0" err="1"/>
              <a:t>được</a:t>
            </a:r>
            <a:r>
              <a:rPr lang="en-US" dirty="0"/>
              <a:t> </a:t>
            </a:r>
            <a:r>
              <a:rPr lang="en-US" dirty="0" err="1"/>
              <a:t>chỉ</a:t>
            </a:r>
            <a:r>
              <a:rPr lang="en-US" dirty="0"/>
              <a:t> </a:t>
            </a:r>
            <a:r>
              <a:rPr lang="en-US" dirty="0" err="1"/>
              <a:t>định</a:t>
            </a:r>
            <a:endParaRPr lang="en-US" dirty="0"/>
          </a:p>
          <a:p>
            <a:pPr algn="just">
              <a:lnSpc>
                <a:spcPct val="120000"/>
              </a:lnSpc>
            </a:pPr>
            <a:r>
              <a:rPr lang="en-US" dirty="0" err="1"/>
              <a:t>Thuốc</a:t>
            </a:r>
            <a:r>
              <a:rPr lang="en-US" dirty="0"/>
              <a:t> </a:t>
            </a:r>
            <a:r>
              <a:rPr lang="en-US" dirty="0" err="1"/>
              <a:t>giãn</a:t>
            </a:r>
            <a:r>
              <a:rPr lang="en-US" dirty="0"/>
              <a:t> </a:t>
            </a:r>
            <a:r>
              <a:rPr lang="en-US" dirty="0" err="1"/>
              <a:t>mạch</a:t>
            </a:r>
            <a:r>
              <a:rPr lang="en-US" dirty="0"/>
              <a:t> nitric </a:t>
            </a:r>
            <a:r>
              <a:rPr lang="en-US" dirty="0" err="1"/>
              <a:t>oxit</a:t>
            </a:r>
            <a:r>
              <a:rPr lang="en-US" dirty="0"/>
              <a:t> </a:t>
            </a:r>
            <a:r>
              <a:rPr lang="en-US" dirty="0" err="1"/>
              <a:t>chống</a:t>
            </a:r>
            <a:r>
              <a:rPr lang="en-US" dirty="0"/>
              <a:t> </a:t>
            </a:r>
            <a:r>
              <a:rPr lang="en-US" dirty="0" err="1"/>
              <a:t>chỉ</a:t>
            </a:r>
            <a:r>
              <a:rPr lang="en-US" dirty="0"/>
              <a:t> </a:t>
            </a:r>
            <a:r>
              <a:rPr lang="en-US" dirty="0" err="1"/>
              <a:t>định</a:t>
            </a:r>
            <a:r>
              <a:rPr lang="en-US" dirty="0"/>
              <a:t> </a:t>
            </a:r>
            <a:r>
              <a:rPr lang="en-US" dirty="0" err="1"/>
              <a:t>cho</a:t>
            </a:r>
            <a:r>
              <a:rPr lang="en-US" dirty="0"/>
              <a:t> COPD </a:t>
            </a:r>
            <a:r>
              <a:rPr lang="en-US" dirty="0" err="1"/>
              <a:t>ổn</a:t>
            </a:r>
            <a:r>
              <a:rPr lang="en-US" dirty="0"/>
              <a:t> </a:t>
            </a:r>
            <a:r>
              <a:rPr lang="en-US" dirty="0" err="1"/>
              <a:t>định</a:t>
            </a:r>
            <a:endParaRPr lang="vi-VN" dirty="0"/>
          </a:p>
        </p:txBody>
      </p:sp>
      <p:sp>
        <p:nvSpPr>
          <p:cNvPr id="4" name="Title 3"/>
          <p:cNvSpPr>
            <a:spLocks noGrp="1"/>
          </p:cNvSpPr>
          <p:nvPr>
            <p:ph type="title"/>
          </p:nvPr>
        </p:nvSpPr>
        <p:spPr>
          <a:solidFill>
            <a:srgbClr val="002060"/>
          </a:solidFill>
        </p:spPr>
        <p:txBody>
          <a:bodyPr>
            <a:normAutofit fontScale="90000"/>
          </a:bodyPr>
          <a:lstStyle/>
          <a:p>
            <a:r>
              <a:rPr lang="en-US" sz="3600" b="1" dirty="0" err="1">
                <a:solidFill>
                  <a:schemeClr val="bg1"/>
                </a:solidFill>
                <a:effectLst>
                  <a:outerShdw blurRad="38100" dist="38100" dir="2700000" algn="tl">
                    <a:srgbClr val="000000">
                      <a:alpha val="43137"/>
                    </a:srgbClr>
                  </a:outerShdw>
                </a:effectLst>
                <a:latin typeface="Verdana" pitchFamily="34" charset="0"/>
              </a:rPr>
              <a:t>Các</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a:t>
            </a:r>
            <a:r>
              <a:rPr lang="en-US" sz="3600" b="1" dirty="0" err="1">
                <a:solidFill>
                  <a:schemeClr val="bg1"/>
                </a:solidFill>
                <a:effectLst>
                  <a:outerShdw blurRad="38100" dist="38100" dir="2700000" algn="tl">
                    <a:srgbClr val="000000">
                      <a:alpha val="43137"/>
                    </a:srgbClr>
                  </a:outerShdw>
                </a:effectLst>
                <a:latin typeface="Verdana" pitchFamily="34" charset="0"/>
              </a:rPr>
              <a:t>iểm</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chính</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trong</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quản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lý</a:t>
            </a:r>
            <a:r>
              <a:rPr lang="en-US" sz="3600" b="1" dirty="0">
                <a:solidFill>
                  <a:schemeClr val="bg1"/>
                </a:solidFill>
                <a:effectLst>
                  <a:outerShdw blurRad="38100" dist="38100" dir="2700000" algn="tl">
                    <a:srgbClr val="000000">
                      <a:alpha val="43137"/>
                    </a:srgbClr>
                  </a:outerShdw>
                </a:effectLst>
                <a:latin typeface="Verdana" pitchFamily="34" charset="0"/>
              </a:rPr>
              <a:t> COPD </a:t>
            </a:r>
            <a:r>
              <a:rPr lang="en-US" sz="3600" b="1" dirty="0" err="1">
                <a:solidFill>
                  <a:schemeClr val="bg1"/>
                </a:solidFill>
                <a:effectLst>
                  <a:outerShdw blurRad="38100" dist="38100" dir="2700000" algn="tl">
                    <a:srgbClr val="000000">
                      <a:alpha val="43137"/>
                    </a:srgbClr>
                  </a:outerShdw>
                </a:effectLst>
                <a:latin typeface="Verdana" pitchFamily="34" charset="0"/>
              </a:rPr>
              <a:t>ổn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định</a:t>
            </a:r>
            <a:endParaRPr lang="en-US" sz="3600" b="1" dirty="0">
              <a:solidFill>
                <a:schemeClr val="bg1"/>
              </a:solidFill>
              <a:effectLst>
                <a:outerShdw blurRad="38100" dist="38100" dir="2700000" algn="tl">
                  <a:srgbClr val="000000">
                    <a:alpha val="43137"/>
                  </a:srgbClr>
                </a:outerShdw>
              </a:effectLst>
              <a:latin typeface="Verdana"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20000"/>
              </a:lnSpc>
            </a:pPr>
            <a:r>
              <a:rPr lang="en-US" dirty="0" err="1"/>
              <a:t>Thở</a:t>
            </a:r>
            <a:r>
              <a:rPr lang="en-US" dirty="0"/>
              <a:t> oxy </a:t>
            </a:r>
            <a:r>
              <a:rPr lang="en-US" dirty="0" err="1"/>
              <a:t>dài</a:t>
            </a:r>
            <a:r>
              <a:rPr lang="en-US" dirty="0"/>
              <a:t> </a:t>
            </a:r>
            <a:r>
              <a:rPr lang="en-US" dirty="0" err="1"/>
              <a:t>hạn</a:t>
            </a:r>
            <a:r>
              <a:rPr lang="en-US" dirty="0"/>
              <a:t> (15h/24h) </a:t>
            </a:r>
            <a:r>
              <a:rPr lang="en-US" dirty="0" err="1"/>
              <a:t>chỉ</a:t>
            </a:r>
            <a:r>
              <a:rPr lang="en-US" dirty="0"/>
              <a:t> </a:t>
            </a:r>
            <a:r>
              <a:rPr lang="en-US" dirty="0" err="1"/>
              <a:t>định</a:t>
            </a:r>
            <a:r>
              <a:rPr lang="en-US" dirty="0"/>
              <a:t> </a:t>
            </a:r>
            <a:r>
              <a:rPr lang="en-US" dirty="0" err="1"/>
              <a:t>cho</a:t>
            </a:r>
            <a:r>
              <a:rPr lang="en-US" dirty="0"/>
              <a:t> </a:t>
            </a:r>
            <a:r>
              <a:rPr lang="en-US" dirty="0" err="1"/>
              <a:t>bn</a:t>
            </a:r>
            <a:r>
              <a:rPr lang="en-US" dirty="0"/>
              <a:t> </a:t>
            </a:r>
            <a:r>
              <a:rPr lang="en-US" dirty="0" err="1"/>
              <a:t>có</a:t>
            </a:r>
            <a:r>
              <a:rPr lang="en-US" dirty="0"/>
              <a:t> </a:t>
            </a:r>
            <a:r>
              <a:rPr lang="en-US" dirty="0" err="1"/>
              <a:t>suy</a:t>
            </a:r>
            <a:r>
              <a:rPr lang="en-US" dirty="0"/>
              <a:t> </a:t>
            </a:r>
            <a:r>
              <a:rPr lang="en-US" dirty="0" err="1"/>
              <a:t>hô</a:t>
            </a:r>
            <a:r>
              <a:rPr lang="en-US" dirty="0"/>
              <a:t> </a:t>
            </a:r>
            <a:r>
              <a:rPr lang="en-US" dirty="0" err="1"/>
              <a:t>hấp</a:t>
            </a:r>
            <a:r>
              <a:rPr lang="en-US" dirty="0"/>
              <a:t> </a:t>
            </a:r>
            <a:r>
              <a:rPr lang="en-US" dirty="0" err="1"/>
              <a:t>mạn</a:t>
            </a:r>
            <a:r>
              <a:rPr lang="en-US" dirty="0"/>
              <a:t> </a:t>
            </a:r>
            <a:r>
              <a:rPr lang="en-US" dirty="0" err="1"/>
              <a:t>giúp</a:t>
            </a:r>
            <a:r>
              <a:rPr lang="en-US" dirty="0"/>
              <a:t> </a:t>
            </a:r>
            <a:r>
              <a:rPr lang="en-US" dirty="0" err="1"/>
              <a:t>cải</a:t>
            </a:r>
            <a:r>
              <a:rPr lang="en-US" dirty="0"/>
              <a:t> </a:t>
            </a:r>
            <a:r>
              <a:rPr lang="en-US" dirty="0" err="1"/>
              <a:t>thiện</a:t>
            </a:r>
            <a:r>
              <a:rPr lang="en-US" dirty="0"/>
              <a:t> </a:t>
            </a:r>
            <a:r>
              <a:rPr lang="en-US" dirty="0" err="1"/>
              <a:t>triệu</a:t>
            </a:r>
            <a:r>
              <a:rPr lang="en-US" dirty="0"/>
              <a:t> </a:t>
            </a:r>
            <a:r>
              <a:rPr lang="en-US" dirty="0" err="1"/>
              <a:t>chứng</a:t>
            </a:r>
            <a:endParaRPr lang="en-US" dirty="0"/>
          </a:p>
          <a:p>
            <a:pPr>
              <a:lnSpc>
                <a:spcPct val="120000"/>
              </a:lnSpc>
            </a:pPr>
            <a:r>
              <a:rPr lang="en-US" dirty="0" err="1"/>
              <a:t>Thông</a:t>
            </a:r>
            <a:r>
              <a:rPr lang="en-US" dirty="0"/>
              <a:t> </a:t>
            </a:r>
            <a:r>
              <a:rPr lang="en-US" dirty="0" err="1"/>
              <a:t>khí</a:t>
            </a:r>
            <a:r>
              <a:rPr lang="en-US" dirty="0"/>
              <a:t> </a:t>
            </a:r>
            <a:r>
              <a:rPr lang="en-US" dirty="0" err="1"/>
              <a:t>nhân</a:t>
            </a:r>
            <a:r>
              <a:rPr lang="en-US" dirty="0"/>
              <a:t> </a:t>
            </a:r>
            <a:r>
              <a:rPr lang="en-US" dirty="0" err="1"/>
              <a:t>tạo</a:t>
            </a:r>
            <a:r>
              <a:rPr lang="en-US" dirty="0"/>
              <a:t> </a:t>
            </a:r>
            <a:r>
              <a:rPr lang="en-US" dirty="0" err="1"/>
              <a:t>không</a:t>
            </a:r>
            <a:r>
              <a:rPr lang="en-US" dirty="0"/>
              <a:t> </a:t>
            </a:r>
            <a:r>
              <a:rPr lang="en-US" dirty="0" err="1"/>
              <a:t>xâm</a:t>
            </a:r>
            <a:r>
              <a:rPr lang="en-US" dirty="0"/>
              <a:t> </a:t>
            </a:r>
            <a:r>
              <a:rPr lang="en-US" dirty="0" err="1"/>
              <a:t>nhập</a:t>
            </a:r>
            <a:r>
              <a:rPr lang="en-US" dirty="0"/>
              <a:t> </a:t>
            </a:r>
            <a:r>
              <a:rPr lang="en-US" dirty="0" err="1"/>
              <a:t>phối</a:t>
            </a:r>
            <a:r>
              <a:rPr lang="en-US" dirty="0"/>
              <a:t> </a:t>
            </a:r>
            <a:r>
              <a:rPr lang="en-US" dirty="0" err="1"/>
              <a:t>hợp</a:t>
            </a:r>
            <a:r>
              <a:rPr lang="en-US" dirty="0"/>
              <a:t> </a:t>
            </a:r>
            <a:r>
              <a:rPr lang="en-US" dirty="0" err="1"/>
              <a:t>với</a:t>
            </a:r>
            <a:r>
              <a:rPr lang="en-US" dirty="0"/>
              <a:t> </a:t>
            </a:r>
            <a:r>
              <a:rPr lang="en-US" dirty="0" err="1"/>
              <a:t>thở</a:t>
            </a:r>
            <a:r>
              <a:rPr lang="en-US" dirty="0"/>
              <a:t> oxy </a:t>
            </a:r>
            <a:r>
              <a:rPr lang="en-US" dirty="0" err="1"/>
              <a:t>dài</a:t>
            </a:r>
            <a:r>
              <a:rPr lang="en-US" dirty="0"/>
              <a:t> </a:t>
            </a:r>
            <a:r>
              <a:rPr lang="en-US" dirty="0" err="1"/>
              <a:t>hạn</a:t>
            </a:r>
            <a:r>
              <a:rPr lang="en-US" dirty="0"/>
              <a:t> </a:t>
            </a:r>
            <a:r>
              <a:rPr lang="en-US" dirty="0" err="1"/>
              <a:t>cho</a:t>
            </a:r>
            <a:r>
              <a:rPr lang="en-US" dirty="0"/>
              <a:t> </a:t>
            </a:r>
            <a:r>
              <a:rPr lang="en-US" dirty="0" err="1"/>
              <a:t>Bn</a:t>
            </a:r>
            <a:r>
              <a:rPr lang="en-US" dirty="0"/>
              <a:t> </a:t>
            </a:r>
            <a:r>
              <a:rPr lang="en-US" dirty="0" err="1"/>
              <a:t>suy</a:t>
            </a:r>
            <a:r>
              <a:rPr lang="en-US" dirty="0"/>
              <a:t> </a:t>
            </a:r>
            <a:r>
              <a:rPr lang="en-US" dirty="0" err="1"/>
              <a:t>hô</a:t>
            </a:r>
            <a:r>
              <a:rPr lang="en-US" dirty="0"/>
              <a:t> </a:t>
            </a:r>
            <a:r>
              <a:rPr lang="en-US" dirty="0" err="1"/>
              <a:t>hấp</a:t>
            </a:r>
            <a:r>
              <a:rPr lang="en-US" dirty="0"/>
              <a:t> </a:t>
            </a:r>
            <a:r>
              <a:rPr lang="en-US" dirty="0" err="1"/>
              <a:t>mạn</a:t>
            </a:r>
            <a:r>
              <a:rPr lang="en-US" dirty="0"/>
              <a:t> </a:t>
            </a:r>
            <a:r>
              <a:rPr lang="en-US" dirty="0" err="1"/>
              <a:t>có</a:t>
            </a:r>
            <a:r>
              <a:rPr lang="en-US" dirty="0"/>
              <a:t> </a:t>
            </a:r>
            <a:r>
              <a:rPr lang="en-US" dirty="0" err="1"/>
              <a:t>tăng</a:t>
            </a:r>
            <a:r>
              <a:rPr lang="en-US" dirty="0"/>
              <a:t> CO2</a:t>
            </a:r>
            <a:endParaRPr lang="vi-VN" dirty="0"/>
          </a:p>
        </p:txBody>
      </p:sp>
      <p:sp>
        <p:nvSpPr>
          <p:cNvPr id="4" name="Title 3"/>
          <p:cNvSpPr>
            <a:spLocks noGrp="1"/>
          </p:cNvSpPr>
          <p:nvPr>
            <p:ph type="title"/>
          </p:nvPr>
        </p:nvSpPr>
        <p:spPr>
          <a:solidFill>
            <a:srgbClr val="002060"/>
          </a:solidFill>
        </p:spPr>
        <p:txBody>
          <a:bodyPr>
            <a:normAutofit fontScale="90000"/>
          </a:bodyPr>
          <a:lstStyle/>
          <a:p>
            <a:r>
              <a:rPr lang="en-US" sz="3600" b="1" dirty="0" err="1">
                <a:solidFill>
                  <a:schemeClr val="bg1"/>
                </a:solidFill>
                <a:effectLst>
                  <a:outerShdw blurRad="38100" dist="38100" dir="2700000" algn="tl">
                    <a:srgbClr val="000000">
                      <a:alpha val="43137"/>
                    </a:srgbClr>
                  </a:outerShdw>
                </a:effectLst>
                <a:latin typeface="Verdana" pitchFamily="34" charset="0"/>
              </a:rPr>
              <a:t>Các</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a:t>
            </a:r>
            <a:r>
              <a:rPr lang="en-US" sz="3600" b="1" dirty="0" err="1">
                <a:solidFill>
                  <a:schemeClr val="bg1"/>
                </a:solidFill>
                <a:effectLst>
                  <a:outerShdw blurRad="38100" dist="38100" dir="2700000" algn="tl">
                    <a:srgbClr val="000000">
                      <a:alpha val="43137"/>
                    </a:srgbClr>
                  </a:outerShdw>
                </a:effectLst>
                <a:latin typeface="Verdana" pitchFamily="34" charset="0"/>
              </a:rPr>
              <a:t>iểm</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chính</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trong</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quản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en-US" sz="3600" b="1" dirty="0" err="1">
                <a:solidFill>
                  <a:schemeClr val="bg1"/>
                </a:solidFill>
                <a:effectLst>
                  <a:outerShdw blurRad="38100" dist="38100" dir="2700000" algn="tl">
                    <a:srgbClr val="000000">
                      <a:alpha val="43137"/>
                    </a:srgbClr>
                  </a:outerShdw>
                </a:effectLst>
                <a:latin typeface="Verdana" pitchFamily="34" charset="0"/>
              </a:rPr>
              <a:t>lý</a:t>
            </a:r>
            <a:r>
              <a:rPr lang="en-US" sz="3600" b="1" dirty="0">
                <a:solidFill>
                  <a:schemeClr val="bg1"/>
                </a:solidFill>
                <a:effectLst>
                  <a:outerShdw blurRad="38100" dist="38100" dir="2700000" algn="tl">
                    <a:srgbClr val="000000">
                      <a:alpha val="43137"/>
                    </a:srgbClr>
                  </a:outerShdw>
                </a:effectLst>
                <a:latin typeface="Verdana" pitchFamily="34" charset="0"/>
              </a:rPr>
              <a:t> COPD </a:t>
            </a:r>
            <a:r>
              <a:rPr lang="en-US" sz="3600" b="1" dirty="0" err="1">
                <a:solidFill>
                  <a:schemeClr val="bg1"/>
                </a:solidFill>
                <a:effectLst>
                  <a:outerShdw blurRad="38100" dist="38100" dir="2700000" algn="tl">
                    <a:srgbClr val="000000">
                      <a:alpha val="43137"/>
                    </a:srgbClr>
                  </a:outerShdw>
                </a:effectLst>
                <a:latin typeface="Verdana" pitchFamily="34" charset="0"/>
              </a:rPr>
              <a:t>ổn</a:t>
            </a:r>
            <a:r>
              <a:rPr lang="en-US" sz="3600" b="1" dirty="0">
                <a:solidFill>
                  <a:schemeClr val="bg1"/>
                </a:solidFill>
                <a:effectLst>
                  <a:outerShdw blurRad="38100" dist="38100" dir="2700000" algn="tl">
                    <a:srgbClr val="000000">
                      <a:alpha val="43137"/>
                    </a:srgbClr>
                  </a:outerShdw>
                </a:effectLst>
                <a:latin typeface="Verdana" pitchFamily="34" charset="0"/>
              </a:rPr>
              <a:t> </a:t>
            </a:r>
            <a:r>
              <a:rPr lang="vi-VN" sz="3600" b="1" dirty="0">
                <a:solidFill>
                  <a:schemeClr val="bg1"/>
                </a:solidFill>
                <a:effectLst>
                  <a:outerShdw blurRad="38100" dist="38100" dir="2700000" algn="tl">
                    <a:srgbClr val="000000">
                      <a:alpha val="43137"/>
                    </a:srgbClr>
                  </a:outerShdw>
                </a:effectLst>
                <a:latin typeface="Verdana" pitchFamily="34" charset="0"/>
              </a:rPr>
              <a:t>định</a:t>
            </a:r>
            <a:endParaRPr lang="en-US" sz="3600" b="1" dirty="0">
              <a:solidFill>
                <a:schemeClr val="bg1"/>
              </a:solidFill>
              <a:effectLst>
                <a:outerShdw blurRad="38100" dist="38100" dir="2700000" algn="tl">
                  <a:srgbClr val="000000">
                    <a:alpha val="43137"/>
                  </a:srgbClr>
                </a:outerShdw>
              </a:effectLst>
              <a:latin typeface="Verdana"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nvGraphicFramePr>
        <p:xfrm>
          <a:off x="152400" y="1143000"/>
          <a:ext cx="8839200" cy="5257800"/>
        </p:xfrm>
        <a:graphic>
          <a:graphicData uri="http://schemas.openxmlformats.org/drawingml/2006/table">
            <a:tbl>
              <a:tblPr firstRow="1" bandRow="1">
                <a:tableStyleId>{21E4AEA4-8DFA-4A89-87EB-49C32662AFE0}</a:tableStyleId>
              </a:tblPr>
              <a:tblGrid>
                <a:gridCol w="1066800">
                  <a:extLst>
                    <a:ext uri="{9D8B030D-6E8A-4147-A177-3AD203B41FA5}">
                      <a16:colId xmlns:a16="http://schemas.microsoft.com/office/drawing/2014/main" xmlns="" val="20000"/>
                    </a:ext>
                  </a:extLst>
                </a:gridCol>
                <a:gridCol w="3396937">
                  <a:extLst>
                    <a:ext uri="{9D8B030D-6E8A-4147-A177-3AD203B41FA5}">
                      <a16:colId xmlns:a16="http://schemas.microsoft.com/office/drawing/2014/main" xmlns="" val="20001"/>
                    </a:ext>
                  </a:extLst>
                </a:gridCol>
                <a:gridCol w="1847064">
                  <a:extLst>
                    <a:ext uri="{9D8B030D-6E8A-4147-A177-3AD203B41FA5}">
                      <a16:colId xmlns:a16="http://schemas.microsoft.com/office/drawing/2014/main" xmlns="" val="20002"/>
                    </a:ext>
                  </a:extLst>
                </a:gridCol>
                <a:gridCol w="2528399">
                  <a:extLst>
                    <a:ext uri="{9D8B030D-6E8A-4147-A177-3AD203B41FA5}">
                      <a16:colId xmlns:a16="http://schemas.microsoft.com/office/drawing/2014/main" xmlns="" val="20003"/>
                    </a:ext>
                  </a:extLst>
                </a:gridCol>
              </a:tblGrid>
              <a:tr h="1091242">
                <a:tc>
                  <a:txBody>
                    <a:bodyPr/>
                    <a:lstStyle/>
                    <a:p>
                      <a:pPr algn="ctr"/>
                      <a:r>
                        <a:rPr lang="vi-VN" sz="2000" dirty="0">
                          <a:solidFill>
                            <a:schemeClr val="tx1"/>
                          </a:solidFill>
                          <a:latin typeface="Verdana" pitchFamily="34" charset="0"/>
                        </a:rPr>
                        <a:t>Nhóm</a:t>
                      </a:r>
                      <a:r>
                        <a:rPr lang="da-DK" sz="2000" baseline="0" dirty="0">
                          <a:solidFill>
                            <a:schemeClr val="tx1"/>
                          </a:solidFill>
                          <a:latin typeface="Verdana" pitchFamily="34" charset="0"/>
                        </a:rPr>
                        <a:t> BN</a:t>
                      </a:r>
                      <a:endParaRPr lang="da-DK" sz="2000" dirty="0">
                        <a:solidFill>
                          <a:schemeClr val="tx1"/>
                        </a:solidFill>
                        <a:latin typeface="Verdana" pitchFamily="34" charset="0"/>
                        <a:cs typeface="Times New Roman"/>
                      </a:endParaRPr>
                    </a:p>
                  </a:txBody>
                  <a:tcPr anchor="ctr">
                    <a:solidFill>
                      <a:srgbClr val="00B050"/>
                    </a:solidFill>
                  </a:tcPr>
                </a:tc>
                <a:tc>
                  <a:txBody>
                    <a:bodyPr/>
                    <a:lstStyle/>
                    <a:p>
                      <a:pPr algn="ctr"/>
                      <a:r>
                        <a:rPr lang="da-DK" sz="2000" dirty="0">
                          <a:solidFill>
                            <a:schemeClr val="tx1"/>
                          </a:solidFill>
                          <a:latin typeface="Verdana" pitchFamily="34" charset="0"/>
                        </a:rPr>
                        <a:t>Thiết</a:t>
                      </a:r>
                      <a:r>
                        <a:rPr lang="da-DK" sz="2000" baseline="0" dirty="0">
                          <a:solidFill>
                            <a:schemeClr val="tx1"/>
                          </a:solidFill>
                          <a:latin typeface="Verdana" pitchFamily="34" charset="0"/>
                        </a:rPr>
                        <a:t> yếu</a:t>
                      </a:r>
                      <a:endParaRPr lang="da-DK" sz="2000" dirty="0">
                        <a:solidFill>
                          <a:schemeClr val="tx1"/>
                        </a:solidFill>
                        <a:latin typeface="Verdana" pitchFamily="34" charset="0"/>
                        <a:cs typeface="Times New Roman"/>
                      </a:endParaRPr>
                    </a:p>
                  </a:txBody>
                  <a:tcPr anchor="ctr">
                    <a:solidFill>
                      <a:srgbClr val="00B050"/>
                    </a:solidFill>
                  </a:tcPr>
                </a:tc>
                <a:tc>
                  <a:txBody>
                    <a:bodyPr/>
                    <a:lstStyle/>
                    <a:p>
                      <a:pPr algn="ctr"/>
                      <a:r>
                        <a:rPr lang="da-DK" sz="2000" dirty="0">
                          <a:solidFill>
                            <a:schemeClr val="tx1"/>
                          </a:solidFill>
                          <a:latin typeface="Verdana" pitchFamily="34" charset="0"/>
                        </a:rPr>
                        <a:t>Khuyến</a:t>
                      </a:r>
                      <a:r>
                        <a:rPr lang="da-DK" sz="2000" baseline="0" dirty="0">
                          <a:solidFill>
                            <a:schemeClr val="tx1"/>
                          </a:solidFill>
                          <a:latin typeface="Verdana" pitchFamily="34" charset="0"/>
                        </a:rPr>
                        <a:t> cáo</a:t>
                      </a:r>
                      <a:endParaRPr lang="da-DK" sz="2000" dirty="0">
                        <a:solidFill>
                          <a:schemeClr val="tx1"/>
                        </a:solidFill>
                        <a:latin typeface="Verdana" pitchFamily="34" charset="0"/>
                        <a:cs typeface="Times New Roman"/>
                      </a:endParaRPr>
                    </a:p>
                  </a:txBody>
                  <a:tcPr anchor="ctr">
                    <a:solidFill>
                      <a:srgbClr val="00B050"/>
                    </a:solidFill>
                  </a:tcPr>
                </a:tc>
                <a:tc>
                  <a:txBody>
                    <a:bodyPr/>
                    <a:lstStyle/>
                    <a:p>
                      <a:pPr algn="ctr"/>
                      <a:r>
                        <a:rPr lang="da-DK" sz="2000" dirty="0">
                          <a:solidFill>
                            <a:schemeClr val="tx1"/>
                          </a:solidFill>
                          <a:latin typeface="Verdana" pitchFamily="34" charset="0"/>
                        </a:rPr>
                        <a:t>Tùy</a:t>
                      </a:r>
                      <a:r>
                        <a:rPr lang="da-DK" sz="2000" baseline="0" dirty="0">
                          <a:solidFill>
                            <a:schemeClr val="tx1"/>
                          </a:solidFill>
                          <a:latin typeface="Verdana" pitchFamily="34" charset="0"/>
                        </a:rPr>
                        <a:t> theo hướng dẫn tại địa phương </a:t>
                      </a:r>
                      <a:endParaRPr lang="da-DK" sz="2000" dirty="0">
                        <a:solidFill>
                          <a:schemeClr val="tx1"/>
                        </a:solidFill>
                        <a:latin typeface="Verdana" pitchFamily="34" charset="0"/>
                        <a:cs typeface="Times New Roman"/>
                      </a:endParaRPr>
                    </a:p>
                  </a:txBody>
                  <a:tcPr anchor="ctr">
                    <a:solidFill>
                      <a:srgbClr val="00B050"/>
                    </a:solidFill>
                  </a:tcPr>
                </a:tc>
                <a:extLst>
                  <a:ext uri="{0D108BD9-81ED-4DB2-BD59-A6C34878D82A}">
                    <a16:rowId xmlns:a16="http://schemas.microsoft.com/office/drawing/2014/main" xmlns="" val="10000"/>
                  </a:ext>
                </a:extLst>
              </a:tr>
              <a:tr h="1686464">
                <a:tc>
                  <a:txBody>
                    <a:bodyPr/>
                    <a:lstStyle/>
                    <a:p>
                      <a:pPr algn="ctr"/>
                      <a:r>
                        <a:rPr lang="da-DK" sz="2400" dirty="0">
                          <a:solidFill>
                            <a:schemeClr val="tx1"/>
                          </a:solidFill>
                          <a:latin typeface="Verdana" pitchFamily="34" charset="0"/>
                        </a:rPr>
                        <a:t>A</a:t>
                      </a:r>
                      <a:endParaRPr lang="da-DK" sz="2400" dirty="0">
                        <a:solidFill>
                          <a:schemeClr val="tx1"/>
                        </a:solidFill>
                        <a:latin typeface="Verdana" pitchFamily="34" charset="0"/>
                        <a:cs typeface="Times New Roman"/>
                      </a:endParaRPr>
                    </a:p>
                  </a:txBody>
                  <a:tcPr anchor="ctr">
                    <a:solidFill>
                      <a:srgbClr val="00B050"/>
                    </a:solidFill>
                  </a:tcPr>
                </a:tc>
                <a:tc>
                  <a:txBody>
                    <a:bodyPr/>
                    <a:lstStyle/>
                    <a:p>
                      <a:pPr algn="l">
                        <a:buFont typeface="Wingdings" pitchFamily="2" charset="2"/>
                        <a:buChar char="ü"/>
                      </a:pPr>
                      <a:r>
                        <a:rPr lang="da-DK" sz="2400" dirty="0">
                          <a:solidFill>
                            <a:schemeClr val="tx1"/>
                          </a:solidFill>
                          <a:latin typeface="Verdana" pitchFamily="34" charset="0"/>
                        </a:rPr>
                        <a:t>Tránh tiếp xúc với các yếu tố nguy c</a:t>
                      </a:r>
                      <a:r>
                        <a:rPr lang="vi-VN" sz="2400" dirty="0">
                          <a:solidFill>
                            <a:schemeClr val="tx1"/>
                          </a:solidFill>
                          <a:latin typeface="Verdana" pitchFamily="34" charset="0"/>
                        </a:rPr>
                        <a:t>ơ</a:t>
                      </a:r>
                      <a:r>
                        <a:rPr lang="en-US" sz="2400" dirty="0">
                          <a:solidFill>
                            <a:schemeClr val="tx1"/>
                          </a:solidFill>
                          <a:latin typeface="Verdana" pitchFamily="34" charset="0"/>
                        </a:rPr>
                        <a:t> (</a:t>
                      </a:r>
                      <a:r>
                        <a:rPr lang="en-US" sz="2400" dirty="0" err="1">
                          <a:solidFill>
                            <a:schemeClr val="tx1"/>
                          </a:solidFill>
                          <a:latin typeface="Verdana" pitchFamily="34" charset="0"/>
                        </a:rPr>
                        <a:t>cai</a:t>
                      </a:r>
                      <a:r>
                        <a:rPr lang="en-US" sz="2400" dirty="0">
                          <a:solidFill>
                            <a:schemeClr val="tx1"/>
                          </a:solidFill>
                          <a:latin typeface="Verdana" pitchFamily="34" charset="0"/>
                        </a:rPr>
                        <a:t> </a:t>
                      </a:r>
                      <a:r>
                        <a:rPr lang="en-US" sz="2400" dirty="0" err="1">
                          <a:solidFill>
                            <a:schemeClr val="tx1"/>
                          </a:solidFill>
                          <a:latin typeface="Verdana" pitchFamily="34" charset="0"/>
                        </a:rPr>
                        <a:t>thuốc</a:t>
                      </a:r>
                      <a:r>
                        <a:rPr lang="en-US" sz="2400" dirty="0">
                          <a:solidFill>
                            <a:schemeClr val="tx1"/>
                          </a:solidFill>
                          <a:latin typeface="Verdana" pitchFamily="34" charset="0"/>
                        </a:rPr>
                        <a:t> </a:t>
                      </a:r>
                      <a:r>
                        <a:rPr lang="en-US" sz="2400" dirty="0" err="1">
                          <a:solidFill>
                            <a:schemeClr val="tx1"/>
                          </a:solidFill>
                          <a:latin typeface="Verdana" pitchFamily="34" charset="0"/>
                        </a:rPr>
                        <a:t>lá</a:t>
                      </a:r>
                      <a:r>
                        <a:rPr lang="en-US" sz="2400" dirty="0">
                          <a:solidFill>
                            <a:schemeClr val="tx1"/>
                          </a:solidFill>
                          <a:latin typeface="Verdana" pitchFamily="34" charset="0"/>
                        </a:rPr>
                        <a:t>, </a:t>
                      </a:r>
                      <a:r>
                        <a:rPr lang="en-US" sz="2400" dirty="0" err="1">
                          <a:solidFill>
                            <a:schemeClr val="tx1"/>
                          </a:solidFill>
                          <a:latin typeface="Verdana" pitchFamily="34" charset="0"/>
                        </a:rPr>
                        <a:t>thuốc</a:t>
                      </a:r>
                      <a:r>
                        <a:rPr lang="en-US" sz="2400" dirty="0">
                          <a:solidFill>
                            <a:schemeClr val="tx1"/>
                          </a:solidFill>
                          <a:latin typeface="Verdana" pitchFamily="34" charset="0"/>
                        </a:rPr>
                        <a:t> </a:t>
                      </a:r>
                      <a:r>
                        <a:rPr lang="en-US" sz="2400" dirty="0" err="1">
                          <a:solidFill>
                            <a:schemeClr val="tx1"/>
                          </a:solidFill>
                          <a:latin typeface="Verdana" pitchFamily="34" charset="0"/>
                        </a:rPr>
                        <a:t>lào</a:t>
                      </a:r>
                      <a:r>
                        <a:rPr lang="en-US" sz="2400" dirty="0">
                          <a:solidFill>
                            <a:schemeClr val="tx1"/>
                          </a:solidFill>
                          <a:latin typeface="Verdana" pitchFamily="34" charset="0"/>
                        </a:rPr>
                        <a:t>…)</a:t>
                      </a:r>
                      <a:endParaRPr lang="da-DK" sz="2400" dirty="0">
                        <a:solidFill>
                          <a:schemeClr val="tx1"/>
                        </a:solidFill>
                        <a:latin typeface="Verdana" pitchFamily="34" charset="0"/>
                        <a:cs typeface="Times New Roman"/>
                      </a:endParaRPr>
                    </a:p>
                  </a:txBody>
                  <a:tcPr anchor="ctr">
                    <a:solidFill>
                      <a:srgbClr val="00B050"/>
                    </a:solidFill>
                  </a:tcPr>
                </a:tc>
                <a:tc>
                  <a:txBody>
                    <a:bodyPr/>
                    <a:lstStyle/>
                    <a:p>
                      <a:pPr algn="l">
                        <a:buFont typeface="Wingdings" pitchFamily="2" charset="2"/>
                        <a:buChar char="ü"/>
                      </a:pPr>
                      <a:r>
                        <a:rPr lang="da-DK" sz="2400" dirty="0">
                          <a:solidFill>
                            <a:schemeClr val="tx1"/>
                          </a:solidFill>
                          <a:latin typeface="Verdana" pitchFamily="34" charset="0"/>
                        </a:rPr>
                        <a:t> Vận</a:t>
                      </a:r>
                      <a:r>
                        <a:rPr lang="da-DK" sz="2400" baseline="0" dirty="0">
                          <a:solidFill>
                            <a:schemeClr val="tx1"/>
                          </a:solidFill>
                          <a:latin typeface="Verdana" pitchFamily="34" charset="0"/>
                        </a:rPr>
                        <a:t> động thể lực</a:t>
                      </a:r>
                      <a:endParaRPr lang="da-DK" sz="2400" baseline="0" dirty="0">
                        <a:solidFill>
                          <a:schemeClr val="tx1"/>
                        </a:solidFill>
                        <a:latin typeface="Verdana" pitchFamily="34" charset="0"/>
                        <a:cs typeface="Times New Roman"/>
                      </a:endParaRPr>
                    </a:p>
                  </a:txBody>
                  <a:tcPr anchor="ctr">
                    <a:solidFill>
                      <a:srgbClr val="00B050"/>
                    </a:solidFill>
                  </a:tcPr>
                </a:tc>
                <a:tc>
                  <a:txBody>
                    <a:bodyPr/>
                    <a:lstStyle/>
                    <a:p>
                      <a:pPr algn="l">
                        <a:buFont typeface="Wingdings" pitchFamily="2" charset="2"/>
                        <a:buChar char="ü"/>
                      </a:pPr>
                      <a:r>
                        <a:rPr lang="da-DK" sz="2400" dirty="0">
                          <a:solidFill>
                            <a:schemeClr val="tx1"/>
                          </a:solidFill>
                          <a:latin typeface="Verdana" pitchFamily="34" charset="0"/>
                        </a:rPr>
                        <a:t>Tiêm</a:t>
                      </a:r>
                      <a:r>
                        <a:rPr lang="da-DK" sz="2400" baseline="0" dirty="0">
                          <a:solidFill>
                            <a:schemeClr val="tx1"/>
                          </a:solidFill>
                          <a:latin typeface="Verdana" pitchFamily="34" charset="0"/>
                        </a:rPr>
                        <a:t> phòng cúm</a:t>
                      </a:r>
                    </a:p>
                    <a:p>
                      <a:pPr algn="l">
                        <a:buFont typeface="Wingdings" pitchFamily="2" charset="2"/>
                        <a:buChar char="ü"/>
                      </a:pPr>
                      <a:r>
                        <a:rPr lang="da-DK" sz="2400" baseline="0" dirty="0">
                          <a:solidFill>
                            <a:schemeClr val="tx1"/>
                          </a:solidFill>
                          <a:latin typeface="Verdana" pitchFamily="34" charset="0"/>
                        </a:rPr>
                        <a:t>Tiêm phòng phế cầu</a:t>
                      </a:r>
                      <a:endParaRPr lang="da-DK" sz="2400" dirty="0">
                        <a:solidFill>
                          <a:schemeClr val="tx1"/>
                        </a:solidFill>
                        <a:latin typeface="Verdana" pitchFamily="34" charset="0"/>
                        <a:cs typeface="Times New Roman"/>
                      </a:endParaRPr>
                    </a:p>
                  </a:txBody>
                  <a:tcPr anchor="ctr">
                    <a:solidFill>
                      <a:srgbClr val="00B050"/>
                    </a:solidFill>
                  </a:tcPr>
                </a:tc>
                <a:extLst>
                  <a:ext uri="{0D108BD9-81ED-4DB2-BD59-A6C34878D82A}">
                    <a16:rowId xmlns:a16="http://schemas.microsoft.com/office/drawing/2014/main" xmlns="" val="10001"/>
                  </a:ext>
                </a:extLst>
              </a:tr>
              <a:tr h="2480094">
                <a:tc>
                  <a:txBody>
                    <a:bodyPr/>
                    <a:lstStyle/>
                    <a:p>
                      <a:pPr algn="ctr"/>
                      <a:r>
                        <a:rPr lang="da-DK" sz="2400" dirty="0">
                          <a:solidFill>
                            <a:schemeClr val="tx1"/>
                          </a:solidFill>
                          <a:latin typeface="Verdana" pitchFamily="34" charset="0"/>
                        </a:rPr>
                        <a:t>B</a:t>
                      </a:r>
                      <a:r>
                        <a:rPr lang="da-DK" sz="2400" baseline="0" dirty="0">
                          <a:solidFill>
                            <a:schemeClr val="tx1"/>
                          </a:solidFill>
                          <a:latin typeface="Verdana" pitchFamily="34" charset="0"/>
                        </a:rPr>
                        <a:t> </a:t>
                      </a:r>
                    </a:p>
                    <a:p>
                      <a:pPr algn="ctr"/>
                      <a:r>
                        <a:rPr lang="da-DK" sz="2400" baseline="0" dirty="0">
                          <a:solidFill>
                            <a:schemeClr val="tx1"/>
                          </a:solidFill>
                          <a:latin typeface="Verdana" pitchFamily="34" charset="0"/>
                        </a:rPr>
                        <a:t>C</a:t>
                      </a:r>
                    </a:p>
                    <a:p>
                      <a:pPr algn="ctr"/>
                      <a:r>
                        <a:rPr lang="da-DK" sz="2400" baseline="0" dirty="0">
                          <a:solidFill>
                            <a:schemeClr val="tx1"/>
                          </a:solidFill>
                          <a:latin typeface="Verdana" pitchFamily="34" charset="0"/>
                        </a:rPr>
                        <a:t>D</a:t>
                      </a:r>
                      <a:endParaRPr lang="da-DK" sz="2400" dirty="0">
                        <a:solidFill>
                          <a:schemeClr val="tx1"/>
                        </a:solidFill>
                        <a:latin typeface="Verdana" pitchFamily="34" charset="0"/>
                        <a:cs typeface="Times New Roman"/>
                      </a:endParaRPr>
                    </a:p>
                  </a:txBody>
                  <a:tcPr anchor="c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da-DK" sz="2400" dirty="0">
                          <a:solidFill>
                            <a:schemeClr val="tx1"/>
                          </a:solidFill>
                          <a:latin typeface="Verdana" pitchFamily="34" charset="0"/>
                        </a:rPr>
                        <a:t> Tránh tiếp xúc với các yếu tố nguy c</a:t>
                      </a:r>
                      <a:r>
                        <a:rPr lang="vi-VN" sz="2400" dirty="0">
                          <a:solidFill>
                            <a:schemeClr val="tx1"/>
                          </a:solidFill>
                          <a:latin typeface="Verdana" pitchFamily="34" charset="0"/>
                        </a:rPr>
                        <a:t>ơ</a:t>
                      </a:r>
                      <a:r>
                        <a:rPr lang="en-US" sz="2400" dirty="0">
                          <a:solidFill>
                            <a:schemeClr val="tx1"/>
                          </a:solidFill>
                          <a:latin typeface="Verdana" pitchFamily="34" charset="0"/>
                        </a:rPr>
                        <a:t> (</a:t>
                      </a:r>
                      <a:r>
                        <a:rPr lang="en-US" sz="2400" dirty="0" err="1">
                          <a:solidFill>
                            <a:schemeClr val="tx1"/>
                          </a:solidFill>
                          <a:latin typeface="Verdana" pitchFamily="34" charset="0"/>
                        </a:rPr>
                        <a:t>cai</a:t>
                      </a:r>
                      <a:r>
                        <a:rPr lang="en-US" sz="2400" dirty="0">
                          <a:solidFill>
                            <a:schemeClr val="tx1"/>
                          </a:solidFill>
                          <a:latin typeface="Verdana" pitchFamily="34" charset="0"/>
                        </a:rPr>
                        <a:t> </a:t>
                      </a:r>
                      <a:r>
                        <a:rPr lang="en-US" sz="2400" dirty="0" err="1">
                          <a:solidFill>
                            <a:schemeClr val="tx1"/>
                          </a:solidFill>
                          <a:latin typeface="Verdana" pitchFamily="34" charset="0"/>
                        </a:rPr>
                        <a:t>thuốc</a:t>
                      </a:r>
                      <a:r>
                        <a:rPr lang="en-US" sz="2400" dirty="0">
                          <a:solidFill>
                            <a:schemeClr val="tx1"/>
                          </a:solidFill>
                          <a:latin typeface="Verdana" pitchFamily="34" charset="0"/>
                        </a:rPr>
                        <a:t> </a:t>
                      </a:r>
                      <a:r>
                        <a:rPr lang="en-US" sz="2400" dirty="0" err="1">
                          <a:solidFill>
                            <a:schemeClr val="tx1"/>
                          </a:solidFill>
                          <a:latin typeface="Verdana" pitchFamily="34" charset="0"/>
                        </a:rPr>
                        <a:t>lá</a:t>
                      </a:r>
                      <a:r>
                        <a:rPr lang="en-US" sz="2400" dirty="0">
                          <a:solidFill>
                            <a:schemeClr val="tx1"/>
                          </a:solidFill>
                          <a:latin typeface="Verdana" pitchFamily="34" charset="0"/>
                        </a:rPr>
                        <a:t>, </a:t>
                      </a:r>
                      <a:r>
                        <a:rPr lang="en-US" sz="2400" dirty="0" err="1">
                          <a:solidFill>
                            <a:schemeClr val="tx1"/>
                          </a:solidFill>
                          <a:latin typeface="Verdana" pitchFamily="34" charset="0"/>
                        </a:rPr>
                        <a:t>thuốc</a:t>
                      </a:r>
                      <a:r>
                        <a:rPr lang="en-US" sz="2400" dirty="0">
                          <a:solidFill>
                            <a:schemeClr val="tx1"/>
                          </a:solidFill>
                          <a:latin typeface="Verdana" pitchFamily="34" charset="0"/>
                        </a:rPr>
                        <a:t> </a:t>
                      </a:r>
                      <a:r>
                        <a:rPr lang="en-US" sz="2400" dirty="0" err="1">
                          <a:solidFill>
                            <a:schemeClr val="tx1"/>
                          </a:solidFill>
                          <a:latin typeface="Verdana" pitchFamily="34" charset="0"/>
                        </a:rPr>
                        <a:t>lào</a:t>
                      </a:r>
                      <a:r>
                        <a:rPr lang="en-US" sz="2400" dirty="0">
                          <a:solidFill>
                            <a:schemeClr val="tx1"/>
                          </a:solidFill>
                          <a:latin typeface="Verdana" pitchFamily="34" charset="0"/>
                        </a:rPr>
                        <a:t>…)</a:t>
                      </a:r>
                      <a:endParaRPr lang="da-DK" sz="2400" baseline="0" dirty="0">
                        <a:solidFill>
                          <a:schemeClr val="tx1"/>
                        </a:solidFill>
                        <a:latin typeface="Verdana" pitchFamily="34" charset="0"/>
                      </a:endParaRPr>
                    </a:p>
                    <a:p>
                      <a:pPr algn="l">
                        <a:buFont typeface="Wingdings" pitchFamily="2" charset="2"/>
                        <a:buChar char="ü"/>
                      </a:pPr>
                      <a:r>
                        <a:rPr lang="da-DK" sz="2400" baseline="0" dirty="0">
                          <a:solidFill>
                            <a:schemeClr val="tx1"/>
                          </a:solidFill>
                          <a:latin typeface="Verdana" pitchFamily="34" charset="0"/>
                        </a:rPr>
                        <a:t> Phục hồi chức năng hô hấp </a:t>
                      </a:r>
                      <a:endParaRPr lang="da-DK" sz="2400" dirty="0">
                        <a:solidFill>
                          <a:schemeClr val="tx1"/>
                        </a:solidFill>
                        <a:latin typeface="Verdana" pitchFamily="34" charset="0"/>
                        <a:cs typeface="Times New Roman"/>
                      </a:endParaRPr>
                    </a:p>
                  </a:txBody>
                  <a:tcPr anchor="ctr">
                    <a:solidFill>
                      <a:srgbClr val="00B050"/>
                    </a:solidFill>
                  </a:tcPr>
                </a:tc>
                <a:tc>
                  <a:txBody>
                    <a:bodyPr/>
                    <a:lstStyle/>
                    <a:p>
                      <a:pPr algn="l">
                        <a:buFont typeface="Wingdings" pitchFamily="2" charset="2"/>
                        <a:buChar char="ü"/>
                      </a:pPr>
                      <a:r>
                        <a:rPr lang="da-DK" sz="2400" dirty="0">
                          <a:solidFill>
                            <a:schemeClr val="tx1"/>
                          </a:solidFill>
                          <a:latin typeface="Verdana" pitchFamily="34" charset="0"/>
                        </a:rPr>
                        <a:t> Vận</a:t>
                      </a:r>
                      <a:r>
                        <a:rPr lang="da-DK" sz="2400" baseline="0" dirty="0">
                          <a:solidFill>
                            <a:schemeClr val="tx1"/>
                          </a:solidFill>
                          <a:latin typeface="Verdana" pitchFamily="34" charset="0"/>
                        </a:rPr>
                        <a:t> động thể lực</a:t>
                      </a:r>
                      <a:endParaRPr lang="da-DK" sz="2400" baseline="0" dirty="0">
                        <a:solidFill>
                          <a:schemeClr val="tx1"/>
                        </a:solidFill>
                        <a:latin typeface="Verdana" pitchFamily="34" charset="0"/>
                        <a:cs typeface="Times New Roman"/>
                      </a:endParaRPr>
                    </a:p>
                  </a:txBody>
                  <a:tcPr anchor="ctr">
                    <a:solidFill>
                      <a:srgbClr val="00B050"/>
                    </a:solidFill>
                  </a:tcPr>
                </a:tc>
                <a:tc>
                  <a:txBody>
                    <a:bodyPr/>
                    <a:lstStyle/>
                    <a:p>
                      <a:pPr algn="l">
                        <a:buFont typeface="Wingdings" pitchFamily="2" charset="2"/>
                        <a:buChar char="ü"/>
                      </a:pPr>
                      <a:r>
                        <a:rPr lang="da-DK" sz="2400" dirty="0">
                          <a:solidFill>
                            <a:schemeClr val="tx1"/>
                          </a:solidFill>
                          <a:latin typeface="Verdana" pitchFamily="34" charset="0"/>
                        </a:rPr>
                        <a:t>Tiêm</a:t>
                      </a:r>
                      <a:r>
                        <a:rPr lang="da-DK" sz="2400" baseline="0" dirty="0">
                          <a:solidFill>
                            <a:schemeClr val="tx1"/>
                          </a:solidFill>
                          <a:latin typeface="Verdana" pitchFamily="34" charset="0"/>
                        </a:rPr>
                        <a:t> phòng cúm</a:t>
                      </a:r>
                    </a:p>
                    <a:p>
                      <a:pPr algn="l">
                        <a:buFont typeface="Wingdings" pitchFamily="2" charset="2"/>
                        <a:buChar char="ü"/>
                      </a:pPr>
                      <a:r>
                        <a:rPr lang="da-DK" sz="2400" baseline="0" dirty="0">
                          <a:solidFill>
                            <a:schemeClr val="tx1"/>
                          </a:solidFill>
                          <a:latin typeface="Verdana" pitchFamily="34" charset="0"/>
                        </a:rPr>
                        <a:t>Tiêm phòng phế cầu</a:t>
                      </a:r>
                      <a:endParaRPr lang="da-DK" sz="2400" dirty="0">
                        <a:solidFill>
                          <a:schemeClr val="tx1"/>
                        </a:solidFill>
                        <a:latin typeface="Verdana" pitchFamily="34" charset="0"/>
                        <a:cs typeface="Times New Roman"/>
                      </a:endParaRPr>
                    </a:p>
                  </a:txBody>
                  <a:tcPr anchor="ctr">
                    <a:solidFill>
                      <a:srgbClr val="00B050"/>
                    </a:solidFill>
                  </a:tcPr>
                </a:tc>
                <a:extLst>
                  <a:ext uri="{0D108BD9-81ED-4DB2-BD59-A6C34878D82A}">
                    <a16:rowId xmlns:a16="http://schemas.microsoft.com/office/drawing/2014/main" xmlns="" val="10002"/>
                  </a:ext>
                </a:extLst>
              </a:tr>
            </a:tbl>
          </a:graphicData>
        </a:graphic>
      </p:graphicFrame>
      <p:sp>
        <p:nvSpPr>
          <p:cNvPr id="21528" name="Rectangle 2"/>
          <p:cNvSpPr>
            <a:spLocks noGrp="1" noChangeArrowheads="1"/>
          </p:cNvSpPr>
          <p:nvPr>
            <p:ph type="title"/>
          </p:nvPr>
        </p:nvSpPr>
        <p:spPr>
          <a:xfrm>
            <a:off x="228600" y="152400"/>
            <a:ext cx="8686800" cy="685800"/>
          </a:xfrm>
          <a:solidFill>
            <a:schemeClr val="tx2"/>
          </a:solidFill>
        </p:spPr>
        <p:txBody>
          <a:bodyPr>
            <a:noAutofit/>
          </a:bodyPr>
          <a:lstStyle/>
          <a:p>
            <a:r>
              <a:rPr lang="de-DE" sz="3600" b="1" dirty="0">
                <a:solidFill>
                  <a:schemeClr val="bg1"/>
                </a:solidFill>
                <a:latin typeface="Verdana" pitchFamily="34" charset="0"/>
              </a:rPr>
              <a:t>Các biện pháp không thuốc</a:t>
            </a:r>
          </a:p>
        </p:txBody>
      </p:sp>
      <p:graphicFrame>
        <p:nvGraphicFramePr>
          <p:cNvPr id="79874" name="Object 2"/>
          <p:cNvGraphicFramePr>
            <a:graphicFrameLocks noChangeAspect="1"/>
          </p:cNvGraphicFramePr>
          <p:nvPr/>
        </p:nvGraphicFramePr>
        <p:xfrm>
          <a:off x="7907791" y="5638800"/>
          <a:ext cx="1160009" cy="1143000"/>
        </p:xfrm>
        <a:graphic>
          <a:graphicData uri="http://schemas.openxmlformats.org/presentationml/2006/ole">
            <mc:AlternateContent xmlns:mc="http://schemas.openxmlformats.org/markup-compatibility/2006">
              <mc:Choice xmlns:v="urn:schemas-microsoft-com:vml" Requires="v">
                <p:oleObj spid="_x0000_s79902"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791" y="5638800"/>
                        <a:ext cx="1160009"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b="1" dirty="0" err="1">
                <a:solidFill>
                  <a:schemeClr val="bg1"/>
                </a:solidFill>
                <a:latin typeface="Times New Roman" pitchFamily="18" charset="0"/>
                <a:cs typeface="Times New Roman" pitchFamily="18" charset="0"/>
              </a:rPr>
              <a:t>Tiêm</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phòng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vắc</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xin</a:t>
            </a:r>
            <a:endParaRPr lang="vi-VN" b="1" dirty="0">
              <a:solidFill>
                <a:schemeClr val="bg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err="1"/>
              <a:t>Vắc</a:t>
            </a:r>
            <a:r>
              <a:rPr lang="en-US" dirty="0"/>
              <a:t> </a:t>
            </a:r>
            <a:r>
              <a:rPr lang="en-US" dirty="0" err="1"/>
              <a:t>xin</a:t>
            </a:r>
            <a:r>
              <a:rPr lang="en-US" dirty="0"/>
              <a:t> </a:t>
            </a:r>
            <a:r>
              <a:rPr lang="en-US" dirty="0" err="1"/>
              <a:t>phòng</a:t>
            </a:r>
            <a:r>
              <a:rPr lang="en-US" dirty="0"/>
              <a:t> </a:t>
            </a:r>
            <a:r>
              <a:rPr lang="en-US" dirty="0" err="1"/>
              <a:t>cúm</a:t>
            </a:r>
            <a:r>
              <a:rPr lang="en-US" dirty="0"/>
              <a:t>: </a:t>
            </a:r>
            <a:r>
              <a:rPr lang="en-US" dirty="0" err="1"/>
              <a:t>fluarix</a:t>
            </a:r>
            <a:r>
              <a:rPr lang="en-US" dirty="0"/>
              <a:t> </a:t>
            </a:r>
            <a:r>
              <a:rPr lang="en-US" dirty="0" err="1"/>
              <a:t>tiêm</a:t>
            </a:r>
            <a:r>
              <a:rPr lang="en-US" dirty="0"/>
              <a:t> </a:t>
            </a:r>
            <a:r>
              <a:rPr lang="en-US" dirty="0" err="1"/>
              <a:t>bắp</a:t>
            </a:r>
            <a:r>
              <a:rPr lang="en-US" dirty="0"/>
              <a:t> </a:t>
            </a:r>
            <a:r>
              <a:rPr lang="en-US" dirty="0" err="1"/>
              <a:t>sâu</a:t>
            </a:r>
            <a:r>
              <a:rPr lang="en-US" dirty="0"/>
              <a:t> 1 </a:t>
            </a:r>
            <a:r>
              <a:rPr lang="en-US" dirty="0" err="1"/>
              <a:t>lần</a:t>
            </a:r>
            <a:r>
              <a:rPr lang="en-US" dirty="0"/>
              <a:t>/</a:t>
            </a:r>
            <a:r>
              <a:rPr lang="en-US" dirty="0" err="1"/>
              <a:t>năm</a:t>
            </a:r>
            <a:endParaRPr lang="en-US" dirty="0"/>
          </a:p>
          <a:p>
            <a:r>
              <a:rPr lang="en-US" dirty="0" err="1"/>
              <a:t>Vắc</a:t>
            </a:r>
            <a:r>
              <a:rPr lang="en-US" dirty="0"/>
              <a:t> </a:t>
            </a:r>
            <a:r>
              <a:rPr lang="en-US" dirty="0" err="1"/>
              <a:t>xin</a:t>
            </a:r>
            <a:r>
              <a:rPr lang="en-US" dirty="0"/>
              <a:t> </a:t>
            </a:r>
            <a:r>
              <a:rPr lang="en-US" dirty="0" err="1"/>
              <a:t>phòng</a:t>
            </a:r>
            <a:r>
              <a:rPr lang="en-US" dirty="0"/>
              <a:t> </a:t>
            </a:r>
            <a:r>
              <a:rPr lang="en-US" dirty="0" err="1"/>
              <a:t>phế</a:t>
            </a:r>
            <a:r>
              <a:rPr lang="en-US" dirty="0"/>
              <a:t> </a:t>
            </a:r>
            <a:r>
              <a:rPr lang="en-US" dirty="0" err="1"/>
              <a:t>cầu</a:t>
            </a:r>
            <a:r>
              <a:rPr lang="en-US" dirty="0"/>
              <a:t>: </a:t>
            </a:r>
            <a:r>
              <a:rPr lang="en-US" dirty="0" err="1"/>
              <a:t>pneumo</a:t>
            </a:r>
            <a:r>
              <a:rPr lang="en-US" dirty="0"/>
              <a:t> 23: </a:t>
            </a:r>
            <a:r>
              <a:rPr lang="en-US" dirty="0" err="1"/>
              <a:t>tiêm</a:t>
            </a:r>
            <a:r>
              <a:rPr lang="en-US" dirty="0"/>
              <a:t> </a:t>
            </a:r>
            <a:r>
              <a:rPr lang="en-US" dirty="0" err="1"/>
              <a:t>bắp</a:t>
            </a:r>
            <a:r>
              <a:rPr lang="en-US" dirty="0"/>
              <a:t> </a:t>
            </a:r>
            <a:r>
              <a:rPr lang="en-US" dirty="0" err="1"/>
              <a:t>sâu</a:t>
            </a:r>
            <a:r>
              <a:rPr lang="en-US" dirty="0"/>
              <a:t> 1 </a:t>
            </a:r>
            <a:r>
              <a:rPr lang="en-US" dirty="0" err="1"/>
              <a:t>lần</a:t>
            </a:r>
            <a:r>
              <a:rPr lang="en-US" dirty="0"/>
              <a:t>/5 </a:t>
            </a:r>
            <a:r>
              <a:rPr lang="en-US" dirty="0" err="1"/>
              <a:t>năm</a:t>
            </a:r>
            <a:endParaRPr lang="en-US" dirty="0"/>
          </a:p>
          <a:p>
            <a:r>
              <a:rPr lang="en-US" dirty="0" err="1"/>
              <a:t>Chống</a:t>
            </a:r>
            <a:r>
              <a:rPr lang="en-US" dirty="0"/>
              <a:t> </a:t>
            </a:r>
            <a:r>
              <a:rPr lang="en-US" dirty="0" err="1"/>
              <a:t>chỉ</a:t>
            </a:r>
            <a:r>
              <a:rPr lang="en-US" dirty="0"/>
              <a:t> </a:t>
            </a:r>
            <a:r>
              <a:rPr lang="en-US" dirty="0" err="1"/>
              <a:t>định</a:t>
            </a:r>
            <a:r>
              <a:rPr lang="en-US" dirty="0"/>
              <a:t>: </a:t>
            </a:r>
            <a:r>
              <a:rPr lang="en-US" dirty="0" err="1"/>
              <a:t>khi</a:t>
            </a:r>
            <a:r>
              <a:rPr lang="en-US" dirty="0"/>
              <a:t> </a:t>
            </a:r>
            <a:r>
              <a:rPr lang="en-US" dirty="0" err="1"/>
              <a:t>có</a:t>
            </a:r>
            <a:r>
              <a:rPr lang="en-US" dirty="0"/>
              <a:t> </a:t>
            </a:r>
            <a:r>
              <a:rPr lang="en-US" dirty="0" err="1"/>
              <a:t>sốt</a:t>
            </a:r>
            <a:endParaRPr lang="vi-V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85800"/>
          </a:xfrm>
          <a:solidFill>
            <a:srgbClr val="002060"/>
          </a:solidFill>
        </p:spPr>
        <p:txBody>
          <a:bodyPr>
            <a:noAutofit/>
          </a:bodyPr>
          <a:lstStyle/>
          <a:p>
            <a:pPr algn="ctr">
              <a:defRPr/>
            </a:pPr>
            <a:r>
              <a:rPr lang="en-US" sz="3600" dirty="0" err="1">
                <a:solidFill>
                  <a:schemeClr val="bg1"/>
                </a:solidFill>
                <a:latin typeface="Verdana" pitchFamily="34" charset="0"/>
              </a:rPr>
              <a:t>Thuốc</a:t>
            </a:r>
            <a:r>
              <a:rPr lang="en-US" sz="3600" dirty="0">
                <a:solidFill>
                  <a:schemeClr val="bg1"/>
                </a:solidFill>
                <a:latin typeface="Verdana" pitchFamily="34" charset="0"/>
              </a:rPr>
              <a:t> </a:t>
            </a:r>
            <a:r>
              <a:rPr lang="en-US" sz="3600" dirty="0" err="1">
                <a:solidFill>
                  <a:schemeClr val="bg1"/>
                </a:solidFill>
                <a:latin typeface="Verdana" pitchFamily="34" charset="0"/>
              </a:rPr>
              <a:t>hỗ</a:t>
            </a:r>
            <a:r>
              <a:rPr lang="en-US" sz="3600" dirty="0">
                <a:solidFill>
                  <a:schemeClr val="bg1"/>
                </a:solidFill>
                <a:latin typeface="Verdana" pitchFamily="34" charset="0"/>
              </a:rPr>
              <a:t> </a:t>
            </a:r>
            <a:r>
              <a:rPr lang="en-US" sz="3600" dirty="0" err="1">
                <a:solidFill>
                  <a:schemeClr val="bg1"/>
                </a:solidFill>
                <a:latin typeface="Verdana" pitchFamily="34" charset="0"/>
              </a:rPr>
              <a:t>trợ</a:t>
            </a:r>
            <a:r>
              <a:rPr lang="en-US" sz="3600" dirty="0">
                <a:solidFill>
                  <a:schemeClr val="bg1"/>
                </a:solidFill>
                <a:latin typeface="Verdana" pitchFamily="34" charset="0"/>
              </a:rPr>
              <a:t> </a:t>
            </a:r>
            <a:r>
              <a:rPr lang="en-US" sz="3600" dirty="0" err="1">
                <a:solidFill>
                  <a:schemeClr val="bg1"/>
                </a:solidFill>
                <a:latin typeface="Verdana" pitchFamily="34" charset="0"/>
              </a:rPr>
              <a:t>cai</a:t>
            </a:r>
            <a:r>
              <a:rPr lang="en-US" sz="3600" dirty="0">
                <a:solidFill>
                  <a:schemeClr val="bg1"/>
                </a:solidFill>
                <a:latin typeface="Verdana" pitchFamily="34" charset="0"/>
              </a:rPr>
              <a:t> </a:t>
            </a:r>
            <a:r>
              <a:rPr lang="en-US" sz="3600" dirty="0" err="1">
                <a:solidFill>
                  <a:schemeClr val="bg1"/>
                </a:solidFill>
                <a:latin typeface="Verdana" pitchFamily="34" charset="0"/>
              </a:rPr>
              <a:t>thuốc</a:t>
            </a:r>
            <a:r>
              <a:rPr lang="en-US" sz="3600" dirty="0">
                <a:solidFill>
                  <a:schemeClr val="bg1"/>
                </a:solidFill>
                <a:latin typeface="Verdana" pitchFamily="34" charset="0"/>
              </a:rPr>
              <a:t> </a:t>
            </a:r>
            <a:r>
              <a:rPr lang="en-US" sz="3600" dirty="0" err="1">
                <a:solidFill>
                  <a:schemeClr val="bg1"/>
                </a:solidFill>
                <a:latin typeface="Verdana" pitchFamily="34" charset="0"/>
              </a:rPr>
              <a:t>lá</a:t>
            </a:r>
            <a:endParaRPr sz="3600" dirty="0">
              <a:solidFill>
                <a:schemeClr val="bg1"/>
              </a:solidFill>
              <a:latin typeface="Verdana" pitchFamily="34" charset="0"/>
            </a:endParaRPr>
          </a:p>
        </p:txBody>
      </p:sp>
      <p:sp>
        <p:nvSpPr>
          <p:cNvPr id="40963" name="Text Placeholder 2"/>
          <p:cNvSpPr>
            <a:spLocks noGrp="1"/>
          </p:cNvSpPr>
          <p:nvPr>
            <p:ph type="body" idx="1"/>
          </p:nvPr>
        </p:nvSpPr>
        <p:spPr>
          <a:xfrm>
            <a:off x="228600" y="1447800"/>
            <a:ext cx="8915400" cy="4724400"/>
          </a:xfrm>
        </p:spPr>
        <p:txBody>
          <a:bodyPr/>
          <a:lstStyle/>
          <a:p>
            <a:pPr eaLnBrk="1" hangingPunct="1">
              <a:lnSpc>
                <a:spcPct val="150000"/>
              </a:lnSpc>
            </a:pPr>
            <a:endParaRPr lang="en-US" sz="2400"/>
          </a:p>
          <a:p>
            <a:pPr eaLnBrk="1" hangingPunct="1"/>
            <a:endParaRPr lang="en-US" sz="2400"/>
          </a:p>
        </p:txBody>
      </p:sp>
      <p:graphicFrame>
        <p:nvGraphicFramePr>
          <p:cNvPr id="5" name="Table 4"/>
          <p:cNvGraphicFramePr>
            <a:graphicFrameLocks noGrp="1"/>
          </p:cNvGraphicFramePr>
          <p:nvPr/>
        </p:nvGraphicFramePr>
        <p:xfrm>
          <a:off x="228600" y="990600"/>
          <a:ext cx="8704263" cy="5791199"/>
        </p:xfrm>
        <a:graphic>
          <a:graphicData uri="http://schemas.openxmlformats.org/drawingml/2006/table">
            <a:tbl>
              <a:tblPr/>
              <a:tblGrid>
                <a:gridCol w="1524000">
                  <a:extLst>
                    <a:ext uri="{9D8B030D-6E8A-4147-A177-3AD203B41FA5}">
                      <a16:colId xmlns:a16="http://schemas.microsoft.com/office/drawing/2014/main" xmlns="" val="20000"/>
                    </a:ext>
                  </a:extLst>
                </a:gridCol>
                <a:gridCol w="304800">
                  <a:extLst>
                    <a:ext uri="{9D8B030D-6E8A-4147-A177-3AD203B41FA5}">
                      <a16:colId xmlns:a16="http://schemas.microsoft.com/office/drawing/2014/main" xmlns="" val="20001"/>
                    </a:ext>
                  </a:extLst>
                </a:gridCol>
                <a:gridCol w="3657600">
                  <a:extLst>
                    <a:ext uri="{9D8B030D-6E8A-4147-A177-3AD203B41FA5}">
                      <a16:colId xmlns:a16="http://schemas.microsoft.com/office/drawing/2014/main" xmlns="" val="20002"/>
                    </a:ext>
                  </a:extLst>
                </a:gridCol>
                <a:gridCol w="322263">
                  <a:extLst>
                    <a:ext uri="{9D8B030D-6E8A-4147-A177-3AD203B41FA5}">
                      <a16:colId xmlns:a16="http://schemas.microsoft.com/office/drawing/2014/main" xmlns="" val="20003"/>
                    </a:ext>
                  </a:extLst>
                </a:gridCol>
                <a:gridCol w="2895600">
                  <a:extLst>
                    <a:ext uri="{9D8B030D-6E8A-4147-A177-3AD203B41FA5}">
                      <a16:colId xmlns:a16="http://schemas.microsoft.com/office/drawing/2014/main" xmlns="" val="20004"/>
                    </a:ext>
                  </a:extLst>
                </a:gridCol>
              </a:tblGrid>
              <a:tr h="51410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FF"/>
                          </a:solidFill>
                          <a:effectLst/>
                          <a:latin typeface="Calibri" pitchFamily="34" charset="0"/>
                          <a:cs typeface="Times New Roman" pitchFamily="18" charset="0"/>
                        </a:rPr>
                        <a:t>Chế</a:t>
                      </a:r>
                      <a:r>
                        <a:rPr kumimoji="0" lang="en-US" sz="2400" b="1" i="0" u="none" strike="noStrike" cap="none" normalizeH="0" baseline="0" dirty="0">
                          <a:ln>
                            <a:noFill/>
                          </a:ln>
                          <a:solidFill>
                            <a:srgbClr val="FFFFFF"/>
                          </a:solidFill>
                          <a:effectLst/>
                          <a:latin typeface="Calibri" pitchFamily="34" charset="0"/>
                          <a:cs typeface="Times New Roman" pitchFamily="18" charset="0"/>
                        </a:rPr>
                        <a:t> </a:t>
                      </a:r>
                      <a:r>
                        <a:rPr kumimoji="0" lang="en-US" sz="2400" b="1" i="0" u="none" strike="noStrike" cap="none" normalizeH="0" baseline="0" dirty="0" err="1">
                          <a:ln>
                            <a:noFill/>
                          </a:ln>
                          <a:solidFill>
                            <a:srgbClr val="FFFFFF"/>
                          </a:solidFill>
                          <a:effectLst/>
                          <a:latin typeface="Calibri" pitchFamily="34" charset="0"/>
                          <a:cs typeface="Times New Roman" pitchFamily="18" charset="0"/>
                        </a:rPr>
                        <a:t>phẩm</a:t>
                      </a:r>
                      <a:endParaRPr kumimoji="0" lang="en-US" sz="2400" b="1" i="0" u="none" strike="noStrike" cap="none" normalizeH="0" baseline="0" dirty="0">
                        <a:ln>
                          <a:noFill/>
                        </a:ln>
                        <a:solidFill>
                          <a:srgbClr val="FFFFFF"/>
                        </a:solidFill>
                        <a:effectLst/>
                        <a:latin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FF"/>
                          </a:solidFill>
                          <a:effectLst/>
                          <a:latin typeface="Calibri" pitchFamily="34" charset="0"/>
                          <a:cs typeface="Times New Roman" pitchFamily="18" charset="0"/>
                        </a:rPr>
                        <a:t>Liều</a:t>
                      </a:r>
                      <a:r>
                        <a:rPr kumimoji="0" lang="en-US" sz="2400" b="1" i="0" u="none" strike="noStrike" cap="none" normalizeH="0" baseline="0" dirty="0">
                          <a:ln>
                            <a:noFill/>
                          </a:ln>
                          <a:solidFill>
                            <a:srgbClr val="FFFFFF"/>
                          </a:solidFill>
                          <a:effectLst/>
                          <a:latin typeface="Calibri" pitchFamily="34" charset="0"/>
                          <a:cs typeface="Times New Roman" pitchFamily="18" charset="0"/>
                        </a:rPr>
                        <a:t> </a:t>
                      </a:r>
                      <a:r>
                        <a:rPr kumimoji="0" lang="en-US" sz="2400" b="1" i="0" u="none" strike="noStrike" cap="none" normalizeH="0" baseline="0" dirty="0" err="1">
                          <a:ln>
                            <a:noFill/>
                          </a:ln>
                          <a:solidFill>
                            <a:srgbClr val="FFFFFF"/>
                          </a:solidFill>
                          <a:effectLst/>
                          <a:latin typeface="Calibri" pitchFamily="34" charset="0"/>
                          <a:cs typeface="Times New Roman" pitchFamily="18" charset="0"/>
                        </a:rPr>
                        <a:t>dùng</a:t>
                      </a:r>
                      <a:endParaRPr kumimoji="0" lang="en-US" sz="2400" b="1" i="0" u="none" strike="noStrike" cap="none" normalizeH="0" baseline="0" dirty="0">
                        <a:ln>
                          <a:noFill/>
                        </a:ln>
                        <a:solidFill>
                          <a:srgbClr val="FFFFFF"/>
                        </a:solidFill>
                        <a:effectLst/>
                        <a:latin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alibri" pitchFamily="34" charset="0"/>
                          <a:cs typeface="Times New Roman" pitchFamily="18" charset="0"/>
                        </a:rPr>
                        <a:t>Tác dụng phụ</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14103">
                <a:tc gridSpan="5">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rgbClr val="000000"/>
                          </a:solidFill>
                          <a:effectLst/>
                          <a:latin typeface="Calibri" pitchFamily="34" charset="0"/>
                          <a:cs typeface="Times New Roman" pitchFamily="18" charset="0"/>
                        </a:rPr>
                        <a:t>Điều trị thay thế nicotine</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1844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Miếng dán da</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7, 14 hoặc 21 mg/ngày</a:t>
                      </a:r>
                      <a:br>
                        <a:rPr kumimoji="0" lang="en-US" sz="1800" b="1" i="0" u="none" strike="noStrike" cap="none" normalizeH="0" baseline="0">
                          <a:ln>
                            <a:noFill/>
                          </a:ln>
                          <a:solidFill>
                            <a:srgbClr val="000000"/>
                          </a:solidFill>
                          <a:effectLst/>
                          <a:latin typeface="Calibri" pitchFamily="34" charset="0"/>
                          <a:cs typeface="Times New Roman" pitchFamily="18" charset="0"/>
                        </a:rPr>
                      </a:br>
                      <a:r>
                        <a:rPr kumimoji="0" lang="en-US" sz="1800" b="1" i="0" u="none" strike="noStrike" cap="none" normalizeH="0" baseline="0">
                          <a:ln>
                            <a:noFill/>
                          </a:ln>
                          <a:solidFill>
                            <a:srgbClr val="000000"/>
                          </a:solidFill>
                          <a:effectLst/>
                          <a:latin typeface="Calibri" pitchFamily="34" charset="0"/>
                          <a:cs typeface="Times New Roman" pitchFamily="18" charset="0"/>
                        </a:rPr>
                        <a:t>Liều thông thường 21 mg/ngày x 6 tuần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sym typeface="Wingdings" pitchFamily="2" charset="2"/>
                        </a:rPr>
                        <a:t></a:t>
                      </a:r>
                      <a:r>
                        <a:rPr kumimoji="0" lang="en-US" sz="1800" b="1" i="0" u="none" strike="noStrike" cap="none" normalizeH="0" baseline="0">
                          <a:ln>
                            <a:noFill/>
                          </a:ln>
                          <a:solidFill>
                            <a:srgbClr val="000000"/>
                          </a:solidFill>
                          <a:effectLst/>
                          <a:latin typeface="Calibri" pitchFamily="34" charset="0"/>
                          <a:cs typeface="Times New Roman" pitchFamily="18" charset="0"/>
                        </a:rPr>
                        <a:t> 14 mg/ngày x 2 tuần </a:t>
                      </a:r>
                      <a:r>
                        <a:rPr kumimoji="0" lang="en-US" sz="1800" b="1" i="0" u="none" strike="noStrike" cap="none" normalizeH="0" baseline="0">
                          <a:ln>
                            <a:noFill/>
                          </a:ln>
                          <a:solidFill>
                            <a:srgbClr val="000000"/>
                          </a:solidFill>
                          <a:effectLst/>
                          <a:latin typeface="Calibri" pitchFamily="34" charset="0"/>
                          <a:cs typeface="Times New Roman" pitchFamily="18" charset="0"/>
                          <a:sym typeface="Wingdings" pitchFamily="2" charset="2"/>
                        </a:rPr>
                        <a:t></a:t>
                      </a:r>
                      <a:r>
                        <a:rPr kumimoji="0" lang="en-US" sz="1800" b="1" i="0" u="none" strike="noStrike" cap="none" normalizeH="0" baseline="0">
                          <a:ln>
                            <a:noFill/>
                          </a:ln>
                          <a:solidFill>
                            <a:srgbClr val="000000"/>
                          </a:solidFill>
                          <a:effectLst/>
                          <a:latin typeface="Calibri" pitchFamily="34" charset="0"/>
                          <a:cs typeface="Times New Roman" pitchFamily="18" charset="0"/>
                        </a:rPr>
                        <a:t> 7mg/ngày x 2 tuần</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(tất cả các chế phẩm nicotine)</a:t>
                      </a:r>
                      <a:br>
                        <a:rPr kumimoji="0" lang="en-US" sz="1800" b="1" i="0" u="none" strike="noStrike" cap="none" normalizeH="0" baseline="0">
                          <a:ln>
                            <a:noFill/>
                          </a:ln>
                          <a:solidFill>
                            <a:srgbClr val="000000"/>
                          </a:solidFill>
                          <a:effectLst/>
                          <a:latin typeface="Calibri" pitchFamily="34" charset="0"/>
                          <a:cs typeface="Times New Roman" pitchFamily="18" charset="0"/>
                        </a:rPr>
                      </a:br>
                      <a:r>
                        <a:rPr kumimoji="0" lang="en-US" sz="1800" b="1" i="0" u="none" strike="noStrike" cap="none" normalizeH="0" baseline="0">
                          <a:ln>
                            <a:noFill/>
                          </a:ln>
                          <a:solidFill>
                            <a:srgbClr val="000000"/>
                          </a:solidFill>
                          <a:effectLst/>
                          <a:latin typeface="Calibri" pitchFamily="34" charset="0"/>
                          <a:cs typeface="Times New Roman" pitchFamily="18" charset="0"/>
                        </a:rPr>
                        <a:t>Đau đầu, mất ngủ, ngủ mê, buồn nôn, chóng mặt, nhìn mờ</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extLst>
                  <a:ext uri="{0D108BD9-81ED-4DB2-BD59-A6C34878D82A}">
                    <a16:rowId xmlns:a16="http://schemas.microsoft.com/office/drawing/2014/main" xmlns="" val="10002"/>
                  </a:ext>
                </a:extLst>
              </a:tr>
              <a:tr h="5922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Kẹo nhai, viên nuốt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2-4 mg mỗi 1-8h </a:t>
                      </a:r>
                      <a:r>
                        <a:rPr kumimoji="0" lang="en-US" sz="1800" b="1" i="0" u="none" strike="noStrike" cap="none" normalizeH="0" baseline="0">
                          <a:ln>
                            <a:noFill/>
                          </a:ln>
                          <a:solidFill>
                            <a:srgbClr val="000000"/>
                          </a:solidFill>
                          <a:effectLst/>
                          <a:latin typeface="Calibri" pitchFamily="34" charset="0"/>
                          <a:cs typeface="Times New Roman" pitchFamily="18" charset="0"/>
                          <a:sym typeface="Wingdings" pitchFamily="2" charset="2"/>
                        </a:rPr>
                        <a:t> </a:t>
                      </a:r>
                      <a:r>
                        <a:rPr kumimoji="0" lang="en-US" sz="1800" b="1" i="0" u="none" strike="noStrike" cap="none" normalizeH="0" baseline="0">
                          <a:ln>
                            <a:noFill/>
                          </a:ln>
                          <a:solidFill>
                            <a:srgbClr val="000000"/>
                          </a:solidFill>
                          <a:effectLst/>
                          <a:latin typeface="Calibri" pitchFamily="34" charset="0"/>
                          <a:cs typeface="Times New Roman" pitchFamily="18" charset="0"/>
                        </a:rPr>
                        <a:t>giảm dần liều</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onstantia"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extLst>
                  <a:ext uri="{0D108BD9-81ED-4DB2-BD59-A6C34878D82A}">
                    <a16:rowId xmlns:a16="http://schemas.microsoft.com/office/drawing/2014/main" xmlns="" val="10003"/>
                  </a:ext>
                </a:extLst>
              </a:tr>
              <a:tr h="5922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Thuốc hít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4 mg/cartridge</a:t>
                      </a:r>
                      <a:br>
                        <a:rPr kumimoji="0" lang="en-US" sz="1800" b="1" i="0" u="none" strike="noStrike" cap="none" normalizeH="0" baseline="0">
                          <a:ln>
                            <a:noFill/>
                          </a:ln>
                          <a:solidFill>
                            <a:srgbClr val="000000"/>
                          </a:solidFill>
                          <a:effectLst/>
                          <a:latin typeface="Calibri" pitchFamily="34" charset="0"/>
                          <a:cs typeface="Times New Roman" pitchFamily="18" charset="0"/>
                        </a:rPr>
                      </a:br>
                      <a:r>
                        <a:rPr kumimoji="0" lang="en-US" sz="1800" b="1" i="0" u="none" strike="noStrike" cap="none" normalizeH="0" baseline="0">
                          <a:ln>
                            <a:noFill/>
                          </a:ln>
                          <a:solidFill>
                            <a:srgbClr val="000000"/>
                          </a:solidFill>
                          <a:effectLst/>
                          <a:latin typeface="Calibri" pitchFamily="34" charset="0"/>
                          <a:cs typeface="Times New Roman" pitchFamily="18" charset="0"/>
                        </a:rPr>
                        <a:t>6-16 cartridges/ngày</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onstantia"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extLst>
                  <a:ext uri="{0D108BD9-81ED-4DB2-BD59-A6C34878D82A}">
                    <a16:rowId xmlns:a16="http://schemas.microsoft.com/office/drawing/2014/main" xmlns="" val="10004"/>
                  </a:ext>
                </a:extLst>
              </a:tr>
              <a:tr h="7591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Xịt mũi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0,5 mg/lần xịt</a:t>
                      </a:r>
                      <a:br>
                        <a:rPr kumimoji="0" lang="en-US" sz="1800" b="1" i="0" u="none" strike="noStrike" cap="none" normalizeH="0" baseline="0">
                          <a:ln>
                            <a:noFill/>
                          </a:ln>
                          <a:solidFill>
                            <a:srgbClr val="000000"/>
                          </a:solidFill>
                          <a:effectLst/>
                          <a:latin typeface="Calibri" pitchFamily="34" charset="0"/>
                          <a:cs typeface="Times New Roman" pitchFamily="18" charset="0"/>
                        </a:rPr>
                      </a:br>
                      <a:r>
                        <a:rPr kumimoji="0" lang="en-US" sz="1800" b="1" i="0" u="none" strike="noStrike" cap="none" normalizeH="0" baseline="0">
                          <a:ln>
                            <a:noFill/>
                          </a:ln>
                          <a:solidFill>
                            <a:srgbClr val="000000"/>
                          </a:solidFill>
                          <a:effectLst/>
                          <a:latin typeface="Calibri" pitchFamily="34" charset="0"/>
                          <a:cs typeface="Times New Roman" pitchFamily="18" charset="0"/>
                        </a:rPr>
                        <a:t>1-2 lần xịt mỗi mũi, mỗi giờ làm 1 lần</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onstantia"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extLst>
                  <a:ext uri="{0D108BD9-81ED-4DB2-BD59-A6C34878D82A}">
                    <a16:rowId xmlns:a16="http://schemas.microsoft.com/office/drawing/2014/main" xmlns="" val="10005"/>
                  </a:ext>
                </a:extLst>
              </a:tr>
              <a:tr h="368441">
                <a:tc gridSpan="5">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rgbClr val="000000"/>
                          </a:solidFill>
                          <a:effectLst/>
                          <a:latin typeface="Calibri" pitchFamily="34" charset="0"/>
                          <a:cs typeface="Times New Roman" pitchFamily="18" charset="0"/>
                        </a:rPr>
                        <a:t>Điều trị không nicotine</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12664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itchFamily="34" charset="0"/>
                          <a:cs typeface="Times New Roman" pitchFamily="18" charset="0"/>
                        </a:rPr>
                        <a:t>Bupropion ER</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itchFamily="34" charset="0"/>
                          <a:cs typeface="Times New Roman" pitchFamily="18" charset="0"/>
                        </a:rPr>
                        <a:t>150 mg/</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ngày</a:t>
                      </a:r>
                      <a:r>
                        <a:rPr kumimoji="0" lang="en-US" sz="1800" b="1" i="0" u="none" strike="noStrike" cap="none" normalizeH="0" baseline="0" dirty="0">
                          <a:ln>
                            <a:noFill/>
                          </a:ln>
                          <a:solidFill>
                            <a:srgbClr val="000000"/>
                          </a:solidFill>
                          <a:effectLst/>
                          <a:latin typeface="Calibri" pitchFamily="34" charset="0"/>
                          <a:cs typeface="Times New Roman" pitchFamily="18" charset="0"/>
                        </a:rPr>
                        <a:t> x 3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ngày</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a:ln>
                            <a:noFill/>
                          </a:ln>
                          <a:solidFill>
                            <a:srgbClr val="000000"/>
                          </a:solidFill>
                          <a:effectLst/>
                          <a:latin typeface="Calibri" pitchFamily="34" charset="0"/>
                          <a:cs typeface="Times New Roman" pitchFamily="18" charset="0"/>
                          <a:sym typeface="Wingdings" pitchFamily="2" charset="2"/>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sau</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đó</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dùng</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ngày</a:t>
                      </a:r>
                      <a:r>
                        <a:rPr kumimoji="0" lang="en-US" sz="1800" b="1" i="0" u="none" strike="noStrike" cap="none" normalizeH="0" baseline="0" dirty="0">
                          <a:ln>
                            <a:noFill/>
                          </a:ln>
                          <a:solidFill>
                            <a:srgbClr val="000000"/>
                          </a:solidFill>
                          <a:effectLst/>
                          <a:latin typeface="Calibri" pitchFamily="34" charset="0"/>
                          <a:cs typeface="Times New Roman" pitchFamily="18" charset="0"/>
                        </a:rPr>
                        <a:t> 2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lần</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trong</a:t>
                      </a:r>
                      <a:r>
                        <a:rPr kumimoji="0" lang="en-US" sz="1800" b="1" i="0" u="none" strike="noStrike" cap="none" normalizeH="0" baseline="0" dirty="0">
                          <a:ln>
                            <a:noFill/>
                          </a:ln>
                          <a:solidFill>
                            <a:srgbClr val="000000"/>
                          </a:solidFill>
                          <a:effectLst/>
                          <a:latin typeface="Calibri" pitchFamily="34" charset="0"/>
                          <a:cs typeface="Times New Roman" pitchFamily="18" charset="0"/>
                        </a:rPr>
                        <a:t> 7-12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tuần</a:t>
                      </a:r>
                      <a:endParaRPr kumimoji="0" lang="en-US" sz="1800" b="1" i="0" u="none" strike="noStrike" cap="none" normalizeH="0" baseline="0" dirty="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Calibri" pitchFamily="34" charset="0"/>
                          <a:cs typeface="Times New Roman" pitchFamily="18" charset="0"/>
                        </a:rPr>
                        <a:t>Dùng</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thuốc</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trước</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cai</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hút</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thuốc</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lá</a:t>
                      </a:r>
                      <a:r>
                        <a:rPr kumimoji="0" lang="en-US" sz="1800" b="1" i="0" u="none" strike="noStrike" cap="none" normalizeH="0" baseline="0" dirty="0">
                          <a:ln>
                            <a:noFill/>
                          </a:ln>
                          <a:solidFill>
                            <a:srgbClr val="000000"/>
                          </a:solidFill>
                          <a:effectLst/>
                          <a:latin typeface="Calibri" pitchFamily="34" charset="0"/>
                          <a:cs typeface="Times New Roman" pitchFamily="18" charset="0"/>
                        </a:rPr>
                        <a:t> 1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tuần</a:t>
                      </a:r>
                      <a:endParaRPr kumimoji="0" lang="en-US" sz="1800" b="1"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Calibri" pitchFamily="34" charset="0"/>
                          <a:cs typeface="Times New Roman" pitchFamily="18" charset="0"/>
                        </a:rPr>
                        <a:t>Chóng</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mặt</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nhức</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đầu</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mất</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ngủ</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buồn</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nôn</a:t>
                      </a:r>
                      <a:r>
                        <a:rPr kumimoji="0" lang="en-US" sz="1800" b="1" i="0" u="none" strike="noStrike" cap="none" normalizeH="0" baseline="0" dirty="0">
                          <a:ln>
                            <a:noFill/>
                          </a:ln>
                          <a:solidFill>
                            <a:srgbClr val="000000"/>
                          </a:solidFill>
                          <a:effectLst/>
                          <a:latin typeface="Calibri" pitchFamily="34" charset="0"/>
                          <a:cs typeface="Times New Roman" pitchFamily="18" charset="0"/>
                        </a:rPr>
                        <a:t>, THA, co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giật</a:t>
                      </a:r>
                      <a:endParaRPr kumimoji="0" lang="en-US" sz="1800" b="1" i="0" u="none" strike="noStrike" cap="none" normalizeH="0" baseline="0" dirty="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Calibri" pitchFamily="34" charset="0"/>
                          <a:cs typeface="Times New Roman" pitchFamily="18" charset="0"/>
                        </a:rPr>
                        <a:t>Tránh</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dùng</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cùng</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thuốc</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ức</a:t>
                      </a:r>
                      <a:r>
                        <a:rPr kumimoji="0" lang="en-US" sz="1800" b="1" i="0" u="none" strike="noStrike" cap="none" normalizeH="0" baseline="0" dirty="0">
                          <a:ln>
                            <a:noFill/>
                          </a:ln>
                          <a:solidFill>
                            <a:srgbClr val="000000"/>
                          </a:solidFill>
                          <a:effectLst/>
                          <a:latin typeface="Calibri" pitchFamily="34" charset="0"/>
                          <a:cs typeface="Times New Roman" pitchFamily="18" charset="0"/>
                        </a:rPr>
                        <a:t>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chế</a:t>
                      </a:r>
                      <a:r>
                        <a:rPr kumimoji="0" lang="en-US" sz="1800" b="1" i="0" u="none" strike="noStrike" cap="none" normalizeH="0" baseline="0" dirty="0">
                          <a:ln>
                            <a:noFill/>
                          </a:ln>
                          <a:solidFill>
                            <a:srgbClr val="000000"/>
                          </a:solidFill>
                          <a:effectLst/>
                          <a:latin typeface="Calibri" pitchFamily="34" charset="0"/>
                          <a:cs typeface="Times New Roman" pitchFamily="18" charset="0"/>
                        </a:rPr>
                        <a:t> monoamine </a:t>
                      </a:r>
                      <a:r>
                        <a:rPr kumimoji="0" lang="en-US" sz="1800" b="1" i="0" u="none" strike="noStrike" cap="none" normalizeH="0" baseline="0" dirty="0" err="1">
                          <a:ln>
                            <a:noFill/>
                          </a:ln>
                          <a:solidFill>
                            <a:srgbClr val="000000"/>
                          </a:solidFill>
                          <a:effectLst/>
                          <a:latin typeface="Calibri" pitchFamily="34" charset="0"/>
                          <a:cs typeface="Times New Roman" pitchFamily="18" charset="0"/>
                        </a:rPr>
                        <a:t>oxidase</a:t>
                      </a:r>
                      <a:endParaRPr kumimoji="0" lang="en-US" sz="1800" b="1"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457200" y="373063"/>
            <a:ext cx="8305800" cy="1138237"/>
          </a:xfrm>
          <a:solidFill>
            <a:srgbClr val="002060"/>
          </a:solidFill>
          <a:effectLst>
            <a:outerShdw dist="17961" dir="2700000" algn="ctr" rotWithShape="0">
              <a:schemeClr val="tx2"/>
            </a:outerShdw>
          </a:effectLst>
        </p:spPr>
        <p:txBody>
          <a:bodyPr lIns="92075" tIns="44450" rIns="92075" bIns="44450">
            <a:noAutofit/>
          </a:bodyPr>
          <a:lstStyle/>
          <a:p>
            <a:pPr eaLnBrk="1" fontAlgn="auto" hangingPunct="1">
              <a:spcAft>
                <a:spcPts val="0"/>
              </a:spcAft>
              <a:defRPr/>
            </a:pPr>
            <a:r>
              <a:rPr lang="en-US" sz="3600" b="1" dirty="0">
                <a:ln w="635">
                  <a:noFill/>
                </a:ln>
                <a:solidFill>
                  <a:schemeClr val="bg1"/>
                </a:solidFill>
                <a:sym typeface="Symbol"/>
              </a:rPr>
              <a:t>THỜI GIAN ĐIỀU TRỊ VÀ ĐIỀU CHỈNH LIỀU VARENICLINE</a:t>
            </a:r>
          </a:p>
        </p:txBody>
      </p:sp>
      <p:sp>
        <p:nvSpPr>
          <p:cNvPr id="48131" name="Rectangle 3"/>
          <p:cNvSpPr>
            <a:spLocks noGrp="1" noChangeArrowheads="1"/>
          </p:cNvSpPr>
          <p:nvPr>
            <p:ph idx="1"/>
          </p:nvPr>
        </p:nvSpPr>
        <p:spPr>
          <a:xfrm>
            <a:off x="438150" y="1946275"/>
            <a:ext cx="8382000" cy="4606925"/>
          </a:xfrm>
        </p:spPr>
        <p:txBody>
          <a:bodyPr lIns="92075" tIns="44450" rIns="92075" bIns="44450"/>
          <a:lstStyle/>
          <a:p>
            <a:pPr marL="533400" indent="-533400" eaLnBrk="1" hangingPunct="1">
              <a:lnSpc>
                <a:spcPct val="130000"/>
              </a:lnSpc>
              <a:spcBef>
                <a:spcPts val="600"/>
              </a:spcBef>
              <a:spcAft>
                <a:spcPts val="600"/>
              </a:spcAft>
              <a:buFont typeface="Wingdings" pitchFamily="2" charset="2"/>
              <a:buAutoNum type="arabicPeriod"/>
            </a:pPr>
            <a:r>
              <a:rPr lang="en-US" sz="2800" dirty="0" err="1">
                <a:cs typeface="Times New Roman" pitchFamily="18" charset="0"/>
              </a:rPr>
              <a:t>Thời</a:t>
            </a:r>
            <a:r>
              <a:rPr lang="en-US" sz="2800" dirty="0">
                <a:cs typeface="Times New Roman" pitchFamily="18" charset="0"/>
              </a:rPr>
              <a:t> </a:t>
            </a:r>
            <a:r>
              <a:rPr lang="en-US" sz="2800" dirty="0" err="1">
                <a:cs typeface="Times New Roman" pitchFamily="18" charset="0"/>
              </a:rPr>
              <a:t>gian</a:t>
            </a:r>
            <a:r>
              <a:rPr lang="en-US" sz="2800" dirty="0">
                <a:cs typeface="Times New Roman" pitchFamily="18" charset="0"/>
              </a:rPr>
              <a:t> </a:t>
            </a:r>
            <a:r>
              <a:rPr lang="vi-VN" sz="2800" dirty="0">
                <a:cs typeface="Times New Roman" pitchFamily="18" charset="0"/>
              </a:rPr>
              <a:t>đ</a:t>
            </a:r>
            <a:r>
              <a:rPr lang="en-US" sz="2800" dirty="0" err="1">
                <a:cs typeface="Times New Roman" pitchFamily="18" charset="0"/>
              </a:rPr>
              <a:t>iều</a:t>
            </a:r>
            <a:r>
              <a:rPr lang="en-US" sz="2800" dirty="0">
                <a:cs typeface="Times New Roman" pitchFamily="18" charset="0"/>
              </a:rPr>
              <a:t> </a:t>
            </a:r>
            <a:r>
              <a:rPr lang="en-US" sz="2800" dirty="0" err="1">
                <a:cs typeface="Times New Roman" pitchFamily="18" charset="0"/>
              </a:rPr>
              <a:t>trị</a:t>
            </a:r>
            <a:r>
              <a:rPr lang="en-US" sz="2800" dirty="0">
                <a:cs typeface="Times New Roman" pitchFamily="18" charset="0"/>
              </a:rPr>
              <a:t> 12 </a:t>
            </a:r>
            <a:r>
              <a:rPr lang="en-US" sz="2800" dirty="0" err="1">
                <a:cs typeface="Times New Roman" pitchFamily="18" charset="0"/>
              </a:rPr>
              <a:t>tuần</a:t>
            </a:r>
            <a:r>
              <a:rPr lang="en-US" sz="2800" dirty="0">
                <a:cs typeface="Times New Roman" pitchFamily="18" charset="0"/>
              </a:rPr>
              <a:t>,  </a:t>
            </a:r>
            <a:r>
              <a:rPr lang="en-US" sz="2800" dirty="0" err="1">
                <a:cs typeface="Times New Roman" pitchFamily="18" charset="0"/>
              </a:rPr>
              <a:t>có</a:t>
            </a:r>
            <a:r>
              <a:rPr lang="en-US" sz="2800" dirty="0">
                <a:cs typeface="Times New Roman" pitchFamily="18" charset="0"/>
              </a:rPr>
              <a:t> </a:t>
            </a:r>
            <a:r>
              <a:rPr lang="en-US" sz="2800" dirty="0" err="1">
                <a:cs typeface="Times New Roman" pitchFamily="18" charset="0"/>
              </a:rPr>
              <a:t>thể</a:t>
            </a:r>
            <a:r>
              <a:rPr lang="en-US" sz="2800" dirty="0">
                <a:cs typeface="Times New Roman" pitchFamily="18" charset="0"/>
              </a:rPr>
              <a:t> </a:t>
            </a:r>
            <a:r>
              <a:rPr lang="en-US" sz="2800" dirty="0" err="1">
                <a:cs typeface="Times New Roman" pitchFamily="18" charset="0"/>
              </a:rPr>
              <a:t>kéo</a:t>
            </a:r>
            <a:r>
              <a:rPr lang="en-US" sz="2800" dirty="0">
                <a:cs typeface="Times New Roman" pitchFamily="18" charset="0"/>
              </a:rPr>
              <a:t> </a:t>
            </a:r>
            <a:r>
              <a:rPr lang="en-US" sz="2800" dirty="0" err="1">
                <a:cs typeface="Times New Roman" pitchFamily="18" charset="0"/>
              </a:rPr>
              <a:t>dài</a:t>
            </a:r>
            <a:r>
              <a:rPr lang="en-US" sz="2800" dirty="0">
                <a:cs typeface="Times New Roman" pitchFamily="18" charset="0"/>
              </a:rPr>
              <a:t> </a:t>
            </a:r>
            <a:r>
              <a:rPr lang="en-US" sz="2800" dirty="0" err="1">
                <a:cs typeface="Times New Roman" pitchFamily="18" charset="0"/>
              </a:rPr>
              <a:t>đến</a:t>
            </a:r>
            <a:r>
              <a:rPr lang="en-US" sz="2800" dirty="0">
                <a:cs typeface="Times New Roman" pitchFamily="18" charset="0"/>
              </a:rPr>
              <a:t> 6 </a:t>
            </a:r>
            <a:r>
              <a:rPr lang="en-US" sz="2800" dirty="0" err="1">
                <a:cs typeface="Times New Roman" pitchFamily="18" charset="0"/>
              </a:rPr>
              <a:t>tháng</a:t>
            </a:r>
            <a:r>
              <a:rPr lang="en-US" sz="2800" dirty="0">
                <a:cs typeface="Times New Roman" pitchFamily="18" charset="0"/>
              </a:rPr>
              <a:t>.</a:t>
            </a:r>
          </a:p>
          <a:p>
            <a:pPr marL="533400" indent="-533400" eaLnBrk="1" hangingPunct="1">
              <a:lnSpc>
                <a:spcPct val="130000"/>
              </a:lnSpc>
              <a:spcBef>
                <a:spcPts val="600"/>
              </a:spcBef>
              <a:spcAft>
                <a:spcPts val="600"/>
              </a:spcAft>
              <a:buFont typeface="Wingdings" pitchFamily="2" charset="2"/>
              <a:buAutoNum type="arabicPeriod"/>
            </a:pPr>
            <a:r>
              <a:rPr lang="en-US" sz="2800" dirty="0" err="1">
                <a:cs typeface="Times New Roman" pitchFamily="18" charset="0"/>
              </a:rPr>
              <a:t>Liều</a:t>
            </a:r>
            <a:r>
              <a:rPr lang="en-US" sz="2800" dirty="0">
                <a:cs typeface="Times New Roman" pitchFamily="18" charset="0"/>
              </a:rPr>
              <a:t> </a:t>
            </a:r>
            <a:r>
              <a:rPr lang="en-US" sz="2800" dirty="0" err="1">
                <a:cs typeface="Times New Roman" pitchFamily="18" charset="0"/>
              </a:rPr>
              <a:t>cố</a:t>
            </a:r>
            <a:r>
              <a:rPr lang="en-US" sz="2800" dirty="0">
                <a:cs typeface="Times New Roman" pitchFamily="18" charset="0"/>
              </a:rPr>
              <a:t> </a:t>
            </a:r>
            <a:r>
              <a:rPr lang="vi-VN" sz="2800" dirty="0">
                <a:cs typeface="Times New Roman" pitchFamily="18" charset="0"/>
              </a:rPr>
              <a:t>đị</a:t>
            </a:r>
            <a:r>
              <a:rPr lang="en-US" sz="2800" dirty="0" err="1">
                <a:cs typeface="Times New Roman" pitchFamily="18" charset="0"/>
              </a:rPr>
              <a:t>nh</a:t>
            </a:r>
            <a:r>
              <a:rPr lang="en-US" sz="2800" dirty="0">
                <a:cs typeface="Times New Roman" pitchFamily="18" charset="0"/>
              </a:rPr>
              <a:t> </a:t>
            </a:r>
            <a:r>
              <a:rPr lang="en-US" sz="2800" dirty="0" err="1">
                <a:cs typeface="Times New Roman" pitchFamily="18" charset="0"/>
              </a:rPr>
              <a:t>không</a:t>
            </a:r>
            <a:r>
              <a:rPr lang="en-US" sz="2800" dirty="0">
                <a:cs typeface="Times New Roman" pitchFamily="18" charset="0"/>
              </a:rPr>
              <a:t> </a:t>
            </a:r>
            <a:r>
              <a:rPr lang="en-US" sz="2800" dirty="0" err="1">
                <a:cs typeface="Times New Roman" pitchFamily="18" charset="0"/>
              </a:rPr>
              <a:t>cần</a:t>
            </a:r>
            <a:r>
              <a:rPr lang="en-US" sz="2800" dirty="0">
                <a:cs typeface="Times New Roman" pitchFamily="18" charset="0"/>
              </a:rPr>
              <a:t> </a:t>
            </a:r>
            <a:r>
              <a:rPr lang="vi-VN" sz="2800" dirty="0">
                <a:cs typeface="Times New Roman" pitchFamily="18" charset="0"/>
              </a:rPr>
              <a:t>đ</a:t>
            </a:r>
            <a:r>
              <a:rPr lang="en-US" sz="2800" dirty="0" err="1">
                <a:cs typeface="Times New Roman" pitchFamily="18" charset="0"/>
              </a:rPr>
              <a:t>iều</a:t>
            </a:r>
            <a:r>
              <a:rPr lang="en-US" sz="2800" dirty="0">
                <a:cs typeface="Times New Roman" pitchFamily="18" charset="0"/>
              </a:rPr>
              <a:t> </a:t>
            </a:r>
            <a:r>
              <a:rPr lang="en-US" sz="2800" dirty="0" err="1">
                <a:cs typeface="Times New Roman" pitchFamily="18" charset="0"/>
              </a:rPr>
              <a:t>chỉnh</a:t>
            </a:r>
            <a:endParaRPr lang="en-US" sz="2800" dirty="0">
              <a:cs typeface="Times New Roman" pitchFamily="18" charset="0"/>
            </a:endParaRPr>
          </a:p>
          <a:p>
            <a:pPr marL="933450" lvl="1" indent="-533400" eaLnBrk="1" hangingPunct="1">
              <a:lnSpc>
                <a:spcPct val="130000"/>
              </a:lnSpc>
              <a:spcBef>
                <a:spcPts val="600"/>
              </a:spcBef>
              <a:spcAft>
                <a:spcPts val="600"/>
              </a:spcAft>
            </a:pPr>
            <a:r>
              <a:rPr lang="en-US" dirty="0" err="1">
                <a:cs typeface="Times New Roman" pitchFamily="18" charset="0"/>
              </a:rPr>
              <a:t>Ngày</a:t>
            </a:r>
            <a:r>
              <a:rPr lang="en-US" dirty="0">
                <a:cs typeface="Times New Roman" pitchFamily="18" charset="0"/>
              </a:rPr>
              <a:t> 1 </a:t>
            </a:r>
            <a:r>
              <a:rPr lang="vi-VN" dirty="0">
                <a:cs typeface="Times New Roman" pitchFamily="18" charset="0"/>
              </a:rPr>
              <a:t>đế</a:t>
            </a:r>
            <a:r>
              <a:rPr lang="en-US" dirty="0">
                <a:cs typeface="Times New Roman" pitchFamily="18" charset="0"/>
              </a:rPr>
              <a:t>n 3 	</a:t>
            </a:r>
            <a:r>
              <a:rPr lang="en-US" dirty="0">
                <a:cs typeface="Times New Roman" pitchFamily="18" charset="0"/>
                <a:sym typeface="Wingdings" pitchFamily="2" charset="2"/>
              </a:rPr>
              <a:t></a:t>
            </a:r>
            <a:r>
              <a:rPr lang="en-US" dirty="0">
                <a:cs typeface="Times New Roman" pitchFamily="18" charset="0"/>
              </a:rPr>
              <a:t>  0,5 mg </a:t>
            </a:r>
            <a:r>
              <a:rPr lang="en-US" dirty="0" err="1">
                <a:cs typeface="Times New Roman" pitchFamily="18" charset="0"/>
              </a:rPr>
              <a:t>uống</a:t>
            </a:r>
            <a:r>
              <a:rPr lang="en-US" dirty="0">
                <a:cs typeface="Times New Roman" pitchFamily="18" charset="0"/>
              </a:rPr>
              <a:t> </a:t>
            </a:r>
            <a:r>
              <a:rPr lang="en-US" dirty="0" err="1">
                <a:cs typeface="Times New Roman" pitchFamily="18" charset="0"/>
              </a:rPr>
              <a:t>buổi</a:t>
            </a:r>
            <a:r>
              <a:rPr lang="en-US" dirty="0">
                <a:cs typeface="Times New Roman" pitchFamily="18" charset="0"/>
              </a:rPr>
              <a:t> </a:t>
            </a:r>
            <a:r>
              <a:rPr lang="en-US" dirty="0" err="1">
                <a:cs typeface="Times New Roman" pitchFamily="18" charset="0"/>
              </a:rPr>
              <a:t>sáng</a:t>
            </a:r>
            <a:endParaRPr lang="en-US" dirty="0">
              <a:cs typeface="Times New Roman" pitchFamily="18" charset="0"/>
            </a:endParaRPr>
          </a:p>
          <a:p>
            <a:pPr marL="933450" lvl="1" indent="-533400" eaLnBrk="1" hangingPunct="1">
              <a:lnSpc>
                <a:spcPct val="130000"/>
              </a:lnSpc>
              <a:spcBef>
                <a:spcPts val="600"/>
              </a:spcBef>
              <a:spcAft>
                <a:spcPts val="600"/>
              </a:spcAft>
            </a:pPr>
            <a:r>
              <a:rPr lang="en-US" dirty="0" err="1">
                <a:cs typeface="Times New Roman" pitchFamily="18" charset="0"/>
              </a:rPr>
              <a:t>Ngày</a:t>
            </a:r>
            <a:r>
              <a:rPr lang="en-US" dirty="0">
                <a:cs typeface="Times New Roman" pitchFamily="18" charset="0"/>
              </a:rPr>
              <a:t> 4 </a:t>
            </a:r>
            <a:r>
              <a:rPr lang="vi-VN" dirty="0">
                <a:cs typeface="Times New Roman" pitchFamily="18" charset="0"/>
              </a:rPr>
              <a:t>đế</a:t>
            </a:r>
            <a:r>
              <a:rPr lang="en-US" dirty="0">
                <a:cs typeface="Times New Roman" pitchFamily="18" charset="0"/>
              </a:rPr>
              <a:t>n 7 	</a:t>
            </a:r>
            <a:r>
              <a:rPr lang="en-US" dirty="0">
                <a:cs typeface="Times New Roman" pitchFamily="18" charset="0"/>
                <a:sym typeface="Wingdings" pitchFamily="2" charset="2"/>
              </a:rPr>
              <a:t>  0,5 mg x 2 (</a:t>
            </a:r>
            <a:r>
              <a:rPr lang="en-US" dirty="0" err="1">
                <a:cs typeface="Times New Roman" pitchFamily="18" charset="0"/>
                <a:sym typeface="Wingdings" pitchFamily="2" charset="2"/>
              </a:rPr>
              <a:t>sáng</a:t>
            </a:r>
            <a:r>
              <a:rPr lang="en-US" dirty="0">
                <a:cs typeface="Times New Roman" pitchFamily="18" charset="0"/>
                <a:sym typeface="Wingdings" pitchFamily="2" charset="2"/>
              </a:rPr>
              <a:t> - </a:t>
            </a:r>
            <a:r>
              <a:rPr lang="en-US" dirty="0" err="1">
                <a:cs typeface="Times New Roman" pitchFamily="18" charset="0"/>
                <a:sym typeface="Wingdings" pitchFamily="2" charset="2"/>
              </a:rPr>
              <a:t>chiều</a:t>
            </a:r>
            <a:r>
              <a:rPr lang="en-US" dirty="0">
                <a:cs typeface="Times New Roman" pitchFamily="18" charset="0"/>
                <a:sym typeface="Wingdings" pitchFamily="2" charset="2"/>
              </a:rPr>
              <a:t>)</a:t>
            </a:r>
          </a:p>
          <a:p>
            <a:pPr marL="933450" lvl="1" indent="-533400" eaLnBrk="1" hangingPunct="1">
              <a:lnSpc>
                <a:spcPct val="130000"/>
              </a:lnSpc>
              <a:spcBef>
                <a:spcPts val="600"/>
              </a:spcBef>
              <a:spcAft>
                <a:spcPts val="600"/>
              </a:spcAft>
            </a:pPr>
            <a:r>
              <a:rPr lang="en-US" dirty="0" err="1">
                <a:cs typeface="Times New Roman" pitchFamily="18" charset="0"/>
                <a:sym typeface="Wingdings" pitchFamily="2" charset="2"/>
              </a:rPr>
              <a:t>Tuần</a:t>
            </a:r>
            <a:r>
              <a:rPr lang="en-US" dirty="0">
                <a:cs typeface="Times New Roman" pitchFamily="18" charset="0"/>
                <a:sym typeface="Wingdings" pitchFamily="2" charset="2"/>
              </a:rPr>
              <a:t> 2 </a:t>
            </a:r>
            <a:r>
              <a:rPr lang="vi-VN" dirty="0">
                <a:cs typeface="Times New Roman" pitchFamily="18" charset="0"/>
                <a:sym typeface="Wingdings" pitchFamily="2" charset="2"/>
              </a:rPr>
              <a:t>đế</a:t>
            </a:r>
            <a:r>
              <a:rPr lang="en-US" dirty="0">
                <a:cs typeface="Times New Roman" pitchFamily="18" charset="0"/>
                <a:sym typeface="Wingdings" pitchFamily="2" charset="2"/>
              </a:rPr>
              <a:t>n 12 	  1 mg x 2 (</a:t>
            </a:r>
            <a:r>
              <a:rPr lang="en-US" dirty="0" err="1">
                <a:cs typeface="Times New Roman" pitchFamily="18" charset="0"/>
                <a:sym typeface="Wingdings" pitchFamily="2" charset="2"/>
              </a:rPr>
              <a:t>sáng</a:t>
            </a:r>
            <a:r>
              <a:rPr lang="en-US" dirty="0">
                <a:cs typeface="Times New Roman" pitchFamily="18" charset="0"/>
                <a:sym typeface="Wingdings" pitchFamily="2" charset="2"/>
              </a:rPr>
              <a:t>  - </a:t>
            </a:r>
            <a:r>
              <a:rPr lang="en-US" dirty="0" err="1">
                <a:cs typeface="Times New Roman" pitchFamily="18" charset="0"/>
                <a:sym typeface="Wingdings" pitchFamily="2" charset="2"/>
              </a:rPr>
              <a:t>chiều</a:t>
            </a:r>
            <a:r>
              <a:rPr lang="en-US" dirty="0">
                <a:cs typeface="Times New Roman" pitchFamily="18" charset="0"/>
                <a:sym typeface="Wingdings" pitchFamily="2" charset="2"/>
              </a:rPr>
              <a:t>)</a:t>
            </a:r>
            <a:endParaRPr lang="en-US" dirty="0">
              <a:cs typeface="Times New Roman" pitchFamily="18" charset="0"/>
            </a:endParaRPr>
          </a:p>
        </p:txBody>
      </p:sp>
      <p:graphicFrame>
        <p:nvGraphicFramePr>
          <p:cNvPr id="176130"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76158"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flipH="1">
            <a:off x="1884363" y="3213100"/>
            <a:ext cx="1089025" cy="720725"/>
          </a:xfrm>
          <a:prstGeom prst="line">
            <a:avLst/>
          </a:prstGeom>
          <a:noFill/>
          <a:ln w="57150">
            <a:solidFill>
              <a:schemeClr val="accent1"/>
            </a:solidFill>
            <a:round/>
            <a:headEnd/>
            <a:tailEnd type="triangle" w="med" len="med"/>
          </a:ln>
        </p:spPr>
        <p:txBody>
          <a:bodyPr/>
          <a:lstStyle/>
          <a:p>
            <a:endParaRPr lang="en-US"/>
          </a:p>
        </p:txBody>
      </p:sp>
      <p:sp>
        <p:nvSpPr>
          <p:cNvPr id="23555" name="Line 3"/>
          <p:cNvSpPr>
            <a:spLocks noChangeShapeType="1"/>
          </p:cNvSpPr>
          <p:nvPr/>
        </p:nvSpPr>
        <p:spPr bwMode="auto">
          <a:xfrm flipH="1">
            <a:off x="5638800" y="4868863"/>
            <a:ext cx="725488" cy="769937"/>
          </a:xfrm>
          <a:prstGeom prst="line">
            <a:avLst/>
          </a:prstGeom>
          <a:noFill/>
          <a:ln w="57150">
            <a:solidFill>
              <a:schemeClr val="accent1"/>
            </a:solidFill>
            <a:round/>
            <a:headEnd/>
            <a:tailEnd type="triangle" w="med" len="med"/>
          </a:ln>
        </p:spPr>
        <p:txBody>
          <a:bodyPr/>
          <a:lstStyle/>
          <a:p>
            <a:endParaRPr lang="en-US"/>
          </a:p>
        </p:txBody>
      </p:sp>
      <p:sp>
        <p:nvSpPr>
          <p:cNvPr id="23556" name="Oval 4"/>
          <p:cNvSpPr>
            <a:spLocks noChangeArrowheads="1"/>
          </p:cNvSpPr>
          <p:nvPr/>
        </p:nvSpPr>
        <p:spPr bwMode="auto">
          <a:xfrm>
            <a:off x="668338" y="3933825"/>
            <a:ext cx="2047875" cy="863600"/>
          </a:xfrm>
          <a:prstGeom prst="ellipse">
            <a:avLst/>
          </a:prstGeom>
          <a:solidFill>
            <a:srgbClr val="CC3399"/>
          </a:solidFill>
          <a:ln w="9525" algn="ctr">
            <a:solidFill>
              <a:schemeClr val="tx1"/>
            </a:solidFill>
            <a:round/>
            <a:headEnd/>
            <a:tailEnd/>
          </a:ln>
        </p:spPr>
        <p:txBody>
          <a:bodyPr wrap="none" anchor="ctr"/>
          <a:lstStyle/>
          <a:p>
            <a:pPr eaLnBrk="0" hangingPunct="0"/>
            <a:endParaRPr lang="en-US" b="1">
              <a:solidFill>
                <a:srgbClr val="FFFFFF"/>
              </a:solidFill>
              <a:latin typeface="VNI-Helve" pitchFamily="2" charset="0"/>
              <a:cs typeface="Arial" pitchFamily="34" charset="0"/>
            </a:endParaRPr>
          </a:p>
        </p:txBody>
      </p:sp>
      <p:sp>
        <p:nvSpPr>
          <p:cNvPr id="23557" name="Oval 5"/>
          <p:cNvSpPr>
            <a:spLocks noChangeArrowheads="1"/>
          </p:cNvSpPr>
          <p:nvPr/>
        </p:nvSpPr>
        <p:spPr bwMode="auto">
          <a:xfrm>
            <a:off x="5724525" y="4221163"/>
            <a:ext cx="2370138" cy="731837"/>
          </a:xfrm>
          <a:prstGeom prst="ellipse">
            <a:avLst/>
          </a:prstGeom>
          <a:solidFill>
            <a:srgbClr val="FF6600"/>
          </a:solidFill>
          <a:ln w="9525" algn="ctr">
            <a:noFill/>
            <a:round/>
            <a:headEnd/>
            <a:tailEnd/>
          </a:ln>
        </p:spPr>
        <p:txBody>
          <a:bodyPr wrap="none" anchor="ctr"/>
          <a:lstStyle/>
          <a:p>
            <a:pPr eaLnBrk="0" hangingPunct="0"/>
            <a:endParaRPr lang="en-US" b="1">
              <a:solidFill>
                <a:srgbClr val="FFFFFF"/>
              </a:solidFill>
              <a:latin typeface="VNI-Helve" pitchFamily="2" charset="0"/>
              <a:cs typeface="Arial" pitchFamily="34" charset="0"/>
            </a:endParaRPr>
          </a:p>
        </p:txBody>
      </p:sp>
      <p:grpSp>
        <p:nvGrpSpPr>
          <p:cNvPr id="2" name="Group 6"/>
          <p:cNvGrpSpPr>
            <a:grpSpLocks/>
          </p:cNvGrpSpPr>
          <p:nvPr/>
        </p:nvGrpSpPr>
        <p:grpSpPr bwMode="auto">
          <a:xfrm>
            <a:off x="3740150" y="925513"/>
            <a:ext cx="1636713" cy="695325"/>
            <a:chOff x="1908" y="458"/>
            <a:chExt cx="1207" cy="401"/>
          </a:xfrm>
        </p:grpSpPr>
        <p:sp>
          <p:nvSpPr>
            <p:cNvPr id="23577" name="Rectangle 7"/>
            <p:cNvSpPr>
              <a:spLocks noChangeArrowheads="1"/>
            </p:cNvSpPr>
            <p:nvPr/>
          </p:nvSpPr>
          <p:spPr bwMode="auto">
            <a:xfrm>
              <a:off x="1918" y="768"/>
              <a:ext cx="845" cy="91"/>
            </a:xfrm>
            <a:prstGeom prst="rect">
              <a:avLst/>
            </a:prstGeom>
            <a:solidFill>
              <a:srgbClr val="FFFFFF"/>
            </a:solidFill>
            <a:ln w="9525">
              <a:solidFill>
                <a:schemeClr val="accent1"/>
              </a:solidFill>
              <a:miter lim="800000"/>
              <a:headEnd/>
              <a:tailEnd/>
            </a:ln>
          </p:spPr>
          <p:txBody>
            <a:bodyPr/>
            <a:lstStyle/>
            <a:p>
              <a:pPr eaLnBrk="0" hangingPunct="0"/>
              <a:endParaRPr lang="en-US" b="1">
                <a:latin typeface="VNI-Helve" pitchFamily="2" charset="0"/>
                <a:cs typeface="Arial" pitchFamily="34" charset="0"/>
              </a:endParaRPr>
            </a:p>
          </p:txBody>
        </p:sp>
        <p:sp>
          <p:nvSpPr>
            <p:cNvPr id="23578" name="Rectangle 8"/>
            <p:cNvSpPr>
              <a:spLocks noChangeArrowheads="1"/>
            </p:cNvSpPr>
            <p:nvPr/>
          </p:nvSpPr>
          <p:spPr bwMode="auto">
            <a:xfrm>
              <a:off x="1919" y="769"/>
              <a:ext cx="843" cy="89"/>
            </a:xfrm>
            <a:prstGeom prst="rect">
              <a:avLst/>
            </a:prstGeom>
            <a:noFill/>
            <a:ln w="4763">
              <a:solidFill>
                <a:schemeClr val="accent1"/>
              </a:solidFill>
              <a:miter lim="800000"/>
              <a:headEnd/>
              <a:tailEnd/>
            </a:ln>
          </p:spPr>
          <p:txBody>
            <a:bodyPr/>
            <a:lstStyle/>
            <a:p>
              <a:pPr eaLnBrk="0" hangingPunct="0"/>
              <a:endParaRPr lang="en-US" b="1">
                <a:latin typeface="VNI-Helve" pitchFamily="2" charset="0"/>
                <a:cs typeface="Arial" pitchFamily="34" charset="0"/>
              </a:endParaRPr>
            </a:p>
          </p:txBody>
        </p:sp>
        <p:sp>
          <p:nvSpPr>
            <p:cNvPr id="23579" name="Rectangle 9"/>
            <p:cNvSpPr>
              <a:spLocks noChangeArrowheads="1"/>
            </p:cNvSpPr>
            <p:nvPr/>
          </p:nvSpPr>
          <p:spPr bwMode="auto">
            <a:xfrm>
              <a:off x="1908" y="768"/>
              <a:ext cx="147" cy="91"/>
            </a:xfrm>
            <a:prstGeom prst="rect">
              <a:avLst/>
            </a:prstGeom>
            <a:solidFill>
              <a:srgbClr val="FFBF80"/>
            </a:solidFill>
            <a:ln w="9525">
              <a:solidFill>
                <a:schemeClr val="accent1"/>
              </a:solidFill>
              <a:miter lim="800000"/>
              <a:headEnd/>
              <a:tailEnd/>
            </a:ln>
          </p:spPr>
          <p:txBody>
            <a:bodyPr/>
            <a:lstStyle/>
            <a:p>
              <a:pPr eaLnBrk="0" hangingPunct="0"/>
              <a:endParaRPr lang="en-US" b="1">
                <a:latin typeface="VNI-Helve" pitchFamily="2" charset="0"/>
                <a:cs typeface="Arial" pitchFamily="34" charset="0"/>
              </a:endParaRPr>
            </a:p>
          </p:txBody>
        </p:sp>
        <p:sp>
          <p:nvSpPr>
            <p:cNvPr id="23580" name="Rectangle 10"/>
            <p:cNvSpPr>
              <a:spLocks noChangeArrowheads="1"/>
            </p:cNvSpPr>
            <p:nvPr/>
          </p:nvSpPr>
          <p:spPr bwMode="auto">
            <a:xfrm>
              <a:off x="1909" y="769"/>
              <a:ext cx="144" cy="89"/>
            </a:xfrm>
            <a:prstGeom prst="rect">
              <a:avLst/>
            </a:prstGeom>
            <a:noFill/>
            <a:ln w="4763">
              <a:solidFill>
                <a:schemeClr val="accent1"/>
              </a:solidFill>
              <a:miter lim="800000"/>
              <a:headEnd/>
              <a:tailEnd/>
            </a:ln>
          </p:spPr>
          <p:txBody>
            <a:bodyPr/>
            <a:lstStyle/>
            <a:p>
              <a:pPr eaLnBrk="0" hangingPunct="0"/>
              <a:endParaRPr lang="en-US" b="1">
                <a:latin typeface="VNI-Helve" pitchFamily="2" charset="0"/>
                <a:cs typeface="Arial" pitchFamily="34" charset="0"/>
              </a:endParaRPr>
            </a:p>
          </p:txBody>
        </p:sp>
        <p:sp>
          <p:nvSpPr>
            <p:cNvPr id="23581" name="Freeform 11"/>
            <p:cNvSpPr>
              <a:spLocks/>
            </p:cNvSpPr>
            <p:nvPr/>
          </p:nvSpPr>
          <p:spPr bwMode="auto">
            <a:xfrm>
              <a:off x="2753" y="768"/>
              <a:ext cx="77" cy="91"/>
            </a:xfrm>
            <a:custGeom>
              <a:avLst/>
              <a:gdLst>
                <a:gd name="T0" fmla="*/ 0 w 206"/>
                <a:gd name="T1" fmla="*/ 0 h 274"/>
                <a:gd name="T2" fmla="*/ 0 w 206"/>
                <a:gd name="T3" fmla="*/ 0 h 274"/>
                <a:gd name="T4" fmla="*/ 0 w 206"/>
                <a:gd name="T5" fmla="*/ 0 h 274"/>
                <a:gd name="T6" fmla="*/ 0 w 206"/>
                <a:gd name="T7" fmla="*/ 0 h 274"/>
                <a:gd name="T8" fmla="*/ 0 w 206"/>
                <a:gd name="T9" fmla="*/ 0 h 274"/>
                <a:gd name="T10" fmla="*/ 0 w 206"/>
                <a:gd name="T11" fmla="*/ 0 h 274"/>
                <a:gd name="T12" fmla="*/ 0 w 206"/>
                <a:gd name="T13" fmla="*/ 0 h 274"/>
                <a:gd name="T14" fmla="*/ 0 w 206"/>
                <a:gd name="T15" fmla="*/ 0 h 274"/>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274"/>
                <a:gd name="T26" fmla="*/ 206 w 206"/>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274">
                  <a:moveTo>
                    <a:pt x="0" y="0"/>
                  </a:moveTo>
                  <a:lnTo>
                    <a:pt x="77" y="33"/>
                  </a:lnTo>
                  <a:lnTo>
                    <a:pt x="155" y="71"/>
                  </a:lnTo>
                  <a:lnTo>
                    <a:pt x="206" y="127"/>
                  </a:lnTo>
                  <a:lnTo>
                    <a:pt x="206" y="219"/>
                  </a:lnTo>
                  <a:lnTo>
                    <a:pt x="96" y="220"/>
                  </a:lnTo>
                  <a:lnTo>
                    <a:pt x="0" y="274"/>
                  </a:lnTo>
                  <a:lnTo>
                    <a:pt x="0" y="0"/>
                  </a:lnTo>
                  <a:close/>
                </a:path>
              </a:pathLst>
            </a:custGeom>
            <a:blipFill dpi="0" rotWithShape="0">
              <a:blip r:embed="rId3" cstate="print"/>
              <a:srcRect/>
              <a:tile tx="0" ty="0" sx="100000" sy="100000" flip="none" algn="tl"/>
            </a:blipFill>
            <a:ln w="9525">
              <a:solidFill>
                <a:schemeClr val="accent1"/>
              </a:solidFill>
              <a:round/>
              <a:headEnd/>
              <a:tailEnd/>
            </a:ln>
          </p:spPr>
          <p:txBody>
            <a:bodyPr/>
            <a:lstStyle/>
            <a:p>
              <a:endParaRPr lang="en-US"/>
            </a:p>
          </p:txBody>
        </p:sp>
        <p:sp>
          <p:nvSpPr>
            <p:cNvPr id="23582" name="Freeform 12"/>
            <p:cNvSpPr>
              <a:spLocks/>
            </p:cNvSpPr>
            <p:nvPr/>
          </p:nvSpPr>
          <p:spPr bwMode="auto">
            <a:xfrm>
              <a:off x="2753" y="768"/>
              <a:ext cx="77" cy="91"/>
            </a:xfrm>
            <a:custGeom>
              <a:avLst/>
              <a:gdLst>
                <a:gd name="T0" fmla="*/ 0 w 206"/>
                <a:gd name="T1" fmla="*/ 0 h 274"/>
                <a:gd name="T2" fmla="*/ 0 w 206"/>
                <a:gd name="T3" fmla="*/ 0 h 274"/>
                <a:gd name="T4" fmla="*/ 0 w 206"/>
                <a:gd name="T5" fmla="*/ 0 h 274"/>
                <a:gd name="T6" fmla="*/ 0 w 206"/>
                <a:gd name="T7" fmla="*/ 0 h 274"/>
                <a:gd name="T8" fmla="*/ 0 w 206"/>
                <a:gd name="T9" fmla="*/ 0 h 274"/>
                <a:gd name="T10" fmla="*/ 0 w 206"/>
                <a:gd name="T11" fmla="*/ 0 h 274"/>
                <a:gd name="T12" fmla="*/ 0 w 206"/>
                <a:gd name="T13" fmla="*/ 0 h 274"/>
                <a:gd name="T14" fmla="*/ 0 w 206"/>
                <a:gd name="T15" fmla="*/ 0 h 274"/>
                <a:gd name="T16" fmla="*/ 0 w 206"/>
                <a:gd name="T17" fmla="*/ 0 h 2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274"/>
                <a:gd name="T29" fmla="*/ 206 w 206"/>
                <a:gd name="T30" fmla="*/ 274 h 2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274">
                  <a:moveTo>
                    <a:pt x="0" y="0"/>
                  </a:moveTo>
                  <a:lnTo>
                    <a:pt x="77" y="33"/>
                  </a:lnTo>
                  <a:lnTo>
                    <a:pt x="155" y="71"/>
                  </a:lnTo>
                  <a:lnTo>
                    <a:pt x="206" y="127"/>
                  </a:lnTo>
                  <a:lnTo>
                    <a:pt x="206" y="219"/>
                  </a:lnTo>
                  <a:lnTo>
                    <a:pt x="96" y="220"/>
                  </a:lnTo>
                  <a:lnTo>
                    <a:pt x="0" y="274"/>
                  </a:lnTo>
                  <a:lnTo>
                    <a:pt x="0" y="0"/>
                  </a:lnTo>
                </a:path>
              </a:pathLst>
            </a:custGeom>
            <a:solidFill>
              <a:srgbClr val="FF3300"/>
            </a:solidFill>
            <a:ln w="4763">
              <a:solidFill>
                <a:schemeClr val="accent1"/>
              </a:solidFill>
              <a:round/>
              <a:headEnd/>
              <a:tailEnd/>
            </a:ln>
          </p:spPr>
          <p:txBody>
            <a:bodyPr/>
            <a:lstStyle/>
            <a:p>
              <a:endParaRPr lang="en-US"/>
            </a:p>
          </p:txBody>
        </p:sp>
        <p:sp>
          <p:nvSpPr>
            <p:cNvPr id="23583" name="Freeform 13"/>
            <p:cNvSpPr>
              <a:spLocks/>
            </p:cNvSpPr>
            <p:nvPr/>
          </p:nvSpPr>
          <p:spPr bwMode="auto">
            <a:xfrm>
              <a:off x="2946" y="458"/>
              <a:ext cx="72" cy="401"/>
            </a:xfrm>
            <a:custGeom>
              <a:avLst/>
              <a:gdLst>
                <a:gd name="T0" fmla="*/ 0 w 191"/>
                <a:gd name="T1" fmla="*/ 0 h 1204"/>
                <a:gd name="T2" fmla="*/ 0 w 191"/>
                <a:gd name="T3" fmla="*/ 0 h 1204"/>
                <a:gd name="T4" fmla="*/ 0 w 191"/>
                <a:gd name="T5" fmla="*/ 0 h 1204"/>
                <a:gd name="T6" fmla="*/ 0 w 191"/>
                <a:gd name="T7" fmla="*/ 0 h 1204"/>
                <a:gd name="T8" fmla="*/ 0 w 191"/>
                <a:gd name="T9" fmla="*/ 0 h 1204"/>
                <a:gd name="T10" fmla="*/ 0 w 191"/>
                <a:gd name="T11" fmla="*/ 0 h 1204"/>
                <a:gd name="T12" fmla="*/ 0 w 191"/>
                <a:gd name="T13" fmla="*/ 0 h 1204"/>
                <a:gd name="T14" fmla="*/ 0 w 191"/>
                <a:gd name="T15" fmla="*/ 0 h 1204"/>
                <a:gd name="T16" fmla="*/ 0 w 191"/>
                <a:gd name="T17" fmla="*/ 0 h 1204"/>
                <a:gd name="T18" fmla="*/ 0 w 191"/>
                <a:gd name="T19" fmla="*/ 0 h 1204"/>
                <a:gd name="T20" fmla="*/ 0 w 191"/>
                <a:gd name="T21" fmla="*/ 0 h 1204"/>
                <a:gd name="T22" fmla="*/ 0 w 191"/>
                <a:gd name="T23" fmla="*/ 0 h 1204"/>
                <a:gd name="T24" fmla="*/ 0 w 191"/>
                <a:gd name="T25" fmla="*/ 0 h 1204"/>
                <a:gd name="T26" fmla="*/ 0 w 191"/>
                <a:gd name="T27" fmla="*/ 0 h 1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204"/>
                <a:gd name="T44" fmla="*/ 191 w 191"/>
                <a:gd name="T45" fmla="*/ 1204 h 1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204">
                  <a:moveTo>
                    <a:pt x="88" y="1204"/>
                  </a:moveTo>
                  <a:lnTo>
                    <a:pt x="20" y="1117"/>
                  </a:lnTo>
                  <a:lnTo>
                    <a:pt x="0" y="1029"/>
                  </a:lnTo>
                  <a:lnTo>
                    <a:pt x="16" y="936"/>
                  </a:lnTo>
                  <a:lnTo>
                    <a:pt x="53" y="840"/>
                  </a:lnTo>
                  <a:lnTo>
                    <a:pt x="97" y="744"/>
                  </a:lnTo>
                  <a:lnTo>
                    <a:pt x="136" y="643"/>
                  </a:lnTo>
                  <a:lnTo>
                    <a:pt x="154" y="541"/>
                  </a:lnTo>
                  <a:lnTo>
                    <a:pt x="139" y="438"/>
                  </a:lnTo>
                  <a:lnTo>
                    <a:pt x="101" y="345"/>
                  </a:lnTo>
                  <a:lnTo>
                    <a:pt x="77" y="274"/>
                  </a:lnTo>
                  <a:lnTo>
                    <a:pt x="76" y="203"/>
                  </a:lnTo>
                  <a:lnTo>
                    <a:pt x="114" y="109"/>
                  </a:lnTo>
                  <a:lnTo>
                    <a:pt x="191" y="0"/>
                  </a:lnTo>
                </a:path>
              </a:pathLst>
            </a:custGeom>
            <a:noFill/>
            <a:ln w="4763">
              <a:solidFill>
                <a:schemeClr val="accent1"/>
              </a:solidFill>
              <a:round/>
              <a:headEnd/>
              <a:tailEnd/>
            </a:ln>
          </p:spPr>
          <p:txBody>
            <a:bodyPr/>
            <a:lstStyle/>
            <a:p>
              <a:endParaRPr lang="en-US"/>
            </a:p>
          </p:txBody>
        </p:sp>
        <p:sp>
          <p:nvSpPr>
            <p:cNvPr id="23584" name="Freeform 14"/>
            <p:cNvSpPr>
              <a:spLocks/>
            </p:cNvSpPr>
            <p:nvPr/>
          </p:nvSpPr>
          <p:spPr bwMode="auto">
            <a:xfrm>
              <a:off x="3015" y="513"/>
              <a:ext cx="100" cy="346"/>
            </a:xfrm>
            <a:custGeom>
              <a:avLst/>
              <a:gdLst>
                <a:gd name="T0" fmla="*/ 0 w 269"/>
                <a:gd name="T1" fmla="*/ 0 h 1040"/>
                <a:gd name="T2" fmla="*/ 0 w 269"/>
                <a:gd name="T3" fmla="*/ 0 h 1040"/>
                <a:gd name="T4" fmla="*/ 0 w 269"/>
                <a:gd name="T5" fmla="*/ 0 h 1040"/>
                <a:gd name="T6" fmla="*/ 0 w 269"/>
                <a:gd name="T7" fmla="*/ 0 h 1040"/>
                <a:gd name="T8" fmla="*/ 0 w 269"/>
                <a:gd name="T9" fmla="*/ 0 h 1040"/>
                <a:gd name="T10" fmla="*/ 0 w 269"/>
                <a:gd name="T11" fmla="*/ 0 h 1040"/>
                <a:gd name="T12" fmla="*/ 0 w 269"/>
                <a:gd name="T13" fmla="*/ 0 h 1040"/>
                <a:gd name="T14" fmla="*/ 0 w 269"/>
                <a:gd name="T15" fmla="*/ 0 h 1040"/>
                <a:gd name="T16" fmla="*/ 0 w 269"/>
                <a:gd name="T17" fmla="*/ 0 h 1040"/>
                <a:gd name="T18" fmla="*/ 0 w 269"/>
                <a:gd name="T19" fmla="*/ 0 h 1040"/>
                <a:gd name="T20" fmla="*/ 0 w 269"/>
                <a:gd name="T21" fmla="*/ 0 h 1040"/>
                <a:gd name="T22" fmla="*/ 0 w 269"/>
                <a:gd name="T23" fmla="*/ 0 h 1040"/>
                <a:gd name="T24" fmla="*/ 0 w 269"/>
                <a:gd name="T25" fmla="*/ 0 h 1040"/>
                <a:gd name="T26" fmla="*/ 0 w 269"/>
                <a:gd name="T27" fmla="*/ 0 h 1040"/>
                <a:gd name="T28" fmla="*/ 0 w 269"/>
                <a:gd name="T29" fmla="*/ 0 h 1040"/>
                <a:gd name="T30" fmla="*/ 0 w 269"/>
                <a:gd name="T31" fmla="*/ 0 h 1040"/>
                <a:gd name="T32" fmla="*/ 0 w 269"/>
                <a:gd name="T33" fmla="*/ 0 h 10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1040"/>
                <a:gd name="T53" fmla="*/ 269 w 269"/>
                <a:gd name="T54" fmla="*/ 1040 h 10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1040">
                  <a:moveTo>
                    <a:pt x="37" y="1040"/>
                  </a:moveTo>
                  <a:lnTo>
                    <a:pt x="2" y="971"/>
                  </a:lnTo>
                  <a:lnTo>
                    <a:pt x="0" y="905"/>
                  </a:lnTo>
                  <a:lnTo>
                    <a:pt x="56" y="778"/>
                  </a:lnTo>
                  <a:lnTo>
                    <a:pt x="141" y="658"/>
                  </a:lnTo>
                  <a:lnTo>
                    <a:pt x="192" y="547"/>
                  </a:lnTo>
                  <a:lnTo>
                    <a:pt x="196" y="461"/>
                  </a:lnTo>
                  <a:lnTo>
                    <a:pt x="182" y="426"/>
                  </a:lnTo>
                  <a:lnTo>
                    <a:pt x="139" y="437"/>
                  </a:lnTo>
                  <a:lnTo>
                    <a:pt x="192" y="328"/>
                  </a:lnTo>
                  <a:lnTo>
                    <a:pt x="239" y="275"/>
                  </a:lnTo>
                  <a:lnTo>
                    <a:pt x="269" y="219"/>
                  </a:lnTo>
                  <a:lnTo>
                    <a:pt x="262" y="116"/>
                  </a:lnTo>
                  <a:lnTo>
                    <a:pt x="246" y="76"/>
                  </a:lnTo>
                  <a:lnTo>
                    <a:pt x="201" y="98"/>
                  </a:lnTo>
                  <a:lnTo>
                    <a:pt x="170" y="126"/>
                  </a:lnTo>
                  <a:lnTo>
                    <a:pt x="192" y="0"/>
                  </a:lnTo>
                </a:path>
              </a:pathLst>
            </a:custGeom>
            <a:noFill/>
            <a:ln w="4763">
              <a:solidFill>
                <a:schemeClr val="accent1"/>
              </a:solidFill>
              <a:round/>
              <a:headEnd/>
              <a:tailEnd/>
            </a:ln>
          </p:spPr>
          <p:txBody>
            <a:bodyPr/>
            <a:lstStyle/>
            <a:p>
              <a:endParaRPr lang="en-US"/>
            </a:p>
          </p:txBody>
        </p:sp>
        <p:sp>
          <p:nvSpPr>
            <p:cNvPr id="23585" name="Freeform 15"/>
            <p:cNvSpPr>
              <a:spLocks/>
            </p:cNvSpPr>
            <p:nvPr/>
          </p:nvSpPr>
          <p:spPr bwMode="auto">
            <a:xfrm>
              <a:off x="2871" y="458"/>
              <a:ext cx="72" cy="401"/>
            </a:xfrm>
            <a:custGeom>
              <a:avLst/>
              <a:gdLst>
                <a:gd name="T0" fmla="*/ 0 w 191"/>
                <a:gd name="T1" fmla="*/ 0 h 1204"/>
                <a:gd name="T2" fmla="*/ 0 w 191"/>
                <a:gd name="T3" fmla="*/ 0 h 1204"/>
                <a:gd name="T4" fmla="*/ 0 w 191"/>
                <a:gd name="T5" fmla="*/ 0 h 1204"/>
                <a:gd name="T6" fmla="*/ 0 w 191"/>
                <a:gd name="T7" fmla="*/ 0 h 1204"/>
                <a:gd name="T8" fmla="*/ 0 w 191"/>
                <a:gd name="T9" fmla="*/ 0 h 1204"/>
                <a:gd name="T10" fmla="*/ 0 w 191"/>
                <a:gd name="T11" fmla="*/ 0 h 1204"/>
                <a:gd name="T12" fmla="*/ 0 w 191"/>
                <a:gd name="T13" fmla="*/ 0 h 1204"/>
                <a:gd name="T14" fmla="*/ 0 w 191"/>
                <a:gd name="T15" fmla="*/ 0 h 1204"/>
                <a:gd name="T16" fmla="*/ 0 w 191"/>
                <a:gd name="T17" fmla="*/ 0 h 1204"/>
                <a:gd name="T18" fmla="*/ 0 w 191"/>
                <a:gd name="T19" fmla="*/ 0 h 1204"/>
                <a:gd name="T20" fmla="*/ 0 w 191"/>
                <a:gd name="T21" fmla="*/ 0 h 1204"/>
                <a:gd name="T22" fmla="*/ 0 w 191"/>
                <a:gd name="T23" fmla="*/ 0 h 1204"/>
                <a:gd name="T24" fmla="*/ 0 w 191"/>
                <a:gd name="T25" fmla="*/ 0 h 1204"/>
                <a:gd name="T26" fmla="*/ 0 w 191"/>
                <a:gd name="T27" fmla="*/ 0 h 1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204"/>
                <a:gd name="T44" fmla="*/ 191 w 191"/>
                <a:gd name="T45" fmla="*/ 1204 h 1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204">
                  <a:moveTo>
                    <a:pt x="88" y="1204"/>
                  </a:moveTo>
                  <a:lnTo>
                    <a:pt x="20" y="1117"/>
                  </a:lnTo>
                  <a:lnTo>
                    <a:pt x="0" y="1029"/>
                  </a:lnTo>
                  <a:lnTo>
                    <a:pt x="16" y="936"/>
                  </a:lnTo>
                  <a:lnTo>
                    <a:pt x="53" y="840"/>
                  </a:lnTo>
                  <a:lnTo>
                    <a:pt x="97" y="744"/>
                  </a:lnTo>
                  <a:lnTo>
                    <a:pt x="136" y="643"/>
                  </a:lnTo>
                  <a:lnTo>
                    <a:pt x="154" y="541"/>
                  </a:lnTo>
                  <a:lnTo>
                    <a:pt x="139" y="438"/>
                  </a:lnTo>
                  <a:lnTo>
                    <a:pt x="101" y="345"/>
                  </a:lnTo>
                  <a:lnTo>
                    <a:pt x="77" y="274"/>
                  </a:lnTo>
                  <a:lnTo>
                    <a:pt x="76" y="203"/>
                  </a:lnTo>
                  <a:lnTo>
                    <a:pt x="114" y="109"/>
                  </a:lnTo>
                  <a:lnTo>
                    <a:pt x="191" y="0"/>
                  </a:lnTo>
                </a:path>
              </a:pathLst>
            </a:custGeom>
            <a:noFill/>
            <a:ln w="4763">
              <a:solidFill>
                <a:schemeClr val="accent1"/>
              </a:solidFill>
              <a:round/>
              <a:headEnd/>
              <a:tailEnd/>
            </a:ln>
          </p:spPr>
          <p:txBody>
            <a:bodyPr/>
            <a:lstStyle/>
            <a:p>
              <a:endParaRPr lang="en-US"/>
            </a:p>
          </p:txBody>
        </p:sp>
      </p:grpSp>
      <p:sp>
        <p:nvSpPr>
          <p:cNvPr id="23559" name="AutoShape 16"/>
          <p:cNvSpPr>
            <a:spLocks noChangeArrowheads="1"/>
          </p:cNvSpPr>
          <p:nvPr/>
        </p:nvSpPr>
        <p:spPr bwMode="auto">
          <a:xfrm>
            <a:off x="1828800" y="2362200"/>
            <a:ext cx="4991100" cy="1152525"/>
          </a:xfrm>
          <a:prstGeom prst="star32">
            <a:avLst>
              <a:gd name="adj" fmla="val 37500"/>
            </a:avLst>
          </a:prstGeom>
          <a:solidFill>
            <a:srgbClr val="FF0000"/>
          </a:solidFill>
          <a:ln w="9525" algn="ctr">
            <a:noFill/>
            <a:miter lim="800000"/>
            <a:headEnd/>
            <a:tailEnd/>
          </a:ln>
        </p:spPr>
        <p:txBody>
          <a:bodyPr wrap="none" anchor="ctr"/>
          <a:lstStyle/>
          <a:p>
            <a:pPr algn="ctr" eaLnBrk="0" hangingPunct="0"/>
            <a:r>
              <a:rPr lang="en-GB" sz="2400" b="1" dirty="0" err="1">
                <a:solidFill>
                  <a:srgbClr val="FFFFFF"/>
                </a:solidFill>
                <a:latin typeface="Verdana" pitchFamily="34" charset="0"/>
                <a:cs typeface="Times New Roman" pitchFamily="18" charset="0"/>
              </a:rPr>
              <a:t>Viêm</a:t>
            </a:r>
            <a:r>
              <a:rPr lang="en-GB" sz="2400" b="1" dirty="0">
                <a:solidFill>
                  <a:srgbClr val="FFFFFF"/>
                </a:solidFill>
                <a:latin typeface="Verdana" pitchFamily="34" charset="0"/>
                <a:cs typeface="Times New Roman" pitchFamily="18" charset="0"/>
              </a:rPr>
              <a:t> </a:t>
            </a:r>
            <a:r>
              <a:rPr lang="en-GB" sz="2400" b="1" dirty="0" err="1">
                <a:solidFill>
                  <a:srgbClr val="FFFFFF"/>
                </a:solidFill>
                <a:latin typeface="Verdana" pitchFamily="34" charset="0"/>
                <a:cs typeface="Times New Roman" pitchFamily="18" charset="0"/>
              </a:rPr>
              <a:t>mạn</a:t>
            </a:r>
            <a:r>
              <a:rPr lang="en-GB" sz="2400" b="1" dirty="0">
                <a:solidFill>
                  <a:srgbClr val="FFFFFF"/>
                </a:solidFill>
                <a:latin typeface="Verdana" pitchFamily="34" charset="0"/>
                <a:cs typeface="Times New Roman" pitchFamily="18" charset="0"/>
              </a:rPr>
              <a:t> </a:t>
            </a:r>
            <a:r>
              <a:rPr lang="en-GB" sz="2400" b="1" dirty="0" err="1">
                <a:solidFill>
                  <a:srgbClr val="FFFFFF"/>
                </a:solidFill>
                <a:latin typeface="Verdana" pitchFamily="34" charset="0"/>
                <a:cs typeface="Times New Roman" pitchFamily="18" charset="0"/>
              </a:rPr>
              <a:t>tính</a:t>
            </a:r>
            <a:r>
              <a:rPr lang="en-GB" sz="2400" b="1" dirty="0">
                <a:solidFill>
                  <a:srgbClr val="FFFFFF"/>
                </a:solidFill>
                <a:latin typeface="Verdana" pitchFamily="34" charset="0"/>
                <a:cs typeface="Times New Roman" pitchFamily="18" charset="0"/>
              </a:rPr>
              <a:t> </a:t>
            </a:r>
            <a:r>
              <a:rPr lang="en-GB" sz="2400" b="1" dirty="0" err="1">
                <a:solidFill>
                  <a:srgbClr val="FFFFFF"/>
                </a:solidFill>
                <a:latin typeface="Verdana" pitchFamily="34" charset="0"/>
                <a:cs typeface="Times New Roman" pitchFamily="18" charset="0"/>
              </a:rPr>
              <a:t>tại</a:t>
            </a:r>
            <a:r>
              <a:rPr lang="en-GB" sz="2400" b="1" dirty="0">
                <a:solidFill>
                  <a:srgbClr val="FFFFFF"/>
                </a:solidFill>
                <a:latin typeface="Verdana" pitchFamily="34" charset="0"/>
                <a:cs typeface="Times New Roman" pitchFamily="18" charset="0"/>
              </a:rPr>
              <a:t> </a:t>
            </a:r>
            <a:r>
              <a:rPr lang="en-GB" sz="2400" b="1" dirty="0" err="1">
                <a:solidFill>
                  <a:srgbClr val="FFFFFF"/>
                </a:solidFill>
                <a:latin typeface="Verdana" pitchFamily="34" charset="0"/>
                <a:cs typeface="Times New Roman" pitchFamily="18" charset="0"/>
              </a:rPr>
              <a:t>phổi</a:t>
            </a:r>
            <a:endParaRPr lang="en-GB" sz="2400" b="1" dirty="0">
              <a:solidFill>
                <a:srgbClr val="FFFFFF"/>
              </a:solidFill>
              <a:latin typeface="Verdana" pitchFamily="34" charset="0"/>
              <a:cs typeface="Times New Roman" pitchFamily="18" charset="0"/>
            </a:endParaRPr>
          </a:p>
        </p:txBody>
      </p:sp>
      <p:sp>
        <p:nvSpPr>
          <p:cNvPr id="23560" name="Line 17"/>
          <p:cNvSpPr>
            <a:spLocks noChangeShapeType="1"/>
          </p:cNvSpPr>
          <p:nvPr/>
        </p:nvSpPr>
        <p:spPr bwMode="auto">
          <a:xfrm flipH="1">
            <a:off x="4343400" y="1600200"/>
            <a:ext cx="0" cy="762000"/>
          </a:xfrm>
          <a:prstGeom prst="line">
            <a:avLst/>
          </a:prstGeom>
          <a:noFill/>
          <a:ln w="57150">
            <a:solidFill>
              <a:schemeClr val="accent1"/>
            </a:solidFill>
            <a:round/>
            <a:headEnd/>
            <a:tailEnd type="triangle" w="med" len="med"/>
          </a:ln>
        </p:spPr>
        <p:txBody>
          <a:bodyPr/>
          <a:lstStyle/>
          <a:p>
            <a:endParaRPr lang="en-US"/>
          </a:p>
        </p:txBody>
      </p:sp>
      <p:sp>
        <p:nvSpPr>
          <p:cNvPr id="23561" name="Text Box 18"/>
          <p:cNvSpPr txBox="1">
            <a:spLocks noChangeArrowheads="1"/>
          </p:cNvSpPr>
          <p:nvPr/>
        </p:nvSpPr>
        <p:spPr bwMode="auto">
          <a:xfrm>
            <a:off x="1600200" y="5562600"/>
            <a:ext cx="4953000" cy="1077218"/>
          </a:xfrm>
          <a:prstGeom prst="rect">
            <a:avLst/>
          </a:prstGeom>
          <a:solidFill>
            <a:schemeClr val="accent2"/>
          </a:solidFill>
          <a:ln w="9525" algn="ctr">
            <a:solidFill>
              <a:schemeClr val="tx1"/>
            </a:solidFill>
            <a:miter lim="800000"/>
            <a:headEnd/>
            <a:tailEnd/>
          </a:ln>
        </p:spPr>
        <p:txBody>
          <a:bodyPr wrap="square">
            <a:spAutoFit/>
          </a:bodyPr>
          <a:lstStyle/>
          <a:p>
            <a:pPr algn="ctr" eaLnBrk="0" hangingPunct="0"/>
            <a:r>
              <a:rPr lang="en-GB" sz="3200" b="1" dirty="0" err="1">
                <a:solidFill>
                  <a:srgbClr val="FFFFFF"/>
                </a:solidFill>
                <a:latin typeface="Verdana" pitchFamily="34" charset="0"/>
                <a:cs typeface="Times New Roman" pitchFamily="18" charset="0"/>
              </a:rPr>
              <a:t>Tắc</a:t>
            </a:r>
            <a:r>
              <a:rPr lang="en-GB" sz="3200" b="1" dirty="0">
                <a:solidFill>
                  <a:srgbClr val="FFFFFF"/>
                </a:solidFill>
                <a:latin typeface="Verdana" pitchFamily="34" charset="0"/>
                <a:cs typeface="Times New Roman" pitchFamily="18" charset="0"/>
              </a:rPr>
              <a:t> </a:t>
            </a:r>
            <a:r>
              <a:rPr lang="en-GB" sz="3200" b="1" dirty="0" err="1">
                <a:solidFill>
                  <a:srgbClr val="FFFFFF"/>
                </a:solidFill>
                <a:latin typeface="Verdana" pitchFamily="34" charset="0"/>
                <a:cs typeface="Times New Roman" pitchFamily="18" charset="0"/>
              </a:rPr>
              <a:t>nghẽn</a:t>
            </a:r>
            <a:r>
              <a:rPr lang="en-GB" sz="3200" b="1" dirty="0">
                <a:solidFill>
                  <a:srgbClr val="FFFFFF"/>
                </a:solidFill>
                <a:latin typeface="Verdana" pitchFamily="34" charset="0"/>
                <a:cs typeface="Times New Roman" pitchFamily="18" charset="0"/>
              </a:rPr>
              <a:t> </a:t>
            </a:r>
            <a:r>
              <a:rPr lang="en-GB" sz="3200" b="1" dirty="0" err="1">
                <a:solidFill>
                  <a:srgbClr val="FFFFFF"/>
                </a:solidFill>
                <a:latin typeface="Verdana" pitchFamily="34" charset="0"/>
                <a:cs typeface="Times New Roman" pitchFamily="18" charset="0"/>
              </a:rPr>
              <a:t>ko</a:t>
            </a:r>
            <a:r>
              <a:rPr lang="en-GB" sz="3200" b="1" dirty="0">
                <a:solidFill>
                  <a:srgbClr val="FFFFFF"/>
                </a:solidFill>
                <a:latin typeface="Verdana" pitchFamily="34" charset="0"/>
                <a:cs typeface="Times New Roman" pitchFamily="18" charset="0"/>
              </a:rPr>
              <a:t> </a:t>
            </a:r>
            <a:r>
              <a:rPr lang="en-GB" sz="3200" b="1" dirty="0" err="1">
                <a:solidFill>
                  <a:srgbClr val="FFFFFF"/>
                </a:solidFill>
                <a:latin typeface="Verdana" pitchFamily="34" charset="0"/>
                <a:cs typeface="Times New Roman" pitchFamily="18" charset="0"/>
              </a:rPr>
              <a:t>hồi</a:t>
            </a:r>
            <a:r>
              <a:rPr lang="en-GB" sz="3200" b="1" dirty="0">
                <a:solidFill>
                  <a:srgbClr val="FFFFFF"/>
                </a:solidFill>
                <a:latin typeface="Verdana" pitchFamily="34" charset="0"/>
                <a:cs typeface="Times New Roman" pitchFamily="18" charset="0"/>
              </a:rPr>
              <a:t> </a:t>
            </a:r>
            <a:r>
              <a:rPr lang="en-GB" sz="3200" b="1" dirty="0" err="1">
                <a:solidFill>
                  <a:srgbClr val="FFFFFF"/>
                </a:solidFill>
                <a:latin typeface="Verdana" pitchFamily="34" charset="0"/>
                <a:cs typeface="Times New Roman" pitchFamily="18" charset="0"/>
              </a:rPr>
              <a:t>phục</a:t>
            </a:r>
            <a:endParaRPr lang="en-GB" sz="3200" b="1" dirty="0">
              <a:solidFill>
                <a:srgbClr val="FFFFFF"/>
              </a:solidFill>
              <a:latin typeface="Verdana" pitchFamily="34" charset="0"/>
              <a:cs typeface="Times New Roman" pitchFamily="18" charset="0"/>
            </a:endParaRPr>
          </a:p>
        </p:txBody>
      </p:sp>
      <p:sp>
        <p:nvSpPr>
          <p:cNvPr id="27658" name="Text Box 19"/>
          <p:cNvSpPr txBox="1">
            <a:spLocks noChangeArrowheads="1"/>
          </p:cNvSpPr>
          <p:nvPr/>
        </p:nvSpPr>
        <p:spPr bwMode="auto">
          <a:xfrm>
            <a:off x="904875" y="4005263"/>
            <a:ext cx="1466850" cy="830262"/>
          </a:xfrm>
          <a:prstGeom prst="rect">
            <a:avLst/>
          </a:prstGeom>
          <a:noFill/>
          <a:ln w="9525" algn="ctr">
            <a:noFill/>
            <a:miter lim="800000"/>
            <a:headEnd/>
            <a:tailEnd/>
          </a:ln>
        </p:spPr>
        <p:txBody>
          <a:bodyPr wrap="none">
            <a:spAutoFit/>
          </a:bodyPr>
          <a:lstStyle/>
          <a:p>
            <a:pPr algn="ctr" eaLnBrk="0" hangingPunct="0">
              <a:defRPr/>
            </a:pPr>
            <a:r>
              <a:rPr lang="en-GB" sz="2400" b="1" dirty="0">
                <a:solidFill>
                  <a:srgbClr val="FFFFFF"/>
                </a:solidFill>
                <a:latin typeface="+mj-lt"/>
                <a:cs typeface="Arial" pitchFamily="34" charset="0"/>
              </a:rPr>
              <a:t>Oxidative</a:t>
            </a:r>
          </a:p>
          <a:p>
            <a:pPr algn="ctr" eaLnBrk="0" hangingPunct="0">
              <a:defRPr/>
            </a:pPr>
            <a:r>
              <a:rPr lang="en-GB" sz="2400" b="1" dirty="0">
                <a:solidFill>
                  <a:srgbClr val="FFFFFF"/>
                </a:solidFill>
                <a:latin typeface="VNI-Helve" pitchFamily="2" charset="0"/>
                <a:cs typeface="Arial" pitchFamily="34" charset="0"/>
              </a:rPr>
              <a:t>stress</a:t>
            </a:r>
          </a:p>
        </p:txBody>
      </p:sp>
      <p:sp>
        <p:nvSpPr>
          <p:cNvPr id="27659" name="Text Box 20"/>
          <p:cNvSpPr txBox="1">
            <a:spLocks noChangeArrowheads="1"/>
          </p:cNvSpPr>
          <p:nvPr/>
        </p:nvSpPr>
        <p:spPr bwMode="auto">
          <a:xfrm>
            <a:off x="6088063" y="4365625"/>
            <a:ext cx="1681162" cy="461963"/>
          </a:xfrm>
          <a:prstGeom prst="rect">
            <a:avLst/>
          </a:prstGeom>
          <a:solidFill>
            <a:srgbClr val="FF6600"/>
          </a:solidFill>
          <a:ln w="9525" algn="ctr">
            <a:noFill/>
            <a:miter lim="800000"/>
            <a:headEnd/>
            <a:tailEnd/>
          </a:ln>
        </p:spPr>
        <p:txBody>
          <a:bodyPr wrap="none">
            <a:spAutoFit/>
          </a:bodyPr>
          <a:lstStyle/>
          <a:p>
            <a:pPr algn="ctr" eaLnBrk="0" hangingPunct="0">
              <a:defRPr/>
            </a:pPr>
            <a:r>
              <a:rPr lang="en-GB" sz="2400" b="1" dirty="0" err="1">
                <a:solidFill>
                  <a:srgbClr val="FFFFFF"/>
                </a:solidFill>
                <a:latin typeface="+mn-lt"/>
                <a:cs typeface="Arial" pitchFamily="34" charset="0"/>
              </a:rPr>
              <a:t>Proteinases</a:t>
            </a:r>
            <a:endParaRPr lang="en-GB" sz="2400" b="1" dirty="0">
              <a:solidFill>
                <a:srgbClr val="FFFFFF"/>
              </a:solidFill>
              <a:latin typeface="+mn-lt"/>
              <a:cs typeface="Arial" pitchFamily="34" charset="0"/>
            </a:endParaRPr>
          </a:p>
        </p:txBody>
      </p:sp>
      <p:sp>
        <p:nvSpPr>
          <p:cNvPr id="39948" name="Text Box 21"/>
          <p:cNvSpPr txBox="1">
            <a:spLocks noChangeArrowheads="1"/>
          </p:cNvSpPr>
          <p:nvPr/>
        </p:nvSpPr>
        <p:spPr bwMode="auto">
          <a:xfrm>
            <a:off x="6705600" y="5084763"/>
            <a:ext cx="2438400" cy="1015663"/>
          </a:xfrm>
          <a:prstGeom prst="rect">
            <a:avLst/>
          </a:prstGeom>
          <a:solidFill>
            <a:srgbClr val="33CC33"/>
          </a:solidFill>
          <a:ln w="9525" algn="ctr">
            <a:noFill/>
            <a:miter lim="800000"/>
            <a:headEnd/>
            <a:tailEnd/>
          </a:ln>
        </p:spPr>
        <p:txBody>
          <a:bodyPr wrap="square">
            <a:spAutoFit/>
          </a:bodyPr>
          <a:lstStyle/>
          <a:p>
            <a:pPr algn="ctr" eaLnBrk="0" hangingPunct="0">
              <a:defRPr/>
            </a:pPr>
            <a:r>
              <a:rPr lang="en-GB" sz="2000" b="1" dirty="0" err="1">
                <a:solidFill>
                  <a:srgbClr val="FFFFFF"/>
                </a:solidFill>
                <a:latin typeface="Verdana" pitchFamily="34" charset="0"/>
                <a:cs typeface="Arial" pitchFamily="34" charset="0"/>
              </a:rPr>
              <a:t>Cơ</a:t>
            </a:r>
            <a:r>
              <a:rPr lang="en-GB" sz="2000" b="1" dirty="0">
                <a:solidFill>
                  <a:srgbClr val="FFFFFF"/>
                </a:solidFill>
                <a:latin typeface="Verdana" pitchFamily="34" charset="0"/>
                <a:cs typeface="Arial" pitchFamily="34" charset="0"/>
              </a:rPr>
              <a:t> </a:t>
            </a:r>
            <a:r>
              <a:rPr lang="en-GB" sz="2000" b="1" dirty="0" err="1">
                <a:solidFill>
                  <a:srgbClr val="FFFFFF"/>
                </a:solidFill>
                <a:latin typeface="Verdana" pitchFamily="34" charset="0"/>
                <a:cs typeface="Arial" pitchFamily="34" charset="0"/>
              </a:rPr>
              <a:t>chế</a:t>
            </a:r>
            <a:r>
              <a:rPr lang="en-GB" sz="2000" b="1" dirty="0">
                <a:solidFill>
                  <a:srgbClr val="FFFFFF"/>
                </a:solidFill>
                <a:latin typeface="Verdana" pitchFamily="34" charset="0"/>
                <a:cs typeface="Arial" pitchFamily="34" charset="0"/>
              </a:rPr>
              <a:t> </a:t>
            </a:r>
            <a:r>
              <a:rPr lang="en-GB" sz="2000" b="1" dirty="0" err="1">
                <a:solidFill>
                  <a:srgbClr val="FFFFFF"/>
                </a:solidFill>
                <a:latin typeface="Verdana" pitchFamily="34" charset="0"/>
                <a:cs typeface="Arial" pitchFamily="34" charset="0"/>
              </a:rPr>
              <a:t>sửa</a:t>
            </a:r>
            <a:r>
              <a:rPr lang="en-GB" sz="2000" b="1" dirty="0">
                <a:solidFill>
                  <a:srgbClr val="FFFFFF"/>
                </a:solidFill>
                <a:latin typeface="Verdana" pitchFamily="34" charset="0"/>
                <a:cs typeface="Arial" pitchFamily="34" charset="0"/>
              </a:rPr>
              <a:t> </a:t>
            </a:r>
            <a:r>
              <a:rPr lang="en-GB" sz="2000" b="1" dirty="0" err="1">
                <a:solidFill>
                  <a:srgbClr val="FFFFFF"/>
                </a:solidFill>
                <a:latin typeface="Verdana" pitchFamily="34" charset="0"/>
                <a:cs typeface="Arial" pitchFamily="34" charset="0"/>
              </a:rPr>
              <a:t>chữa</a:t>
            </a:r>
            <a:r>
              <a:rPr lang="en-GB" sz="2000" b="1" dirty="0">
                <a:solidFill>
                  <a:srgbClr val="FFFFFF"/>
                </a:solidFill>
                <a:latin typeface="Verdana" pitchFamily="34" charset="0"/>
                <a:cs typeface="Arial" pitchFamily="34" charset="0"/>
              </a:rPr>
              <a:t>, </a:t>
            </a:r>
          </a:p>
          <a:p>
            <a:pPr algn="ctr" eaLnBrk="0" hangingPunct="0">
              <a:defRPr/>
            </a:pPr>
            <a:r>
              <a:rPr lang="en-GB" sz="2000" b="1" dirty="0" err="1">
                <a:solidFill>
                  <a:srgbClr val="FFFFFF"/>
                </a:solidFill>
                <a:latin typeface="Verdana" pitchFamily="34" charset="0"/>
                <a:cs typeface="Arial" pitchFamily="34" charset="0"/>
              </a:rPr>
              <a:t>Tái</a:t>
            </a:r>
            <a:r>
              <a:rPr lang="en-GB" sz="2000" b="1" dirty="0">
                <a:solidFill>
                  <a:srgbClr val="FFFFFF"/>
                </a:solidFill>
                <a:latin typeface="Verdana" pitchFamily="34" charset="0"/>
                <a:cs typeface="Arial" pitchFamily="34" charset="0"/>
              </a:rPr>
              <a:t> </a:t>
            </a:r>
            <a:r>
              <a:rPr lang="en-GB" sz="2000" b="1" dirty="0" err="1">
                <a:solidFill>
                  <a:srgbClr val="FFFFFF"/>
                </a:solidFill>
                <a:latin typeface="Verdana" pitchFamily="34" charset="0"/>
                <a:cs typeface="Arial" pitchFamily="34" charset="0"/>
              </a:rPr>
              <a:t>tạo</a:t>
            </a:r>
            <a:endParaRPr lang="en-GB" sz="2000" b="1" dirty="0">
              <a:solidFill>
                <a:srgbClr val="FFFFFF"/>
              </a:solidFill>
              <a:latin typeface="Verdana" pitchFamily="34" charset="0"/>
              <a:cs typeface="Arial" pitchFamily="34" charset="0"/>
            </a:endParaRPr>
          </a:p>
        </p:txBody>
      </p:sp>
      <p:sp>
        <p:nvSpPr>
          <p:cNvPr id="23565" name="Text Box 22"/>
          <p:cNvSpPr txBox="1">
            <a:spLocks noChangeArrowheads="1"/>
          </p:cNvSpPr>
          <p:nvPr/>
        </p:nvSpPr>
        <p:spPr bwMode="auto">
          <a:xfrm>
            <a:off x="6672263" y="3200400"/>
            <a:ext cx="2471737" cy="707886"/>
          </a:xfrm>
          <a:prstGeom prst="rect">
            <a:avLst/>
          </a:prstGeom>
          <a:solidFill>
            <a:srgbClr val="33CC33"/>
          </a:solidFill>
          <a:ln w="9525" algn="ctr">
            <a:noFill/>
            <a:miter lim="800000"/>
            <a:headEnd/>
            <a:tailEnd/>
          </a:ln>
        </p:spPr>
        <p:txBody>
          <a:bodyPr wrap="square">
            <a:spAutoFit/>
          </a:bodyPr>
          <a:lstStyle/>
          <a:p>
            <a:pPr algn="ctr" eaLnBrk="0" hangingPunct="0"/>
            <a:r>
              <a:rPr lang="en-GB" sz="2000" b="1" dirty="0">
                <a:solidFill>
                  <a:srgbClr val="FFFFFF"/>
                </a:solidFill>
                <a:latin typeface="Verdana" pitchFamily="34" charset="0"/>
                <a:cs typeface="Arial" pitchFamily="34" charset="0"/>
              </a:rPr>
              <a:t>Anti-</a:t>
            </a:r>
            <a:r>
              <a:rPr lang="en-GB" sz="2000" b="1" dirty="0" err="1">
                <a:solidFill>
                  <a:srgbClr val="FFFFFF"/>
                </a:solidFill>
                <a:latin typeface="Verdana" pitchFamily="34" charset="0"/>
                <a:cs typeface="Arial" pitchFamily="34" charset="0"/>
              </a:rPr>
              <a:t>proteinases</a:t>
            </a:r>
            <a:endParaRPr lang="en-GB" sz="2000" b="1" dirty="0">
              <a:solidFill>
                <a:srgbClr val="FFFFFF"/>
              </a:solidFill>
              <a:latin typeface="Verdana" pitchFamily="34" charset="0"/>
              <a:cs typeface="Arial" pitchFamily="34" charset="0"/>
            </a:endParaRPr>
          </a:p>
        </p:txBody>
      </p:sp>
      <p:sp>
        <p:nvSpPr>
          <p:cNvPr id="23566" name="Text Box 23"/>
          <p:cNvSpPr txBox="1">
            <a:spLocks noChangeArrowheads="1"/>
          </p:cNvSpPr>
          <p:nvPr/>
        </p:nvSpPr>
        <p:spPr bwMode="auto">
          <a:xfrm>
            <a:off x="0" y="2895600"/>
            <a:ext cx="1889125" cy="707886"/>
          </a:xfrm>
          <a:prstGeom prst="rect">
            <a:avLst/>
          </a:prstGeom>
          <a:solidFill>
            <a:srgbClr val="33CC33"/>
          </a:solidFill>
          <a:ln w="9525" algn="ctr">
            <a:noFill/>
            <a:miter lim="800000"/>
            <a:headEnd/>
            <a:tailEnd/>
          </a:ln>
        </p:spPr>
        <p:txBody>
          <a:bodyPr>
            <a:spAutoFit/>
          </a:bodyPr>
          <a:lstStyle/>
          <a:p>
            <a:pPr algn="ctr" eaLnBrk="0" hangingPunct="0"/>
            <a:r>
              <a:rPr lang="en-GB" sz="2000" b="1" dirty="0">
                <a:solidFill>
                  <a:srgbClr val="FFFFFF"/>
                </a:solidFill>
                <a:latin typeface="Verdana" pitchFamily="34" charset="0"/>
                <a:cs typeface="Arial" pitchFamily="34" charset="0"/>
              </a:rPr>
              <a:t>Anti-oxidants</a:t>
            </a:r>
          </a:p>
        </p:txBody>
      </p:sp>
      <p:sp>
        <p:nvSpPr>
          <p:cNvPr id="23567" name="Line 24"/>
          <p:cNvSpPr>
            <a:spLocks noChangeShapeType="1"/>
          </p:cNvSpPr>
          <p:nvPr/>
        </p:nvSpPr>
        <p:spPr bwMode="auto">
          <a:xfrm>
            <a:off x="4343400" y="3581400"/>
            <a:ext cx="0" cy="1981200"/>
          </a:xfrm>
          <a:prstGeom prst="line">
            <a:avLst/>
          </a:prstGeom>
          <a:noFill/>
          <a:ln w="57150">
            <a:solidFill>
              <a:schemeClr val="accent1"/>
            </a:solidFill>
            <a:round/>
            <a:headEnd/>
            <a:tailEnd type="triangle" w="med" len="med"/>
          </a:ln>
        </p:spPr>
        <p:txBody>
          <a:bodyPr/>
          <a:lstStyle/>
          <a:p>
            <a:endParaRPr lang="en-US"/>
          </a:p>
        </p:txBody>
      </p:sp>
      <p:sp>
        <p:nvSpPr>
          <p:cNvPr id="23568" name="Line 25"/>
          <p:cNvSpPr>
            <a:spLocks noChangeShapeType="1"/>
          </p:cNvSpPr>
          <p:nvPr/>
        </p:nvSpPr>
        <p:spPr bwMode="auto">
          <a:xfrm>
            <a:off x="1884363" y="4797425"/>
            <a:ext cx="935037" cy="765175"/>
          </a:xfrm>
          <a:prstGeom prst="line">
            <a:avLst/>
          </a:prstGeom>
          <a:noFill/>
          <a:ln w="57150">
            <a:solidFill>
              <a:schemeClr val="accent1"/>
            </a:solidFill>
            <a:round/>
            <a:headEnd/>
            <a:tailEnd type="triangle" w="med" len="med"/>
          </a:ln>
        </p:spPr>
        <p:txBody>
          <a:bodyPr/>
          <a:lstStyle/>
          <a:p>
            <a:endParaRPr lang="en-US"/>
          </a:p>
        </p:txBody>
      </p:sp>
      <p:sp>
        <p:nvSpPr>
          <p:cNvPr id="23569" name="Line 26"/>
          <p:cNvSpPr>
            <a:spLocks noChangeShapeType="1"/>
          </p:cNvSpPr>
          <p:nvPr/>
        </p:nvSpPr>
        <p:spPr bwMode="auto">
          <a:xfrm>
            <a:off x="5661025" y="3429000"/>
            <a:ext cx="1089025" cy="792162"/>
          </a:xfrm>
          <a:prstGeom prst="line">
            <a:avLst/>
          </a:prstGeom>
          <a:noFill/>
          <a:ln w="57150">
            <a:solidFill>
              <a:schemeClr val="accent1"/>
            </a:solidFill>
            <a:round/>
            <a:headEnd/>
            <a:tailEnd type="triangle" w="med" len="med"/>
          </a:ln>
        </p:spPr>
        <p:txBody>
          <a:bodyPr/>
          <a:lstStyle/>
          <a:p>
            <a:endParaRPr lang="en-US"/>
          </a:p>
        </p:txBody>
      </p:sp>
      <p:sp>
        <p:nvSpPr>
          <p:cNvPr id="23570" name="Line 27"/>
          <p:cNvSpPr>
            <a:spLocks noChangeShapeType="1"/>
          </p:cNvSpPr>
          <p:nvPr/>
        </p:nvSpPr>
        <p:spPr bwMode="auto">
          <a:xfrm flipH="1">
            <a:off x="4445000" y="2093913"/>
            <a:ext cx="1152525" cy="0"/>
          </a:xfrm>
          <a:prstGeom prst="line">
            <a:avLst/>
          </a:prstGeom>
          <a:noFill/>
          <a:ln w="57150">
            <a:solidFill>
              <a:schemeClr val="bg1"/>
            </a:solidFill>
            <a:round/>
            <a:headEnd/>
            <a:tailEnd type="triangle" w="med" len="med"/>
          </a:ln>
        </p:spPr>
        <p:txBody>
          <a:bodyPr/>
          <a:lstStyle/>
          <a:p>
            <a:endParaRPr lang="en-US"/>
          </a:p>
        </p:txBody>
      </p:sp>
      <p:sp>
        <p:nvSpPr>
          <p:cNvPr id="23571" name="Text Box 28"/>
          <p:cNvSpPr txBox="1">
            <a:spLocks noChangeArrowheads="1"/>
          </p:cNvSpPr>
          <p:nvPr/>
        </p:nvSpPr>
        <p:spPr bwMode="auto">
          <a:xfrm>
            <a:off x="5511800" y="1447800"/>
            <a:ext cx="2989263" cy="707886"/>
          </a:xfrm>
          <a:prstGeom prst="rect">
            <a:avLst/>
          </a:prstGeom>
          <a:solidFill>
            <a:srgbClr val="00B0F0"/>
          </a:solidFill>
          <a:ln w="9525" algn="ctr">
            <a:noFill/>
            <a:miter lim="800000"/>
            <a:headEnd/>
            <a:tailEnd/>
          </a:ln>
        </p:spPr>
        <p:txBody>
          <a:bodyPr>
            <a:spAutoFit/>
          </a:bodyPr>
          <a:lstStyle/>
          <a:p>
            <a:pPr algn="ctr" eaLnBrk="0" hangingPunct="0"/>
            <a:r>
              <a:rPr lang="en-GB" sz="2000" b="1" dirty="0" err="1">
                <a:solidFill>
                  <a:srgbClr val="FFFFFF"/>
                </a:solidFill>
                <a:latin typeface="Verdana" pitchFamily="34" charset="0"/>
                <a:cs typeface="Times New Roman" pitchFamily="18" charset="0"/>
              </a:rPr>
              <a:t>Các</a:t>
            </a:r>
            <a:r>
              <a:rPr lang="en-GB" sz="2000" b="1" dirty="0">
                <a:solidFill>
                  <a:srgbClr val="FFFFFF"/>
                </a:solidFill>
                <a:latin typeface="Verdana" pitchFamily="34" charset="0"/>
                <a:cs typeface="Times New Roman" pitchFamily="18" charset="0"/>
              </a:rPr>
              <a:t> </a:t>
            </a:r>
            <a:r>
              <a:rPr lang="en-GB" sz="2000" b="1" dirty="0" err="1">
                <a:solidFill>
                  <a:srgbClr val="FFFFFF"/>
                </a:solidFill>
                <a:latin typeface="Verdana" pitchFamily="34" charset="0"/>
                <a:cs typeface="Times New Roman" pitchFamily="18" charset="0"/>
              </a:rPr>
              <a:t>yếu</a:t>
            </a:r>
            <a:r>
              <a:rPr lang="en-GB" sz="2000" b="1" dirty="0">
                <a:solidFill>
                  <a:srgbClr val="FFFFFF"/>
                </a:solidFill>
                <a:latin typeface="Verdana" pitchFamily="34" charset="0"/>
                <a:cs typeface="Times New Roman" pitchFamily="18" charset="0"/>
              </a:rPr>
              <a:t> </a:t>
            </a:r>
            <a:r>
              <a:rPr lang="en-GB" sz="2000" b="1" dirty="0" err="1">
                <a:solidFill>
                  <a:srgbClr val="FFFFFF"/>
                </a:solidFill>
                <a:latin typeface="Verdana" pitchFamily="34" charset="0"/>
                <a:cs typeface="Times New Roman" pitchFamily="18" charset="0"/>
              </a:rPr>
              <a:t>tố</a:t>
            </a:r>
            <a:r>
              <a:rPr lang="en-GB" sz="2000" b="1" dirty="0">
                <a:solidFill>
                  <a:srgbClr val="FFFFFF"/>
                </a:solidFill>
                <a:latin typeface="Verdana" pitchFamily="34" charset="0"/>
                <a:cs typeface="Times New Roman" pitchFamily="18" charset="0"/>
              </a:rPr>
              <a:t> </a:t>
            </a:r>
            <a:r>
              <a:rPr lang="en-GB" sz="2000" b="1" dirty="0" err="1">
                <a:solidFill>
                  <a:srgbClr val="FFFFFF"/>
                </a:solidFill>
                <a:latin typeface="Verdana" pitchFamily="34" charset="0"/>
                <a:cs typeface="Times New Roman" pitchFamily="18" charset="0"/>
              </a:rPr>
              <a:t>di</a:t>
            </a:r>
            <a:r>
              <a:rPr lang="en-GB" sz="2000" b="1" dirty="0">
                <a:solidFill>
                  <a:srgbClr val="FFFFFF"/>
                </a:solidFill>
                <a:latin typeface="Verdana" pitchFamily="34" charset="0"/>
                <a:cs typeface="Times New Roman" pitchFamily="18" charset="0"/>
              </a:rPr>
              <a:t> </a:t>
            </a:r>
            <a:r>
              <a:rPr lang="en-GB" sz="2000" b="1" dirty="0" err="1">
                <a:solidFill>
                  <a:srgbClr val="FFFFFF"/>
                </a:solidFill>
                <a:latin typeface="Verdana" pitchFamily="34" charset="0"/>
                <a:cs typeface="Times New Roman" pitchFamily="18" charset="0"/>
              </a:rPr>
              <a:t>truyền</a:t>
            </a:r>
            <a:endParaRPr lang="en-GB" sz="2000" b="1" dirty="0">
              <a:solidFill>
                <a:srgbClr val="FFFFFF"/>
              </a:solidFill>
              <a:latin typeface="Verdana" pitchFamily="34" charset="0"/>
              <a:cs typeface="Times New Roman" pitchFamily="18" charset="0"/>
            </a:endParaRPr>
          </a:p>
        </p:txBody>
      </p:sp>
      <p:sp>
        <p:nvSpPr>
          <p:cNvPr id="23572" name="Line 29"/>
          <p:cNvSpPr>
            <a:spLocks noChangeShapeType="1"/>
          </p:cNvSpPr>
          <p:nvPr/>
        </p:nvSpPr>
        <p:spPr bwMode="auto">
          <a:xfrm flipH="1">
            <a:off x="5724525" y="3573463"/>
            <a:ext cx="896938" cy="576262"/>
          </a:xfrm>
          <a:prstGeom prst="line">
            <a:avLst/>
          </a:prstGeom>
          <a:noFill/>
          <a:ln w="38100">
            <a:solidFill>
              <a:schemeClr val="accent1"/>
            </a:solidFill>
            <a:prstDash val="dash"/>
            <a:round/>
            <a:headEnd/>
            <a:tailEnd/>
          </a:ln>
        </p:spPr>
        <p:txBody>
          <a:bodyPr/>
          <a:lstStyle/>
          <a:p>
            <a:endParaRPr lang="en-US"/>
          </a:p>
        </p:txBody>
      </p:sp>
      <p:sp>
        <p:nvSpPr>
          <p:cNvPr id="23573" name="Line 30"/>
          <p:cNvSpPr>
            <a:spLocks noChangeShapeType="1"/>
          </p:cNvSpPr>
          <p:nvPr/>
        </p:nvSpPr>
        <p:spPr bwMode="auto">
          <a:xfrm>
            <a:off x="1884363" y="3357563"/>
            <a:ext cx="958850" cy="503237"/>
          </a:xfrm>
          <a:prstGeom prst="line">
            <a:avLst/>
          </a:prstGeom>
          <a:noFill/>
          <a:ln w="38100">
            <a:solidFill>
              <a:schemeClr val="accent1"/>
            </a:solidFill>
            <a:prstDash val="dash"/>
            <a:round/>
            <a:headEnd/>
            <a:tailEnd/>
          </a:ln>
        </p:spPr>
        <p:txBody>
          <a:bodyPr/>
          <a:lstStyle/>
          <a:p>
            <a:endParaRPr lang="en-US"/>
          </a:p>
        </p:txBody>
      </p:sp>
      <p:sp>
        <p:nvSpPr>
          <p:cNvPr id="23574" name="Text Box 31"/>
          <p:cNvSpPr txBox="1">
            <a:spLocks noChangeArrowheads="1"/>
          </p:cNvSpPr>
          <p:nvPr/>
        </p:nvSpPr>
        <p:spPr bwMode="auto">
          <a:xfrm>
            <a:off x="304800" y="1262063"/>
            <a:ext cx="3352800" cy="830997"/>
          </a:xfrm>
          <a:prstGeom prst="rect">
            <a:avLst/>
          </a:prstGeom>
          <a:noFill/>
          <a:ln w="9525" algn="ctr">
            <a:noFill/>
            <a:miter lim="800000"/>
            <a:headEnd/>
            <a:tailEnd/>
          </a:ln>
        </p:spPr>
        <p:txBody>
          <a:bodyPr wrap="square">
            <a:spAutoFit/>
          </a:bodyPr>
          <a:lstStyle/>
          <a:p>
            <a:pPr algn="ctr" eaLnBrk="0" hangingPunct="0"/>
            <a:r>
              <a:rPr lang="en-GB" sz="2400" b="1" dirty="0" err="1">
                <a:latin typeface="Verdana" pitchFamily="34" charset="0"/>
                <a:cs typeface="Times New Roman" pitchFamily="18" charset="0"/>
              </a:rPr>
              <a:t>Khói</a:t>
            </a:r>
            <a:r>
              <a:rPr lang="en-GB" sz="2400" b="1" dirty="0">
                <a:latin typeface="Verdana" pitchFamily="34" charset="0"/>
                <a:cs typeface="Times New Roman" pitchFamily="18" charset="0"/>
              </a:rPr>
              <a:t> </a:t>
            </a:r>
            <a:r>
              <a:rPr lang="en-GB" sz="2400" b="1" dirty="0" err="1">
                <a:latin typeface="Verdana" pitchFamily="34" charset="0"/>
                <a:cs typeface="Times New Roman" pitchFamily="18" charset="0"/>
              </a:rPr>
              <a:t>thuốc</a:t>
            </a:r>
            <a:r>
              <a:rPr lang="en-GB" sz="2400" b="1" dirty="0">
                <a:latin typeface="Verdana" pitchFamily="34" charset="0"/>
                <a:cs typeface="Times New Roman" pitchFamily="18" charset="0"/>
              </a:rPr>
              <a:t> </a:t>
            </a:r>
            <a:r>
              <a:rPr lang="en-GB" sz="2400" b="1" dirty="0" err="1">
                <a:latin typeface="Verdana" pitchFamily="34" charset="0"/>
                <a:cs typeface="Times New Roman" pitchFamily="18" charset="0"/>
              </a:rPr>
              <a:t>lá</a:t>
            </a:r>
            <a:endParaRPr lang="en-GB" sz="2400" b="1" dirty="0">
              <a:latin typeface="Verdana" pitchFamily="34" charset="0"/>
              <a:cs typeface="Times New Roman" pitchFamily="18" charset="0"/>
            </a:endParaRPr>
          </a:p>
          <a:p>
            <a:pPr algn="ctr" eaLnBrk="0" hangingPunct="0"/>
            <a:r>
              <a:rPr lang="en-GB" sz="2400" b="1" dirty="0" err="1">
                <a:latin typeface="Verdana" pitchFamily="34" charset="0"/>
                <a:cs typeface="Times New Roman" pitchFamily="18" charset="0"/>
              </a:rPr>
              <a:t>Khói</a:t>
            </a:r>
            <a:r>
              <a:rPr lang="en-GB" sz="2400" b="1" dirty="0">
                <a:latin typeface="Verdana" pitchFamily="34" charset="0"/>
                <a:cs typeface="Times New Roman" pitchFamily="18" charset="0"/>
              </a:rPr>
              <a:t> </a:t>
            </a:r>
            <a:r>
              <a:rPr lang="en-GB" sz="2400" b="1" dirty="0" err="1">
                <a:latin typeface="Verdana" pitchFamily="34" charset="0"/>
                <a:cs typeface="Times New Roman" pitchFamily="18" charset="0"/>
              </a:rPr>
              <a:t>bụi</a:t>
            </a:r>
            <a:r>
              <a:rPr lang="en-GB" sz="2400" b="1" dirty="0">
                <a:latin typeface="Verdana" pitchFamily="34" charset="0"/>
                <a:cs typeface="Times New Roman" pitchFamily="18" charset="0"/>
              </a:rPr>
              <a:t>, </a:t>
            </a:r>
            <a:r>
              <a:rPr lang="en-GB" sz="2400" b="1" dirty="0" err="1">
                <a:latin typeface="Verdana" pitchFamily="34" charset="0"/>
                <a:cs typeface="Times New Roman" pitchFamily="18" charset="0"/>
              </a:rPr>
              <a:t>hóa</a:t>
            </a:r>
            <a:r>
              <a:rPr lang="en-GB" sz="2400" b="1" dirty="0">
                <a:latin typeface="Verdana" pitchFamily="34" charset="0"/>
                <a:cs typeface="Times New Roman" pitchFamily="18" charset="0"/>
              </a:rPr>
              <a:t> </a:t>
            </a:r>
            <a:r>
              <a:rPr lang="en-GB" sz="2400" b="1" dirty="0" err="1">
                <a:latin typeface="Verdana" pitchFamily="34" charset="0"/>
                <a:cs typeface="Times New Roman" pitchFamily="18" charset="0"/>
              </a:rPr>
              <a:t>chất</a:t>
            </a:r>
            <a:endParaRPr lang="en-GB" b="1" dirty="0">
              <a:latin typeface="Verdana" pitchFamily="34" charset="0"/>
              <a:cs typeface="Times New Roman" pitchFamily="18" charset="0"/>
            </a:endParaRPr>
          </a:p>
        </p:txBody>
      </p:sp>
      <p:sp>
        <p:nvSpPr>
          <p:cNvPr id="23575" name="Text Box 98"/>
          <p:cNvSpPr txBox="1">
            <a:spLocks noChangeArrowheads="1"/>
          </p:cNvSpPr>
          <p:nvPr/>
        </p:nvSpPr>
        <p:spPr bwMode="auto">
          <a:xfrm>
            <a:off x="5943600" y="6553200"/>
            <a:ext cx="3233738" cy="307975"/>
          </a:xfrm>
          <a:prstGeom prst="rect">
            <a:avLst/>
          </a:prstGeom>
          <a:solidFill>
            <a:schemeClr val="tx1"/>
          </a:solidFill>
          <a:ln w="9525">
            <a:noFill/>
            <a:miter lim="800000"/>
            <a:headEnd/>
            <a:tailEnd/>
          </a:ln>
        </p:spPr>
        <p:txBody>
          <a:bodyPr>
            <a:spAutoFit/>
          </a:bodyPr>
          <a:lstStyle/>
          <a:p>
            <a:pPr eaLnBrk="0" hangingPunct="0">
              <a:spcBef>
                <a:spcPct val="50000"/>
              </a:spcBef>
            </a:pPr>
            <a:r>
              <a:rPr lang="en-US" sz="1400" b="1" i="1">
                <a:solidFill>
                  <a:srgbClr val="FFFFFF"/>
                </a:solidFill>
                <a:latin typeface="Tahoma" pitchFamily="34" charset="0"/>
                <a:cs typeface="Arial" pitchFamily="34" charset="0"/>
              </a:rPr>
              <a:t>Nguồn </a:t>
            </a:r>
            <a:r>
              <a:rPr lang="en-US" sz="1400" b="1">
                <a:solidFill>
                  <a:srgbClr val="FFFFFF"/>
                </a:solidFill>
                <a:latin typeface="Tahoma" pitchFamily="34" charset="0"/>
                <a:cs typeface="Arial" pitchFamily="34" charset="0"/>
              </a:rPr>
              <a:t>:  Peter J. Barnes, MD</a:t>
            </a:r>
          </a:p>
        </p:txBody>
      </p:sp>
      <p:sp>
        <p:nvSpPr>
          <p:cNvPr id="36" name="Text Box 30"/>
          <p:cNvSpPr txBox="1">
            <a:spLocks noChangeArrowheads="1"/>
          </p:cNvSpPr>
          <p:nvPr/>
        </p:nvSpPr>
        <p:spPr bwMode="auto">
          <a:xfrm>
            <a:off x="1371600" y="152400"/>
            <a:ext cx="6697663" cy="584775"/>
          </a:xfrm>
          <a:prstGeom prst="rect">
            <a:avLst/>
          </a:prstGeom>
          <a:solidFill>
            <a:srgbClr val="002060"/>
          </a:solidFill>
          <a:ln w="9525">
            <a:solidFill>
              <a:schemeClr val="bg1"/>
            </a:solidFill>
            <a:miter lim="800000"/>
            <a:headEnd/>
            <a:tailEnd/>
          </a:ln>
          <a:effectLst/>
        </p:spPr>
        <p:txBody>
          <a:bodyPr wrap="square">
            <a:spAutoFit/>
          </a:bodyPr>
          <a:lstStyle/>
          <a:p>
            <a:pPr algn="ctr" eaLnBrk="0" hangingPunct="0">
              <a:defRPr/>
            </a:pPr>
            <a:r>
              <a:rPr lang="en-GB" sz="3200" b="1" dirty="0">
                <a:solidFill>
                  <a:schemeClr val="bg1"/>
                </a:solidFill>
                <a:latin typeface="Verdana" pitchFamily="34" charset="0"/>
                <a:cs typeface="Arial" pitchFamily="34" charset="0"/>
              </a:rPr>
              <a:t>SINH BỆNH HỌC COPD</a:t>
            </a:r>
            <a:endParaRPr lang="en-GB" sz="3200" b="1" dirty="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rgbClr val="002060"/>
          </a:solidFill>
        </p:spPr>
        <p:txBody>
          <a:bodyPr>
            <a:normAutofit/>
          </a:bodyPr>
          <a:lstStyle/>
          <a:p>
            <a:r>
              <a:rPr lang="en-US" sz="3600" b="1" dirty="0" err="1">
                <a:solidFill>
                  <a:schemeClr val="bg1"/>
                </a:solidFill>
                <a:latin typeface="Verdana" pitchFamily="34" charset="0"/>
              </a:rPr>
              <a:t>Điều</a:t>
            </a:r>
            <a:r>
              <a:rPr lang="en-US" sz="3600" b="1" dirty="0">
                <a:solidFill>
                  <a:schemeClr val="bg1"/>
                </a:solidFill>
                <a:latin typeface="Verdana" pitchFamily="34" charset="0"/>
              </a:rPr>
              <a:t> </a:t>
            </a:r>
            <a:r>
              <a:rPr lang="en-US" sz="3600" b="1" dirty="0" err="1">
                <a:solidFill>
                  <a:schemeClr val="bg1"/>
                </a:solidFill>
                <a:latin typeface="Verdana" pitchFamily="34" charset="0"/>
              </a:rPr>
              <a:t>trị</a:t>
            </a:r>
            <a:r>
              <a:rPr lang="en-US" sz="3600" b="1" dirty="0">
                <a:solidFill>
                  <a:schemeClr val="bg1"/>
                </a:solidFill>
                <a:latin typeface="Verdana" pitchFamily="34" charset="0"/>
              </a:rPr>
              <a:t> </a:t>
            </a:r>
            <a:r>
              <a:rPr lang="en-US" sz="3600" b="1" dirty="0" err="1">
                <a:solidFill>
                  <a:schemeClr val="bg1"/>
                </a:solidFill>
                <a:latin typeface="Verdana" pitchFamily="34" charset="0"/>
              </a:rPr>
              <a:t>bằng</a:t>
            </a:r>
            <a:r>
              <a:rPr lang="en-US" sz="3600" b="1" dirty="0">
                <a:solidFill>
                  <a:schemeClr val="bg1"/>
                </a:solidFill>
                <a:latin typeface="Verdana" pitchFamily="34" charset="0"/>
              </a:rPr>
              <a:t> </a:t>
            </a:r>
            <a:r>
              <a:rPr lang="en-US" sz="3600" b="1" dirty="0" err="1">
                <a:solidFill>
                  <a:schemeClr val="bg1"/>
                </a:solidFill>
                <a:latin typeface="Verdana" pitchFamily="34" charset="0"/>
              </a:rPr>
              <a:t>thuốc</a:t>
            </a:r>
            <a:endParaRPr lang="en-US" sz="3600" b="1" dirty="0">
              <a:solidFill>
                <a:schemeClr val="bg1"/>
              </a:solidFill>
              <a:latin typeface="Verdana" pitchFamily="34" charset="0"/>
            </a:endParaRPr>
          </a:p>
        </p:txBody>
      </p:sp>
      <p:sp>
        <p:nvSpPr>
          <p:cNvPr id="3" name="Content Placeholder 2"/>
          <p:cNvSpPr>
            <a:spLocks noGrp="1"/>
          </p:cNvSpPr>
          <p:nvPr>
            <p:ph idx="1"/>
          </p:nvPr>
        </p:nvSpPr>
        <p:spPr/>
        <p:txBody>
          <a:bodyPr>
            <a:normAutofit lnSpcReduction="10000"/>
          </a:bodyPr>
          <a:lstStyle/>
          <a:p>
            <a:pPr>
              <a:lnSpc>
                <a:spcPct val="150000"/>
              </a:lnSpc>
              <a:buFont typeface="Wingdings" pitchFamily="2" charset="2"/>
              <a:buChar char="v"/>
            </a:pPr>
            <a:r>
              <a:rPr lang="en-US" dirty="0" err="1">
                <a:latin typeface="Verdana" pitchFamily="34" charset="0"/>
              </a:rPr>
              <a:t>Thuốc</a:t>
            </a:r>
            <a:r>
              <a:rPr lang="en-US" dirty="0">
                <a:latin typeface="Verdana" pitchFamily="34" charset="0"/>
              </a:rPr>
              <a:t> </a:t>
            </a:r>
            <a:r>
              <a:rPr lang="en-US" dirty="0" err="1">
                <a:latin typeface="Verdana" pitchFamily="34" charset="0"/>
              </a:rPr>
              <a:t>giãn</a:t>
            </a:r>
            <a:r>
              <a:rPr lang="en-US" dirty="0">
                <a:latin typeface="Verdana" pitchFamily="34" charset="0"/>
              </a:rPr>
              <a:t> </a:t>
            </a:r>
            <a:r>
              <a:rPr lang="en-US" dirty="0" err="1">
                <a:latin typeface="Verdana" pitchFamily="34" charset="0"/>
              </a:rPr>
              <a:t>phế</a:t>
            </a:r>
            <a:r>
              <a:rPr lang="en-US" dirty="0">
                <a:latin typeface="Verdana" pitchFamily="34" charset="0"/>
              </a:rPr>
              <a:t> </a:t>
            </a:r>
            <a:r>
              <a:rPr lang="en-US" dirty="0" err="1">
                <a:latin typeface="Verdana" pitchFamily="34" charset="0"/>
              </a:rPr>
              <a:t>quản</a:t>
            </a:r>
            <a:endParaRPr lang="en-US" dirty="0">
              <a:latin typeface="Verdana" pitchFamily="34" charset="0"/>
            </a:endParaRPr>
          </a:p>
          <a:p>
            <a:pPr lvl="1">
              <a:lnSpc>
                <a:spcPct val="150000"/>
              </a:lnSpc>
              <a:buFont typeface="Wingdings" pitchFamily="2" charset="2"/>
              <a:buChar char="ü"/>
            </a:pPr>
            <a:r>
              <a:rPr lang="en-US" dirty="0" err="1">
                <a:latin typeface="Verdana" pitchFamily="34" charset="0"/>
              </a:rPr>
              <a:t>Thuốc</a:t>
            </a:r>
            <a:r>
              <a:rPr lang="en-US" dirty="0">
                <a:latin typeface="Verdana" pitchFamily="34" charset="0"/>
              </a:rPr>
              <a:t> </a:t>
            </a:r>
            <a:r>
              <a:rPr lang="en-US" dirty="0" err="1">
                <a:latin typeface="Verdana" pitchFamily="34" charset="0"/>
              </a:rPr>
              <a:t>kích</a:t>
            </a:r>
            <a:r>
              <a:rPr lang="en-US" dirty="0">
                <a:latin typeface="Verdana" pitchFamily="34" charset="0"/>
              </a:rPr>
              <a:t> </a:t>
            </a:r>
            <a:r>
              <a:rPr lang="en-US" dirty="0" err="1">
                <a:latin typeface="Verdana" pitchFamily="34" charset="0"/>
              </a:rPr>
              <a:t>thích</a:t>
            </a:r>
            <a:r>
              <a:rPr lang="en-US" dirty="0">
                <a:latin typeface="Verdana" pitchFamily="34" charset="0"/>
              </a:rPr>
              <a:t> beta </a:t>
            </a:r>
            <a:r>
              <a:rPr lang="en-US" dirty="0" err="1">
                <a:latin typeface="Verdana" pitchFamily="34" charset="0"/>
              </a:rPr>
              <a:t>giao</a:t>
            </a:r>
            <a:r>
              <a:rPr lang="en-US" dirty="0">
                <a:latin typeface="Verdana" pitchFamily="34" charset="0"/>
              </a:rPr>
              <a:t> </a:t>
            </a:r>
            <a:r>
              <a:rPr lang="en-US" dirty="0" err="1">
                <a:latin typeface="Verdana" pitchFamily="34" charset="0"/>
              </a:rPr>
              <a:t>cảm</a:t>
            </a:r>
            <a:endParaRPr lang="en-US" dirty="0">
              <a:latin typeface="Verdana" pitchFamily="34" charset="0"/>
            </a:endParaRPr>
          </a:p>
          <a:p>
            <a:pPr lvl="1">
              <a:lnSpc>
                <a:spcPct val="150000"/>
              </a:lnSpc>
              <a:buFont typeface="Wingdings" pitchFamily="2" charset="2"/>
              <a:buChar char="ü"/>
            </a:pPr>
            <a:r>
              <a:rPr lang="en-US" dirty="0" err="1">
                <a:latin typeface="Verdana" pitchFamily="34" charset="0"/>
              </a:rPr>
              <a:t>Thuốc</a:t>
            </a:r>
            <a:r>
              <a:rPr lang="en-US" dirty="0">
                <a:latin typeface="Verdana" pitchFamily="34" charset="0"/>
              </a:rPr>
              <a:t> </a:t>
            </a:r>
            <a:r>
              <a:rPr lang="en-US" dirty="0" err="1">
                <a:latin typeface="Verdana" pitchFamily="34" charset="0"/>
              </a:rPr>
              <a:t>kháng</a:t>
            </a:r>
            <a:r>
              <a:rPr lang="en-US" dirty="0">
                <a:latin typeface="Verdana" pitchFamily="34" charset="0"/>
              </a:rPr>
              <a:t> cholinergic</a:t>
            </a:r>
          </a:p>
          <a:p>
            <a:pPr lvl="1">
              <a:lnSpc>
                <a:spcPct val="150000"/>
              </a:lnSpc>
              <a:buFont typeface="Wingdings" pitchFamily="2" charset="2"/>
              <a:buChar char="ü"/>
            </a:pPr>
            <a:r>
              <a:rPr lang="en-US" dirty="0" err="1">
                <a:latin typeface="Verdana" pitchFamily="34" charset="0"/>
              </a:rPr>
              <a:t>Methylxanthine</a:t>
            </a:r>
            <a:endParaRPr lang="en-US" dirty="0">
              <a:latin typeface="Verdana" pitchFamily="34" charset="0"/>
            </a:endParaRPr>
          </a:p>
          <a:p>
            <a:pPr>
              <a:lnSpc>
                <a:spcPct val="150000"/>
              </a:lnSpc>
              <a:buFont typeface="Wingdings" pitchFamily="2" charset="2"/>
              <a:buChar char="v"/>
            </a:pPr>
            <a:r>
              <a:rPr lang="en-US" dirty="0">
                <a:latin typeface="Verdana" pitchFamily="34" charset="0"/>
              </a:rPr>
              <a:t>Corticoids</a:t>
            </a:r>
          </a:p>
          <a:p>
            <a:pPr>
              <a:lnSpc>
                <a:spcPct val="150000"/>
              </a:lnSpc>
              <a:buFont typeface="Wingdings" pitchFamily="2" charset="2"/>
              <a:buChar char="v"/>
            </a:pPr>
            <a:r>
              <a:rPr lang="en-US" dirty="0" err="1">
                <a:latin typeface="Verdana" pitchFamily="34" charset="0"/>
              </a:rPr>
              <a:t>Thuốc</a:t>
            </a:r>
            <a:r>
              <a:rPr lang="en-US" dirty="0">
                <a:latin typeface="Verdana" pitchFamily="34" charset="0"/>
              </a:rPr>
              <a:t> </a:t>
            </a:r>
            <a:r>
              <a:rPr lang="en-US" dirty="0" err="1">
                <a:latin typeface="Verdana" pitchFamily="34" charset="0"/>
              </a:rPr>
              <a:t>ức</a:t>
            </a:r>
            <a:r>
              <a:rPr lang="en-US" dirty="0">
                <a:latin typeface="Verdana" pitchFamily="34" charset="0"/>
              </a:rPr>
              <a:t> </a:t>
            </a:r>
            <a:r>
              <a:rPr lang="en-US" dirty="0" err="1">
                <a:latin typeface="Verdana" pitchFamily="34" charset="0"/>
              </a:rPr>
              <a:t>chế</a:t>
            </a:r>
            <a:r>
              <a:rPr lang="en-US" dirty="0">
                <a:latin typeface="Verdana" pitchFamily="34" charset="0"/>
              </a:rPr>
              <a:t> PDE4</a:t>
            </a:r>
          </a:p>
        </p:txBody>
      </p:sp>
      <p:graphicFrame>
        <p:nvGraphicFramePr>
          <p:cNvPr id="172033"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72061" r:id="rId3" imgW="3238952" imgH="3209524" progId="">
                  <p:embed/>
                </p:oleObj>
              </mc:Choice>
              <mc:Fallback>
                <p:oleObj r:id="rId3" imgW="3238952" imgH="320952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85800"/>
          </a:xfrm>
          <a:solidFill>
            <a:schemeClr val="tx2"/>
          </a:solidFill>
        </p:spPr>
        <p:txBody>
          <a:bodyPr>
            <a:normAutofit fontScale="90000"/>
          </a:bodyPr>
          <a:lstStyle/>
          <a:p>
            <a:pPr algn="ctr" eaLnBrk="1" fontAlgn="auto" hangingPunct="1">
              <a:spcAft>
                <a:spcPts val="0"/>
              </a:spcAft>
              <a:defRPr/>
            </a:pPr>
            <a:r>
              <a:rPr lang="en-US" sz="4400" dirty="0">
                <a:solidFill>
                  <a:schemeClr val="bg1"/>
                </a:solidFill>
                <a:sym typeface="Symbol"/>
              </a:rPr>
              <a:t>CÁC THUỐC </a:t>
            </a:r>
            <a:r>
              <a:rPr lang="en-US" sz="4400" dirty="0" err="1">
                <a:solidFill>
                  <a:schemeClr val="bg1"/>
                </a:solidFill>
                <a:sym typeface="Symbol"/>
              </a:rPr>
              <a:t>GpQ</a:t>
            </a:r>
            <a:endParaRPr sz="4400" dirty="0">
              <a:solidFill>
                <a:schemeClr val="bg1"/>
              </a:solidFill>
            </a:endParaRPr>
          </a:p>
        </p:txBody>
      </p:sp>
      <p:graphicFrame>
        <p:nvGraphicFramePr>
          <p:cNvPr id="9" name="Table 8"/>
          <p:cNvGraphicFramePr>
            <a:graphicFrameLocks noGrp="1"/>
          </p:cNvGraphicFramePr>
          <p:nvPr/>
        </p:nvGraphicFramePr>
        <p:xfrm>
          <a:off x="152400" y="990600"/>
          <a:ext cx="8915400" cy="5765771"/>
        </p:xfrm>
        <a:graphic>
          <a:graphicData uri="http://schemas.openxmlformats.org/drawingml/2006/table">
            <a:tbl>
              <a:tblPr/>
              <a:tblGrid>
                <a:gridCol w="1485900">
                  <a:extLst>
                    <a:ext uri="{9D8B030D-6E8A-4147-A177-3AD203B41FA5}">
                      <a16:colId xmlns:a16="http://schemas.microsoft.com/office/drawing/2014/main" xmlns="" val="20000"/>
                    </a:ext>
                  </a:extLst>
                </a:gridCol>
                <a:gridCol w="1485900">
                  <a:extLst>
                    <a:ext uri="{9D8B030D-6E8A-4147-A177-3AD203B41FA5}">
                      <a16:colId xmlns:a16="http://schemas.microsoft.com/office/drawing/2014/main" xmlns="" val="20001"/>
                    </a:ext>
                  </a:extLst>
                </a:gridCol>
                <a:gridCol w="5943600">
                  <a:extLst>
                    <a:ext uri="{9D8B030D-6E8A-4147-A177-3AD203B41FA5}">
                      <a16:colId xmlns:a16="http://schemas.microsoft.com/office/drawing/2014/main" xmlns="" val="20002"/>
                    </a:ext>
                  </a:extLst>
                </a:gridCol>
              </a:tblGrid>
              <a:tr h="8502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Thuốc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Biệt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dược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tab pos="762000" algn="l"/>
                          <a:tab pos="831850" algn="l"/>
                        </a:tabLst>
                      </a:pPr>
                      <a:r>
                        <a:rPr kumimoji="0" lang="de-DE"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Liều dùng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08543">
                <a:tc gridSpan="3">
                  <a:txBody>
                    <a:bodyPr/>
                    <a:lstStyle/>
                    <a:p>
                      <a:pPr marL="0" marR="0" lvl="0" indent="0" algn="l" defTabSz="914400" rtl="0" eaLnBrk="1" fontAlgn="base" latinLnBrk="0" hangingPunct="1">
                        <a:lnSpc>
                          <a:spcPct val="200000"/>
                        </a:lnSpc>
                        <a:spcBef>
                          <a:spcPct val="0"/>
                        </a:spcBef>
                        <a:spcAft>
                          <a:spcPct val="0"/>
                        </a:spcAft>
                        <a:buClrTx/>
                        <a:buSzTx/>
                        <a:buFontTx/>
                        <a:buNone/>
                        <a:tabLst/>
                      </a:pPr>
                      <a:r>
                        <a:rPr kumimoji="0" lang="de-DE" sz="2000" b="0" i="0" u="none" strike="noStrike" cap="none" normalizeH="0" baseline="0" dirty="0">
                          <a:ln>
                            <a:noFill/>
                          </a:ln>
                          <a:solidFill>
                            <a:srgbClr val="000000"/>
                          </a:solidFill>
                          <a:effectLst/>
                          <a:latin typeface="Times New Roman" pitchFamily="18" charset="0"/>
                          <a:cs typeface="Times New Roman" pitchFamily="18" charset="0"/>
                        </a:rPr>
                        <a:t>Cường beta 2 tác dụng ngắn</a:t>
                      </a: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06281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Salbutamol </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Salbutamol,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Ventoline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Salbutamol</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Viên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4mg,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uống</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ngày</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viên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chia</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lần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hoặc</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Nang 5mg, KD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ngày</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nang</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chia</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lần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hoặc</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Salbutamol</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100mcg,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xịt</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ngày</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lần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mỗi</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lần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2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nhát</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2"/>
                  </a:ext>
                </a:extLst>
              </a:tr>
              <a:tr h="708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Terbutaline </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Bricanyl</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Viên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5mg,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uống</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ngày</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viên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chia</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lần</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hoặc</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Nang 5mg, KD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ngày</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nang</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chia</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lần</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3"/>
                  </a:ext>
                </a:extLst>
              </a:tr>
              <a:tr h="708543">
                <a:tc gridSpan="3">
                  <a:txBody>
                    <a:bodyPr/>
                    <a:lstStyle/>
                    <a:p>
                      <a:pPr marL="0" marR="0" lvl="0" indent="0" algn="l" defTabSz="914400" rtl="0" eaLnBrk="1" fontAlgn="base" latinLnBrk="0" hangingPunct="1">
                        <a:lnSpc>
                          <a:spcPct val="2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Times New Roman" pitchFamily="18" charset="0"/>
                        </a:rPr>
                        <a:t>Cường beta 2 tác dụng kéo dài</a:t>
                      </a:r>
                      <a:endParaRPr kumimoji="0" lang="en-US" sz="2800" b="0" i="0" u="none" strike="noStrike" cap="none" normalizeH="0" baseline="0">
                        <a:ln>
                          <a:noFill/>
                        </a:ln>
                        <a:solidFill>
                          <a:srgbClr val="000000"/>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31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Formoterol </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Oxis</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Dạng hít 4,5mcg/ liều. Hít ngày 2 lần, mỗi lần 2 liều</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5"/>
                  </a:ext>
                </a:extLst>
              </a:tr>
              <a:tr h="431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Salmeterol </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Serevent</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a:ln>
                            <a:noFill/>
                          </a:ln>
                          <a:solidFill>
                            <a:srgbClr val="000000"/>
                          </a:solidFill>
                          <a:effectLst/>
                          <a:latin typeface="Times New Roman" pitchFamily="18" charset="0"/>
                          <a:ea typeface="Times New Roman" pitchFamily="18" charset="0"/>
                          <a:cs typeface="Arial" pitchFamily="34" charset="0"/>
                        </a:rPr>
                        <a:t>Dạng xịt, 25mcg/liều , xịt ngày 2 lần, mỗi lần 2 liều</a:t>
                      </a:r>
                      <a:endParaRPr kumimoji="0" lang="en-US" sz="2800" b="0" i="0" u="none" strike="noStrike" cap="none" normalizeH="0" baseline="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6"/>
                  </a:ext>
                </a:extLst>
              </a:tr>
              <a:tr h="431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rgbClr val="000000"/>
                          </a:solidFill>
                          <a:effectLst/>
                          <a:latin typeface="Times New Roman" pitchFamily="18" charset="0"/>
                          <a:cs typeface="Times New Roman" pitchFamily="18" charset="0"/>
                        </a:rPr>
                        <a:t>Bambuterol</a:t>
                      </a:r>
                      <a:endParaRPr kumimoji="0" lang="en-US" sz="2000" b="0" i="0" u="none" strike="noStrike" cap="none" normalizeH="0" baseline="0" dirty="0">
                        <a:ln>
                          <a:noFill/>
                        </a:ln>
                        <a:solidFill>
                          <a:srgbClr val="000000"/>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Times New Roman" pitchFamily="18" charset="0"/>
                        </a:rPr>
                        <a:t>Bambec</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Viên</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10mg,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uống</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1-2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viên</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chia</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4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lần</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7"/>
                  </a:ext>
                </a:extLst>
              </a:tr>
              <a:tr h="431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rgbClr val="000000"/>
                          </a:solidFill>
                          <a:effectLst/>
                          <a:latin typeface="Times New Roman" pitchFamily="18" charset="0"/>
                          <a:cs typeface="Times New Roman" pitchFamily="18" charset="0"/>
                        </a:rPr>
                        <a:t>Indecaterol</a:t>
                      </a:r>
                      <a:endParaRPr kumimoji="0" lang="en-US" sz="2000" b="0" i="0" u="none" strike="noStrike" cap="none" normalizeH="0" baseline="0" dirty="0">
                        <a:ln>
                          <a:noFill/>
                        </a:ln>
                        <a:solidFill>
                          <a:srgbClr val="000000"/>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rgbClr val="000000"/>
                          </a:solidFill>
                          <a:effectLst/>
                          <a:latin typeface="Times New Roman" pitchFamily="18" charset="0"/>
                          <a:cs typeface="Times New Roman" pitchFamily="18" charset="0"/>
                        </a:rPr>
                        <a:t>Onbrez</a:t>
                      </a:r>
                      <a:endParaRPr kumimoji="0" lang="en-US" sz="2000" b="0" i="0" u="none" strike="noStrike" cap="none" normalizeH="0" baseline="0" dirty="0">
                        <a:ln>
                          <a:noFill/>
                        </a:ln>
                        <a:solidFill>
                          <a:srgbClr val="000000"/>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Viên</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nang</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150mg, 300mg,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hít</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r>
                        <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 </a:t>
                      </a:r>
                      <a:r>
                        <a:rPr kumimoji="0" lang="en-US" sz="2000" b="0"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lần</a:t>
                      </a:r>
                      <a:endParaRPr kumimoji="0" lang="en-US" sz="2000" b="0" i="0" u="none" strike="noStrike" cap="none" normalizeH="0" baseline="0" dirty="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8"/>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28600" y="1447800"/>
          <a:ext cx="8686800" cy="5029199"/>
        </p:xfrm>
        <a:graphic>
          <a:graphicData uri="http://schemas.openxmlformats.org/drawingml/2006/table">
            <a:tbl>
              <a:tblPr/>
              <a:tblGrid>
                <a:gridCol w="18288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5334000">
                  <a:extLst>
                    <a:ext uri="{9D8B030D-6E8A-4147-A177-3AD203B41FA5}">
                      <a16:colId xmlns:a16="http://schemas.microsoft.com/office/drawing/2014/main" xmlns="" val="20002"/>
                    </a:ext>
                  </a:extLst>
                </a:gridCol>
              </a:tblGrid>
              <a:tr h="633046">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Thuốc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Times New Roman" pitchFamily="18" charset="0"/>
                          <a:cs typeface="Arial" pitchFamily="34" charset="0"/>
                        </a:rPr>
                        <a:t>Biệt dược</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762000" algn="l"/>
                          <a:tab pos="831850" algn="l"/>
                        </a:tabLst>
                      </a:pPr>
                      <a:r>
                        <a:rPr kumimoji="0" lang="de-DE" sz="2400" b="1" i="0" u="none" strike="noStrike" cap="none" normalizeH="0" baseline="0">
                          <a:ln>
                            <a:noFill/>
                          </a:ln>
                          <a:solidFill>
                            <a:schemeClr val="tx1"/>
                          </a:solidFill>
                          <a:effectLst/>
                          <a:latin typeface="Times New Roman" pitchFamily="18" charset="0"/>
                          <a:ea typeface="Times New Roman" pitchFamily="18" charset="0"/>
                          <a:cs typeface="Arial" pitchFamily="34" charset="0"/>
                        </a:rPr>
                        <a:t>Liều dùng</a:t>
                      </a:r>
                      <a:endParaRPr kumimoji="0" lang="en-US" sz="2400" b="1" i="0" u="none" strike="noStrike" cap="none" normalizeH="0" baseline="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27538">
                <a:tc gridSpan="3">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Times New Roman" pitchFamily="18" charset="0"/>
                        </a:rPr>
                        <a:t>Kháng cholinergic</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703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Ipratropium bromide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Atrovent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Nang 2,5ml, KD ngày 3 nang, chia 3 lần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2"/>
                  </a:ext>
                </a:extLst>
              </a:tr>
              <a:tr h="527538">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Tiotropium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Spiriva</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Dạng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hít</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viên</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18mcg</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3"/>
                  </a:ext>
                </a:extLst>
              </a:tr>
              <a:tr h="527538">
                <a:tc gridSpan="3">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Kết hợp cường beta 2 tác dụng ngắn và kháng cholinergic</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1406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Fenoterol/ Ipratropium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Times New Roman" pitchFamily="18" charset="0"/>
                        </a:rPr>
                        <a:t>Berodual</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500/250mcg/ml, KD ngày 3 lần, mỗi lần pha 1-2ml Ipratropium/fenoterol  với 3 ml Natriclorua 0,9%</a:t>
                      </a:r>
                    </a:p>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50/20 mcg, xịt ngày 3 lần, mỗi lần 2 nhát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5"/>
                  </a:ext>
                </a:extLst>
              </a:tr>
              <a:tr h="703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Salbutamol/ Ipratropium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Combivent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Nang 2,5ml, KD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3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nang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chia</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3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lần</a:t>
                      </a:r>
                      <a:endPar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6"/>
                  </a:ext>
                </a:extLst>
              </a:tr>
            </a:tbl>
          </a:graphicData>
        </a:graphic>
      </p:graphicFrame>
      <p:sp>
        <p:nvSpPr>
          <p:cNvPr id="10" name="Title 1"/>
          <p:cNvSpPr txBox="1">
            <a:spLocks/>
          </p:cNvSpPr>
          <p:nvPr/>
        </p:nvSpPr>
        <p:spPr bwMode="auto">
          <a:xfrm>
            <a:off x="228600" y="304800"/>
            <a:ext cx="8763000" cy="838200"/>
          </a:xfrm>
          <a:prstGeom prst="rect">
            <a:avLst/>
          </a:prstGeom>
          <a:solidFill>
            <a:schemeClr val="tx2"/>
          </a:solidFill>
          <a:ln w="9525">
            <a:noFill/>
            <a:miter lim="800000"/>
            <a:headEnd/>
            <a:tailEnd/>
          </a:ln>
        </p:spPr>
        <p:txBody>
          <a:bodyPr/>
          <a:lstStyle/>
          <a:p>
            <a:pPr algn="ctr" fontAlgn="auto">
              <a:spcAft>
                <a:spcPts val="0"/>
              </a:spcAft>
              <a:defRPr/>
            </a:pPr>
            <a:r>
              <a:rPr lang="en-US" sz="4400" b="1" kern="0" cap="all" dirty="0">
                <a:solidFill>
                  <a:schemeClr val="bg1"/>
                </a:solidFill>
                <a:latin typeface="+mj-lt"/>
                <a:ea typeface="+mj-ea"/>
                <a:cs typeface="+mj-cs"/>
                <a:sym typeface="Symbol"/>
              </a:rPr>
              <a:t>CÁC THUỐC </a:t>
            </a:r>
            <a:r>
              <a:rPr lang="en-US" sz="4400" b="1" kern="0" cap="all" dirty="0" err="1">
                <a:solidFill>
                  <a:schemeClr val="bg1"/>
                </a:solidFill>
                <a:latin typeface="+mj-lt"/>
                <a:ea typeface="+mj-ea"/>
                <a:cs typeface="+mj-cs"/>
                <a:sym typeface="Symbol"/>
              </a:rPr>
              <a:t>GpQ</a:t>
            </a:r>
            <a:endParaRPr lang="en-US" sz="4400" b="1" kern="0" cap="all" dirty="0">
              <a:solidFill>
                <a:schemeClr val="bg1"/>
              </a:solidFill>
              <a:latin typeface="+mj-lt"/>
              <a:ea typeface="+mj-ea"/>
              <a:cs typeface="+mj-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28600" y="1371600"/>
          <a:ext cx="8686800" cy="5121276"/>
        </p:xfrm>
        <a:graphic>
          <a:graphicData uri="http://schemas.openxmlformats.org/drawingml/2006/table">
            <a:tbl>
              <a:tblPr/>
              <a:tblGrid>
                <a:gridCol w="21336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304800">
                  <a:extLst>
                    <a:ext uri="{9D8B030D-6E8A-4147-A177-3AD203B41FA5}">
                      <a16:colId xmlns:a16="http://schemas.microsoft.com/office/drawing/2014/main" xmlns="" val="20002"/>
                    </a:ext>
                  </a:extLst>
                </a:gridCol>
                <a:gridCol w="4876800">
                  <a:extLst>
                    <a:ext uri="{9D8B030D-6E8A-4147-A177-3AD203B41FA5}">
                      <a16:colId xmlns:a16="http://schemas.microsoft.com/office/drawing/2014/main" xmlns="" val="20003"/>
                    </a:ext>
                  </a:extLst>
                </a:gridCol>
              </a:tblGrid>
              <a:tr h="746079">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Thuốc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Times New Roman" pitchFamily="18" charset="0"/>
                          <a:cs typeface="Arial" pitchFamily="34" charset="0"/>
                        </a:rPr>
                        <a:t>Biệt dược</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762000" algn="l"/>
                          <a:tab pos="831850" algn="l"/>
                        </a:tabLst>
                      </a:pPr>
                      <a:r>
                        <a:rPr kumimoji="0" lang="de-DE"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Liều dùng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458399">
                <a:tc gridSpan="4">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Times New Roman" pitchFamily="18" charset="0"/>
                          <a:cs typeface="Times New Roman" pitchFamily="18" charset="0"/>
                        </a:rPr>
                        <a:t>Nhóm</a:t>
                      </a: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0000"/>
                          </a:solidFill>
                          <a:effectLst/>
                          <a:latin typeface="Times New Roman" pitchFamily="18" charset="0"/>
                          <a:cs typeface="Times New Roman" pitchFamily="18" charset="0"/>
                        </a:rPr>
                        <a:t>Methylxanthine</a:t>
                      </a:r>
                      <a:endParaRPr kumimoji="0" lang="en-US" sz="2000" b="1" i="0" u="none" strike="noStrike" cap="none" normalizeH="0" baseline="0" dirty="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 typeface="Symbol" pitchFamily="18" charset="2"/>
                        <a:buChar char="S"/>
                        <a:tabLst/>
                      </a:pP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liều</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bao</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gồm</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tất</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cả</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các</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thuốc</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nhóm</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methylxanthine</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không</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quá</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10mg/kg/</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endPar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 typeface="Symbol" pitchFamily="18" charset="2"/>
                        <a:buNone/>
                        <a:tabLst/>
                      </a:pP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Không</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dùng</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kèm</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thuốc</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nhóm</a:t>
                      </a:r>
                      <a:r>
                        <a:rPr kumimoji="0" lang="en-US" sz="2000" b="1" i="1" u="sng"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1" u="sng" strike="noStrike" cap="none" normalizeH="0" baseline="0" dirty="0" err="1">
                          <a:ln>
                            <a:noFill/>
                          </a:ln>
                          <a:solidFill>
                            <a:srgbClr val="000000"/>
                          </a:solidFill>
                          <a:effectLst/>
                          <a:latin typeface="Times New Roman" pitchFamily="18" charset="0"/>
                          <a:ea typeface="Times New Roman" pitchFamily="18" charset="0"/>
                          <a:cs typeface="Arial" pitchFamily="34" charset="0"/>
                        </a:rPr>
                        <a:t>macrolide</a:t>
                      </a:r>
                      <a:endParaRPr kumimoji="0" lang="en-US" sz="2000" b="1" i="0" u="none" strike="noStrike" cap="none" normalizeH="0" baseline="0" dirty="0">
                        <a:ln>
                          <a:noFill/>
                        </a:ln>
                        <a:solidFill>
                          <a:srgbClr val="000000"/>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9445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Aminophylline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Times New Roman" pitchFamily="18" charset="0"/>
                        </a:rPr>
                        <a:t>Diaphyllin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gridSpan="2">
                  <a:txBody>
                    <a:bodyPr/>
                    <a:lstStyle/>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Ống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240mg.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Pha</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truyền</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TM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2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ống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hoặc</a:t>
                      </a:r>
                      <a:endPar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Pha</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1/2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ống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với</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10ml glucose 5%,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tiêm</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tĩnh</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mạch</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chậm</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trong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cấp</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cứu</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cơn</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khó</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thở</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cấp</a:t>
                      </a:r>
                      <a:endPar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extLst>
                  <a:ext uri="{0D108BD9-81ED-4DB2-BD59-A6C34878D82A}">
                    <a16:rowId xmlns:a16="http://schemas.microsoft.com/office/drawing/2014/main" xmlns="" val="10002"/>
                  </a:ext>
                </a:extLst>
              </a:tr>
              <a:tr h="9722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Theophylline (SR)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Times New Roman" pitchFamily="18" charset="0"/>
                        </a:rPr>
                        <a:t>Theostat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gridSpan="2">
                  <a:txBody>
                    <a:bodyPr/>
                    <a:lstStyle/>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Viên</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0,1g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hoặc</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0,3g.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Liều</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10mg/kg/</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uống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chia</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2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lần</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extLst>
                  <a:ext uri="{0D108BD9-81ED-4DB2-BD59-A6C34878D82A}">
                    <a16:rowId xmlns:a16="http://schemas.microsoft.com/office/drawing/2014/main" xmlns="" val="10003"/>
                  </a:ext>
                </a:extLst>
              </a:tr>
            </a:tbl>
          </a:graphicData>
        </a:graphic>
      </p:graphicFrame>
      <p:sp>
        <p:nvSpPr>
          <p:cNvPr id="6" name="Title 1"/>
          <p:cNvSpPr>
            <a:spLocks noGrp="1"/>
          </p:cNvSpPr>
          <p:nvPr>
            <p:ph type="title"/>
          </p:nvPr>
        </p:nvSpPr>
        <p:spPr>
          <a:xfrm>
            <a:off x="228600" y="228600"/>
            <a:ext cx="8763000" cy="838200"/>
          </a:xfrm>
          <a:solidFill>
            <a:schemeClr val="tx2"/>
          </a:solidFill>
        </p:spPr>
        <p:txBody>
          <a:bodyPr>
            <a:normAutofit/>
          </a:bodyPr>
          <a:lstStyle/>
          <a:p>
            <a:pPr algn="ctr" eaLnBrk="1" fontAlgn="auto" hangingPunct="1">
              <a:spcAft>
                <a:spcPts val="0"/>
              </a:spcAft>
              <a:defRPr/>
            </a:pPr>
            <a:r>
              <a:rPr lang="en-US" sz="4400" dirty="0">
                <a:solidFill>
                  <a:schemeClr val="bg1"/>
                </a:solidFill>
                <a:sym typeface="Symbol"/>
              </a:rPr>
              <a:t>CÁC THUỐC </a:t>
            </a:r>
            <a:r>
              <a:rPr lang="en-US" sz="4400" dirty="0" err="1">
                <a:solidFill>
                  <a:schemeClr val="bg1"/>
                </a:solidFill>
                <a:sym typeface="Symbol"/>
              </a:rPr>
              <a:t>GpQ</a:t>
            </a:r>
            <a:endParaRPr sz="4400"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762000"/>
          </a:xfrm>
          <a:solidFill>
            <a:schemeClr val="tx2"/>
          </a:solidFill>
        </p:spPr>
        <p:txBody>
          <a:bodyPr/>
          <a:lstStyle/>
          <a:p>
            <a:pPr algn="ctr" eaLnBrk="1" fontAlgn="auto" hangingPunct="1">
              <a:spcAft>
                <a:spcPts val="0"/>
              </a:spcAft>
              <a:defRPr/>
            </a:pPr>
            <a:r>
              <a:rPr lang="en-US" sz="4400" dirty="0">
                <a:solidFill>
                  <a:schemeClr val="bg1"/>
                </a:solidFill>
              </a:rPr>
              <a:t>CORTICOIDE</a:t>
            </a:r>
            <a:endParaRPr sz="4400" dirty="0">
              <a:solidFill>
                <a:schemeClr val="bg1"/>
              </a:solidFill>
            </a:endParaRPr>
          </a:p>
        </p:txBody>
      </p:sp>
      <p:graphicFrame>
        <p:nvGraphicFramePr>
          <p:cNvPr id="9" name="Table 8"/>
          <p:cNvGraphicFramePr>
            <a:graphicFrameLocks noGrp="1"/>
          </p:cNvGraphicFramePr>
          <p:nvPr/>
        </p:nvGraphicFramePr>
        <p:xfrm>
          <a:off x="76200" y="1219200"/>
          <a:ext cx="9067799" cy="5410199"/>
        </p:xfrm>
        <a:graphic>
          <a:graphicData uri="http://schemas.openxmlformats.org/drawingml/2006/table">
            <a:tbl>
              <a:tblPr/>
              <a:tblGrid>
                <a:gridCol w="2110608">
                  <a:extLst>
                    <a:ext uri="{9D8B030D-6E8A-4147-A177-3AD203B41FA5}">
                      <a16:colId xmlns:a16="http://schemas.microsoft.com/office/drawing/2014/main" xmlns="" val="20000"/>
                    </a:ext>
                  </a:extLst>
                </a:gridCol>
                <a:gridCol w="1485243">
                  <a:extLst>
                    <a:ext uri="{9D8B030D-6E8A-4147-A177-3AD203B41FA5}">
                      <a16:colId xmlns:a16="http://schemas.microsoft.com/office/drawing/2014/main" xmlns="" val="20001"/>
                    </a:ext>
                  </a:extLst>
                </a:gridCol>
                <a:gridCol w="5471948">
                  <a:extLst>
                    <a:ext uri="{9D8B030D-6E8A-4147-A177-3AD203B41FA5}">
                      <a16:colId xmlns:a16="http://schemas.microsoft.com/office/drawing/2014/main" xmlns="" val="20002"/>
                    </a:ext>
                  </a:extLst>
                </a:gridCol>
              </a:tblGrid>
              <a:tr h="689288">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VnArial" pitchFamily="34" charset="0"/>
                          <a:ea typeface="Times New Roman" pitchFamily="18" charset="0"/>
                          <a:cs typeface="Arial" pitchFamily="34" charset="0"/>
                        </a:rPr>
                        <a:t>Thuốc</a:t>
                      </a:r>
                      <a:endParaRPr kumimoji="0" lang="en-US" sz="2000" b="1" i="0" u="none" strike="noStrike" cap="none" normalizeH="0" baseline="0" dirty="0">
                        <a:ln>
                          <a:noFill/>
                        </a:ln>
                        <a:solidFill>
                          <a:schemeClr val="tx1"/>
                        </a:solidFill>
                        <a:effectLst/>
                        <a:latin typeface=".VnArial" pitchFamily="34"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VnArial" pitchFamily="34" charset="0"/>
                          <a:ea typeface="Times New Roman" pitchFamily="18" charset="0"/>
                          <a:cs typeface="Arial" pitchFamily="34" charset="0"/>
                        </a:rPr>
                        <a:t>Biệt dược</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762000" algn="l"/>
                          <a:tab pos="831850" algn="l"/>
                        </a:tabLst>
                      </a:pPr>
                      <a:r>
                        <a:rPr kumimoji="0" lang="de-DE" sz="2000" b="1" i="0" u="none" strike="noStrike" cap="none" normalizeH="0" baseline="0">
                          <a:ln>
                            <a:noFill/>
                          </a:ln>
                          <a:solidFill>
                            <a:schemeClr val="tx1"/>
                          </a:solidFill>
                          <a:effectLst/>
                          <a:latin typeface=".VnArial" pitchFamily="34" charset="0"/>
                          <a:ea typeface="Times New Roman" pitchFamily="18" charset="0"/>
                          <a:cs typeface="Arial" pitchFamily="34" charset="0"/>
                        </a:rPr>
                        <a:t>Liều dïng</a:t>
                      </a:r>
                      <a:endParaRPr kumimoji="0" lang="en-US" sz="2000" b="1" i="0" u="none" strike="noStrike" cap="none" normalizeH="0" baseline="0">
                        <a:ln>
                          <a:noFill/>
                        </a:ln>
                        <a:solidFill>
                          <a:schemeClr val="tx1"/>
                        </a:solidFill>
                        <a:effectLst/>
                        <a:latin typeface=".VnArial" pitchFamily="34"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689288">
                <a:tc gridSpan="3">
                  <a:txBody>
                    <a:bodyPr/>
                    <a:lstStyle/>
                    <a:p>
                      <a:pPr marL="0" marR="0" lvl="0" indent="0" algn="l" defTabSz="914400" rtl="0" eaLnBrk="1" fontAlgn="base" latinLnBrk="0" hangingPunct="1">
                        <a:lnSpc>
                          <a:spcPct val="2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Glucocorticosteroids</a:t>
                      </a:r>
                      <a:r>
                        <a:rPr kumimoji="0" lang="en-US" sz="2000" b="1"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dạng</a:t>
                      </a:r>
                      <a:r>
                        <a:rPr kumimoji="0" lang="en-US" sz="2000" b="1"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phun</a:t>
                      </a:r>
                      <a:r>
                        <a:rPr kumimoji="0" lang="en-US" sz="2000" b="1"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hÝt</a:t>
                      </a:r>
                      <a:r>
                        <a:rPr kumimoji="0" lang="en-US" sz="2000" b="1"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1" u="sng" strike="noStrike" cap="none" normalizeH="0" baseline="0" dirty="0" err="1">
                          <a:ln>
                            <a:noFill/>
                          </a:ln>
                          <a:solidFill>
                            <a:srgbClr val="000000"/>
                          </a:solidFill>
                          <a:effectLst/>
                          <a:latin typeface=".VnArial" pitchFamily="34" charset="0"/>
                          <a:ea typeface="Times New Roman" pitchFamily="18" charset="0"/>
                          <a:cs typeface="Arial" pitchFamily="34" charset="0"/>
                        </a:rPr>
                        <a:t>Cần</a:t>
                      </a:r>
                      <a:r>
                        <a:rPr kumimoji="0" lang="en-US" sz="2000" b="0" i="1" u="sng"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1" u="sng" strike="noStrike" cap="none" normalizeH="0" baseline="0" dirty="0" err="1">
                          <a:ln>
                            <a:noFill/>
                          </a:ln>
                          <a:solidFill>
                            <a:srgbClr val="000000"/>
                          </a:solidFill>
                          <a:effectLst/>
                          <a:latin typeface=".VnArial" pitchFamily="34" charset="0"/>
                          <a:ea typeface="Times New Roman" pitchFamily="18" charset="0"/>
                          <a:cs typeface="Arial" pitchFamily="34" charset="0"/>
                        </a:rPr>
                        <a:t>xóc</a:t>
                      </a:r>
                      <a:r>
                        <a:rPr kumimoji="0" lang="en-US" sz="2000" b="0" i="1" u="sng"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1" u="sng" strike="noStrike" cap="none" normalizeH="0" baseline="0" dirty="0" err="1">
                          <a:ln>
                            <a:noFill/>
                          </a:ln>
                          <a:solidFill>
                            <a:srgbClr val="000000"/>
                          </a:solidFill>
                          <a:effectLst/>
                          <a:latin typeface=".VnArial" pitchFamily="34" charset="0"/>
                          <a:ea typeface="Times New Roman" pitchFamily="18" charset="0"/>
                          <a:cs typeface="Arial" pitchFamily="34" charset="0"/>
                        </a:rPr>
                        <a:t>miệng</a:t>
                      </a:r>
                      <a:r>
                        <a:rPr kumimoji="0" lang="en-US" sz="2000" b="0" i="1" u="sng"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1" u="sng" strike="noStrike" cap="none" normalizeH="0" baseline="0" dirty="0" err="1">
                          <a:ln>
                            <a:noFill/>
                          </a:ln>
                          <a:solidFill>
                            <a:srgbClr val="000000"/>
                          </a:solidFill>
                          <a:effectLst/>
                          <a:latin typeface=".VnArial" pitchFamily="34" charset="0"/>
                          <a:ea typeface="Times New Roman" pitchFamily="18" charset="0"/>
                          <a:cs typeface="Arial" pitchFamily="34" charset="0"/>
                        </a:rPr>
                        <a:t>sau</a:t>
                      </a:r>
                      <a:r>
                        <a:rPr kumimoji="0" lang="en-US" sz="2000" b="0" i="1" u="sng"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1" u="sng" strike="noStrike" cap="none" normalizeH="0" baseline="0" dirty="0" err="1">
                          <a:ln>
                            <a:noFill/>
                          </a:ln>
                          <a:solidFill>
                            <a:srgbClr val="000000"/>
                          </a:solidFill>
                          <a:effectLst/>
                          <a:latin typeface=".VnArial" pitchFamily="34" charset="0"/>
                          <a:ea typeface="Times New Roman" pitchFamily="18" charset="0"/>
                          <a:cs typeface="Arial" pitchFamily="34" charset="0"/>
                        </a:rPr>
                        <a:t>sử</a:t>
                      </a:r>
                      <a:r>
                        <a:rPr kumimoji="0" lang="en-US" sz="2000" b="0" i="1" u="sng"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1" u="sng" strike="noStrike" cap="none" normalizeH="0" baseline="0" dirty="0" err="1">
                          <a:ln>
                            <a:noFill/>
                          </a:ln>
                          <a:solidFill>
                            <a:srgbClr val="000000"/>
                          </a:solidFill>
                          <a:effectLst/>
                          <a:latin typeface=".VnArial" pitchFamily="34" charset="0"/>
                          <a:ea typeface="Times New Roman" pitchFamily="18" charset="0"/>
                          <a:cs typeface="Arial" pitchFamily="34" charset="0"/>
                        </a:rPr>
                        <a:t>dụng</a:t>
                      </a:r>
                      <a:r>
                        <a:rPr kumimoji="0" lang="en-US" sz="2000" b="0" i="1" u="sng" strike="noStrike" cap="none" normalizeH="0" baseline="0" dirty="0">
                          <a:ln>
                            <a:noFill/>
                          </a:ln>
                          <a:solidFill>
                            <a:srgbClr val="000000"/>
                          </a:solidFill>
                          <a:effectLst/>
                          <a:latin typeface=".VnArial" pitchFamily="34" charset="0"/>
                          <a:ea typeface="Times New Roman" pitchFamily="18" charset="0"/>
                          <a:cs typeface="Arial" pitchFamily="34" charset="0"/>
                        </a:rPr>
                        <a:t>)</a:t>
                      </a:r>
                      <a:endPar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03128">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VnArial" pitchFamily="34" charset="0"/>
                          <a:ea typeface="Times New Roman" pitchFamily="18" charset="0"/>
                          <a:cs typeface="Arial" pitchFamily="34" charset="0"/>
                        </a:rPr>
                        <a:t>Beclomethasone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0" marR="0" lvl="0" indent="-26988" algn="ctr"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Becotide</a:t>
                      </a:r>
                      <a:endPar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0" i="0" u="none" strike="noStrike" cap="none" normalizeH="0" baseline="0">
                          <a:ln>
                            <a:noFill/>
                          </a:ln>
                          <a:solidFill>
                            <a:srgbClr val="000000"/>
                          </a:solidFill>
                          <a:effectLst/>
                          <a:latin typeface=".VnArial" pitchFamily="34" charset="0"/>
                          <a:ea typeface="Times New Roman" pitchFamily="18" charset="0"/>
                          <a:cs typeface="Arial" pitchFamily="34" charset="0"/>
                        </a:rPr>
                        <a:t>100mcg/ liều. Xịt ngµy 4 liều, chia 2 lần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2"/>
                  </a:ext>
                </a:extLst>
              </a:tr>
              <a:tr h="15078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VnArial" pitchFamily="34" charset="0"/>
                          <a:ea typeface="Times New Roman" pitchFamily="18" charset="0"/>
                          <a:cs typeface="Arial" pitchFamily="34" charset="0"/>
                        </a:rPr>
                        <a:t>Budesonide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VnArial" pitchFamily="34" charset="0"/>
                          <a:ea typeface="Times New Roman" pitchFamily="18" charset="0"/>
                          <a:cs typeface="Arial" pitchFamily="34" charset="0"/>
                        </a:rPr>
                        <a:t>Pulmicort  xịt, KD</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Nang 0,5mg. KD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ngµy</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2 - 4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nang</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chia</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2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lần</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FF0000"/>
                          </a:solidFill>
                          <a:effectLst/>
                          <a:latin typeface=".VnArial" pitchFamily="34" charset="0"/>
                          <a:ea typeface="Times New Roman" pitchFamily="18" charset="0"/>
                          <a:cs typeface="Arial" pitchFamily="34" charset="0"/>
                        </a:rPr>
                        <a:t>hoặc</a:t>
                      </a:r>
                      <a:endParaRPr kumimoji="0" lang="en-US" sz="2000" b="0" i="0" u="none" strike="noStrike" cap="none" normalizeH="0" baseline="0" dirty="0">
                        <a:ln>
                          <a:noFill/>
                        </a:ln>
                        <a:solidFill>
                          <a:srgbClr val="FF0000"/>
                        </a:solidFill>
                        <a:effectLst/>
                        <a:latin typeface=".VnArial" pitchFamily="34" charset="0"/>
                        <a:ea typeface="Times New Roman" pitchFamily="18" charset="0"/>
                        <a:cs typeface="Arial"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Dạng</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hÝt</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xịt</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200mcg/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liều</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Dïng</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2 - 4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liều</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ngµy</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chia</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2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lần</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3"/>
                  </a:ext>
                </a:extLst>
              </a:tr>
              <a:tr h="576203">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Fluticasone</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VnArial" pitchFamily="34" charset="0"/>
                          <a:ea typeface="Times New Roman" pitchFamily="18" charset="0"/>
                          <a:cs typeface="Arial" pitchFamily="34" charset="0"/>
                        </a:rPr>
                        <a:t>Flixotide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0" i="0" u="none" strike="noStrike" cap="none" normalizeH="0" baseline="0">
                          <a:ln>
                            <a:noFill/>
                          </a:ln>
                          <a:solidFill>
                            <a:srgbClr val="000000"/>
                          </a:solidFill>
                          <a:effectLst/>
                          <a:latin typeface=".VnArial" pitchFamily="34" charset="0"/>
                          <a:ea typeface="Times New Roman" pitchFamily="18" charset="0"/>
                          <a:cs typeface="Arial" pitchFamily="34" charset="0"/>
                        </a:rPr>
                        <a:t>Nang 5mg, KD ngµy 2-4 nang, chia 2 lần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4"/>
                  </a:ext>
                </a:extLst>
              </a:tr>
              <a:tr h="576203">
                <a:tc gridSpan="3">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000" b="1" i="0" u="none" strike="noStrike" cap="none" normalizeH="0" baseline="0" dirty="0">
                          <a:ln>
                            <a:noFill/>
                          </a:ln>
                          <a:solidFill>
                            <a:srgbClr val="000000"/>
                          </a:solidFill>
                          <a:effectLst/>
                          <a:latin typeface=".VnArial" pitchFamily="34" charset="0"/>
                          <a:ea typeface="Times New Roman" pitchFamily="18" charset="0"/>
                          <a:cs typeface="Arial" pitchFamily="34" charset="0"/>
                        </a:rPr>
                        <a:t>Glucocorticosteroids đường toàn th©n</a:t>
                      </a:r>
                      <a:endPar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r h="768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Prednisone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Prednisone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Times New Roman" pitchFamily="18" charset="0"/>
                        <a:buChar char="-"/>
                        <a:tabLst/>
                      </a:pP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Viªn</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5mg.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Uống</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ngµy</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6 - 8v, 1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lần</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sau</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ăn</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s¸ng</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Dïng</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&gt; 10ngµy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ph¶i</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gi¶m</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liÒu</a:t>
                      </a:r>
                      <a:r>
                        <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VnArial" pitchFamily="34" charset="0"/>
                          <a:ea typeface="Times New Roman" pitchFamily="18" charset="0"/>
                          <a:cs typeface="Arial" pitchFamily="34" charset="0"/>
                        </a:rPr>
                        <a:t>dÇn</a:t>
                      </a:r>
                      <a:endParaRPr kumimoji="0" lang="en-US" sz="2000" b="0" i="0" u="none" strike="noStrike" cap="none" normalizeH="0" baseline="0" dirty="0">
                        <a:ln>
                          <a:noFill/>
                        </a:ln>
                        <a:solidFill>
                          <a:srgbClr val="000000"/>
                        </a:solidFill>
                        <a:effectLst/>
                        <a:latin typeface=".VnArial" pitchFamily="34"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914400"/>
          </a:xfrm>
          <a:solidFill>
            <a:schemeClr val="tx2"/>
          </a:solidFill>
        </p:spPr>
        <p:txBody>
          <a:bodyPr>
            <a:normAutofit/>
          </a:bodyPr>
          <a:lstStyle/>
          <a:p>
            <a:pPr algn="ctr" eaLnBrk="1" fontAlgn="auto" hangingPunct="1">
              <a:spcAft>
                <a:spcPts val="0"/>
              </a:spcAft>
              <a:defRPr/>
            </a:pPr>
            <a:r>
              <a:rPr lang="en-US" sz="4400" dirty="0">
                <a:solidFill>
                  <a:schemeClr val="bg1"/>
                </a:solidFill>
              </a:rPr>
              <a:t>CORTICOIDE + CƯỜNG bETA2</a:t>
            </a:r>
            <a:endParaRPr sz="4400" dirty="0">
              <a:solidFill>
                <a:schemeClr val="bg1"/>
              </a:solidFill>
            </a:endParaRPr>
          </a:p>
        </p:txBody>
      </p:sp>
      <p:graphicFrame>
        <p:nvGraphicFramePr>
          <p:cNvPr id="9" name="Table 8"/>
          <p:cNvGraphicFramePr>
            <a:graphicFrameLocks noGrp="1"/>
          </p:cNvGraphicFramePr>
          <p:nvPr/>
        </p:nvGraphicFramePr>
        <p:xfrm>
          <a:off x="304800" y="1600200"/>
          <a:ext cx="8610600" cy="4876799"/>
        </p:xfrm>
        <a:graphic>
          <a:graphicData uri="http://schemas.openxmlformats.org/drawingml/2006/table">
            <a:tbl>
              <a:tblPr/>
              <a:tblGrid>
                <a:gridCol w="1600200">
                  <a:extLst>
                    <a:ext uri="{9D8B030D-6E8A-4147-A177-3AD203B41FA5}">
                      <a16:colId xmlns:a16="http://schemas.microsoft.com/office/drawing/2014/main" xmlns="" val="20000"/>
                    </a:ext>
                  </a:extLst>
                </a:gridCol>
                <a:gridCol w="1571625">
                  <a:extLst>
                    <a:ext uri="{9D8B030D-6E8A-4147-A177-3AD203B41FA5}">
                      <a16:colId xmlns:a16="http://schemas.microsoft.com/office/drawing/2014/main" xmlns="" val="20001"/>
                    </a:ext>
                  </a:extLst>
                </a:gridCol>
                <a:gridCol w="5438775">
                  <a:extLst>
                    <a:ext uri="{9D8B030D-6E8A-4147-A177-3AD203B41FA5}">
                      <a16:colId xmlns:a16="http://schemas.microsoft.com/office/drawing/2014/main" xmlns="" val="20002"/>
                    </a:ext>
                  </a:extLst>
                </a:gridCol>
              </a:tblGrid>
              <a:tr h="538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Arial" pitchFamily="34" charset="0"/>
                        </a:rPr>
                        <a:t>Thuốc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Times New Roman" pitchFamily="18" charset="0"/>
                          <a:cs typeface="Arial" pitchFamily="34" charset="0"/>
                        </a:rPr>
                        <a:t>Biệt dược</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62000" algn="l"/>
                          <a:tab pos="831850" algn="l"/>
                        </a:tabLst>
                      </a:pPr>
                      <a:r>
                        <a:rPr kumimoji="0" lang="de-DE"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Liều dùng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89719">
                <a:tc gridSpan="3">
                  <a:txBody>
                    <a:bodyPr/>
                    <a:lstStyle/>
                    <a:p>
                      <a:pPr marL="0" marR="0" lvl="0" indent="0" algn="l" defTabSz="914400" rtl="0" eaLnBrk="1" fontAlgn="base" latinLnBrk="0" hangingPunct="1">
                        <a:lnSpc>
                          <a:spcPct val="2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Kết hợp cường beta 2 tác dụng kéo dài và Glucocoticosteroids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774062">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Formoterol/ Budesonide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Times New Roman" pitchFamily="18" charset="0"/>
                        </a:rPr>
                        <a:t>symbicort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tc>
                  <a:txBody>
                    <a:bodyPr/>
                    <a:lstStyle/>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Dạng ống hít. Liều 160/4,5</a:t>
                      </a:r>
                    </a:p>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a:ln>
                            <a:noFill/>
                          </a:ln>
                          <a:solidFill>
                            <a:srgbClr val="000000"/>
                          </a:solidFill>
                          <a:effectLst/>
                          <a:latin typeface="Times New Roman" pitchFamily="18" charset="0"/>
                          <a:ea typeface="Times New Roman" pitchFamily="18" charset="0"/>
                          <a:cs typeface="Arial" pitchFamily="34" charset="0"/>
                        </a:rPr>
                        <a:t> Dùng 2-4 liều/ ngày, chia 2 lần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xmlns="" val="10002"/>
                  </a:ext>
                </a:extLst>
              </a:tr>
              <a:tr h="1774062">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Salmeterol</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Fluticasone</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Times New Roman" pitchFamily="18" charset="0"/>
                        </a:rPr>
                        <a:t>Seretide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Dạng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xịt</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bột</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hít</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a:t>
                      </a:r>
                    </a:p>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Liều</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50/250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hoặc</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25/250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cho</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1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liều</a:t>
                      </a:r>
                      <a:endPar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Times New Roman" pitchFamily="18" charset="0"/>
                        <a:buChar char="-"/>
                        <a:tabLst/>
                      </a:pP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Dùng</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ngày</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2-4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liều</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chia</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 2 </a:t>
                      </a:r>
                      <a:r>
                        <a:rPr kumimoji="0" lang="en-US" sz="2000" b="1" i="0" u="none" strike="noStrike" cap="none" normalizeH="0" baseline="0" dirty="0" err="1">
                          <a:ln>
                            <a:noFill/>
                          </a:ln>
                          <a:solidFill>
                            <a:srgbClr val="000000"/>
                          </a:solidFill>
                          <a:effectLst/>
                          <a:latin typeface="Times New Roman" pitchFamily="18" charset="0"/>
                          <a:ea typeface="Times New Roman" pitchFamily="18" charset="0"/>
                          <a:cs typeface="Arial" pitchFamily="34" charset="0"/>
                        </a:rPr>
                        <a:t>lần</a:t>
                      </a:r>
                      <a:r>
                        <a:rPr kumimoji="0" lang="en-US" sz="2000" b="1" i="0" u="none" strike="noStrike" cap="none" normalizeH="0" baseline="0" dirty="0">
                          <a:ln>
                            <a:noFill/>
                          </a:ln>
                          <a:solidFill>
                            <a:srgbClr val="000000"/>
                          </a:solidFill>
                          <a:effectLst/>
                          <a:latin typeface="Times New Roman" pitchFamily="18" charset="0"/>
                          <a:ea typeface="Times New Roman" pitchFamily="18" charset="0"/>
                          <a:cs typeface="Arial" pitchFamily="34" charset="0"/>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52400"/>
            <a:ext cx="7924800" cy="1166813"/>
          </a:xfrm>
          <a:solidFill>
            <a:schemeClr val="tx2"/>
          </a:solidFill>
          <a:ln>
            <a:solidFill>
              <a:schemeClr val="bg1"/>
            </a:solidFill>
          </a:ln>
        </p:spPr>
        <p:txBody>
          <a:bodyPr>
            <a:normAutofit/>
          </a:bodyPr>
          <a:lstStyle/>
          <a:p>
            <a:pPr>
              <a:defRPr/>
            </a:pPr>
            <a:r>
              <a:rPr lang="da-DK" sz="3600" b="1" dirty="0">
                <a:solidFill>
                  <a:schemeClr val="bg1"/>
                </a:solidFill>
                <a:latin typeface="Arial" pitchFamily="34" charset="0"/>
                <a:cs typeface="Arial" pitchFamily="34" charset="0"/>
              </a:rPr>
              <a:t>CÁC LỰA CHỌN THUỐC</a:t>
            </a:r>
          </a:p>
        </p:txBody>
      </p:sp>
      <p:sp>
        <p:nvSpPr>
          <p:cNvPr id="4" name="Line 4"/>
          <p:cNvSpPr>
            <a:spLocks noChangeShapeType="1"/>
          </p:cNvSpPr>
          <p:nvPr/>
        </p:nvSpPr>
        <p:spPr bwMode="auto">
          <a:xfrm>
            <a:off x="430213" y="1460500"/>
            <a:ext cx="8372475" cy="0"/>
          </a:xfrm>
          <a:prstGeom prst="line">
            <a:avLst/>
          </a:prstGeom>
          <a:noFill/>
          <a:ln w="28575">
            <a:solidFill>
              <a:srgbClr val="F4C600"/>
            </a:solidFill>
            <a:round/>
            <a:headEnd/>
            <a:tailEnd/>
          </a:ln>
          <a:effectLst>
            <a:outerShdw blurRad="63500" dist="17961" dir="2700000" algn="ctr" rotWithShape="0">
              <a:srgbClr val="000000">
                <a:alpha val="74998"/>
              </a:srgbClr>
            </a:outerShdw>
          </a:effectLst>
          <a:extLst/>
        </p:spPr>
        <p:txBody>
          <a:bodyPr wrap="none" anchor="ctr"/>
          <a:lstStyle/>
          <a:p>
            <a:pPr>
              <a:defRPr/>
            </a:pPr>
            <a:endParaRPr lang="en-US" sz="1800">
              <a:ea typeface="ＭＳ Ｐゴシック" charset="0"/>
            </a:endParaRPr>
          </a:p>
        </p:txBody>
      </p:sp>
      <p:graphicFrame>
        <p:nvGraphicFramePr>
          <p:cNvPr id="6" name="Tabel 3"/>
          <p:cNvGraphicFramePr>
            <a:graphicFrameLocks noGrp="1"/>
          </p:cNvGraphicFramePr>
          <p:nvPr/>
        </p:nvGraphicFramePr>
        <p:xfrm>
          <a:off x="0" y="1295400"/>
          <a:ext cx="9144001" cy="5455951"/>
        </p:xfrm>
        <a:graphic>
          <a:graphicData uri="http://schemas.openxmlformats.org/drawingml/2006/table">
            <a:tbl>
              <a:tblPr firstRow="1" bandRow="1">
                <a:tableStyleId>{21E4AEA4-8DFA-4A89-87EB-49C32662AFE0}</a:tableStyleId>
              </a:tblPr>
              <a:tblGrid>
                <a:gridCol w="1033669">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3309731">
                  <a:extLst>
                    <a:ext uri="{9D8B030D-6E8A-4147-A177-3AD203B41FA5}">
                      <a16:colId xmlns:a16="http://schemas.microsoft.com/office/drawing/2014/main" xmlns="" val="20002"/>
                    </a:ext>
                  </a:extLst>
                </a:gridCol>
                <a:gridCol w="238099">
                  <a:extLst>
                    <a:ext uri="{9D8B030D-6E8A-4147-A177-3AD203B41FA5}">
                      <a16:colId xmlns:a16="http://schemas.microsoft.com/office/drawing/2014/main" xmlns="" val="20003"/>
                    </a:ext>
                  </a:extLst>
                </a:gridCol>
                <a:gridCol w="2733702">
                  <a:extLst>
                    <a:ext uri="{9D8B030D-6E8A-4147-A177-3AD203B41FA5}">
                      <a16:colId xmlns:a16="http://schemas.microsoft.com/office/drawing/2014/main" xmlns="" val="20004"/>
                    </a:ext>
                  </a:extLst>
                </a:gridCol>
              </a:tblGrid>
              <a:tr h="735268">
                <a:tc>
                  <a:txBody>
                    <a:bodyPr/>
                    <a:lstStyle/>
                    <a:p>
                      <a:pPr algn="ctr"/>
                      <a:r>
                        <a:rPr lang="da-DK" sz="2000" dirty="0">
                          <a:solidFill>
                            <a:schemeClr val="bg1"/>
                          </a:solidFill>
                          <a:latin typeface="+mn-lt"/>
                          <a:cs typeface="Times New Roman"/>
                        </a:rPr>
                        <a:t>Bệnh</a:t>
                      </a:r>
                      <a:r>
                        <a:rPr lang="da-DK" sz="2000" baseline="0" dirty="0">
                          <a:solidFill>
                            <a:schemeClr val="bg1"/>
                          </a:solidFill>
                          <a:latin typeface="+mn-lt"/>
                          <a:cs typeface="Times New Roman"/>
                        </a:rPr>
                        <a:t> nhân</a:t>
                      </a:r>
                      <a:endParaRPr lang="da-DK" sz="2000" dirty="0">
                        <a:solidFill>
                          <a:schemeClr val="bg1"/>
                        </a:solidFill>
                        <a:latin typeface="+mn-lt"/>
                        <a:cs typeface="Times New Roman"/>
                      </a:endParaRPr>
                    </a:p>
                  </a:txBody>
                  <a:tcPr marT="45719" marB="45719"/>
                </a:tc>
                <a:tc>
                  <a:txBody>
                    <a:bodyPr/>
                    <a:lstStyle/>
                    <a:p>
                      <a:pPr algn="ctr"/>
                      <a:r>
                        <a:rPr lang="da-DK" sz="2000" dirty="0">
                          <a:solidFill>
                            <a:schemeClr val="bg1"/>
                          </a:solidFill>
                          <a:latin typeface="+mn-lt"/>
                          <a:cs typeface="Times New Roman"/>
                        </a:rPr>
                        <a:t>Lựa</a:t>
                      </a:r>
                      <a:r>
                        <a:rPr lang="da-DK" sz="2000" baseline="0" dirty="0">
                          <a:solidFill>
                            <a:schemeClr val="bg1"/>
                          </a:solidFill>
                          <a:latin typeface="+mn-lt"/>
                          <a:cs typeface="Times New Roman"/>
                        </a:rPr>
                        <a:t> chọn ưu tiên 1</a:t>
                      </a:r>
                      <a:endParaRPr lang="da-DK" sz="2000" dirty="0">
                        <a:solidFill>
                          <a:schemeClr val="bg1"/>
                        </a:solidFill>
                        <a:latin typeface="+mn-lt"/>
                        <a:cs typeface="Times New Roman"/>
                      </a:endParaRPr>
                    </a:p>
                  </a:txBody>
                  <a:tcPr marT="45719" marB="45719"/>
                </a:tc>
                <a:tc>
                  <a:txBody>
                    <a:bodyPr/>
                    <a:lstStyle/>
                    <a:p>
                      <a:pPr algn="ctr"/>
                      <a:r>
                        <a:rPr lang="da-DK" sz="2000" dirty="0">
                          <a:solidFill>
                            <a:schemeClr val="bg1"/>
                          </a:solidFill>
                        </a:rPr>
                        <a:t>Lựa</a:t>
                      </a:r>
                      <a:r>
                        <a:rPr lang="da-DK" sz="2000" baseline="0" dirty="0">
                          <a:solidFill>
                            <a:schemeClr val="bg1"/>
                          </a:solidFill>
                        </a:rPr>
                        <a:t> chọn ưu tiên 2</a:t>
                      </a:r>
                      <a:endParaRPr lang="da-DK" sz="2000" dirty="0">
                        <a:solidFill>
                          <a:schemeClr val="bg1"/>
                        </a:solidFill>
                      </a:endParaRPr>
                    </a:p>
                  </a:txBody>
                  <a:tcPr marT="45719" marB="45719"/>
                </a:tc>
                <a:tc>
                  <a:txBody>
                    <a:bodyPr/>
                    <a:lstStyle/>
                    <a:p>
                      <a:pPr algn="ctr"/>
                      <a:endParaRPr lang="da-DK" sz="2000" dirty="0">
                        <a:solidFill>
                          <a:schemeClr val="bg1"/>
                        </a:solidFill>
                        <a:latin typeface="+mn-lt"/>
                        <a:cs typeface="Times New Roman"/>
                      </a:endParaRPr>
                    </a:p>
                  </a:txBody>
                  <a:tcPr marT="45719" marB="45719">
                    <a:solidFill>
                      <a:schemeClr val="tx2">
                        <a:lumMod val="95000"/>
                        <a:lumOff val="5000"/>
                      </a:schemeClr>
                    </a:solidFill>
                  </a:tcPr>
                </a:tc>
                <a:tc>
                  <a:txBody>
                    <a:bodyPr/>
                    <a:lstStyle/>
                    <a:p>
                      <a:pPr algn="ctr"/>
                      <a:r>
                        <a:rPr lang="da-DK" sz="2000" dirty="0">
                          <a:solidFill>
                            <a:schemeClr val="bg1"/>
                          </a:solidFill>
                        </a:rPr>
                        <a:t>Các</a:t>
                      </a:r>
                      <a:r>
                        <a:rPr lang="da-DK" sz="2000" baseline="0" dirty="0">
                          <a:solidFill>
                            <a:schemeClr val="bg1"/>
                          </a:solidFill>
                        </a:rPr>
                        <a:t> lựa chọn khác</a:t>
                      </a:r>
                      <a:endParaRPr lang="da-DK" sz="2000" dirty="0">
                        <a:solidFill>
                          <a:schemeClr val="bg1"/>
                        </a:solidFill>
                        <a:latin typeface="+mn-lt"/>
                        <a:cs typeface="Times New Roman"/>
                      </a:endParaRPr>
                    </a:p>
                  </a:txBody>
                  <a:tcPr marT="45719" marB="45719"/>
                </a:tc>
                <a:extLst>
                  <a:ext uri="{0D108BD9-81ED-4DB2-BD59-A6C34878D82A}">
                    <a16:rowId xmlns:a16="http://schemas.microsoft.com/office/drawing/2014/main" xmlns="" val="10000"/>
                  </a:ext>
                </a:extLst>
              </a:tr>
              <a:tr h="1374634">
                <a:tc>
                  <a:txBody>
                    <a:bodyPr/>
                    <a:lstStyle/>
                    <a:p>
                      <a:pPr algn="ctr"/>
                      <a:r>
                        <a:rPr lang="da-DK" sz="1600" dirty="0"/>
                        <a:t>A</a:t>
                      </a:r>
                      <a:endParaRPr lang="da-DK" sz="1600" dirty="0">
                        <a:solidFill>
                          <a:schemeClr val="tx1"/>
                        </a:solidFill>
                        <a:latin typeface="+mn-lt"/>
                        <a:cs typeface="Times New Roman"/>
                      </a:endParaRPr>
                    </a:p>
                  </a:txBody>
                  <a:tcPr marT="45719" marB="45719" anchor="ctr"/>
                </a:tc>
                <a:tc>
                  <a:txBody>
                    <a:bodyPr/>
                    <a:lstStyle/>
                    <a:p>
                      <a:pPr algn="ctr"/>
                      <a:r>
                        <a:rPr lang="da-DK" sz="1600" dirty="0"/>
                        <a:t>SAMA  </a:t>
                      </a:r>
                      <a:r>
                        <a:rPr lang="da-DK" sz="1600" dirty="0" err="1"/>
                        <a:t>prn</a:t>
                      </a:r>
                      <a:endParaRPr lang="da-DK" sz="1600" dirty="0"/>
                    </a:p>
                    <a:p>
                      <a:pPr algn="ctr"/>
                      <a:r>
                        <a:rPr lang="da-DK" sz="1600" i="1" dirty="0"/>
                        <a:t>or</a:t>
                      </a:r>
                    </a:p>
                    <a:p>
                      <a:pPr algn="ctr"/>
                      <a:r>
                        <a:rPr lang="da-DK" sz="1600" dirty="0"/>
                        <a:t>SABA </a:t>
                      </a:r>
                      <a:r>
                        <a:rPr lang="da-DK" sz="1600" dirty="0" err="1"/>
                        <a:t>prn</a:t>
                      </a:r>
                      <a:endParaRPr lang="da-DK" sz="1600" dirty="0">
                        <a:solidFill>
                          <a:schemeClr val="tx1"/>
                        </a:solidFill>
                        <a:latin typeface="+mn-lt"/>
                        <a:cs typeface="Times New Roman"/>
                      </a:endParaRPr>
                    </a:p>
                  </a:txBody>
                  <a:tcPr marT="45719" marB="45719" anchor="ctr"/>
                </a:tc>
                <a:tc>
                  <a:txBody>
                    <a:bodyPr/>
                    <a:lstStyle/>
                    <a:p>
                      <a:pPr algn="ctr"/>
                      <a:r>
                        <a:rPr lang="da-DK" sz="1600" dirty="0"/>
                        <a:t>LAMA</a:t>
                      </a:r>
                    </a:p>
                    <a:p>
                      <a:pPr algn="ctr"/>
                      <a:r>
                        <a:rPr lang="da-DK" sz="1600" i="1" baseline="0" dirty="0"/>
                        <a:t>or</a:t>
                      </a:r>
                    </a:p>
                    <a:p>
                      <a:pPr algn="ctr"/>
                      <a:r>
                        <a:rPr lang="da-DK" sz="1600" i="0" baseline="0" dirty="0"/>
                        <a:t>LABA </a:t>
                      </a:r>
                    </a:p>
                    <a:p>
                      <a:pPr algn="ctr"/>
                      <a:r>
                        <a:rPr lang="da-DK" sz="1600" i="1" baseline="0" dirty="0"/>
                        <a:t>or</a:t>
                      </a:r>
                      <a:endParaRPr lang="da-DK" sz="1600" i="0" baseline="0" dirty="0"/>
                    </a:p>
                    <a:p>
                      <a:pPr algn="ctr"/>
                      <a:r>
                        <a:rPr lang="da-DK" sz="1600" dirty="0"/>
                        <a:t>SABA </a:t>
                      </a:r>
                      <a:r>
                        <a:rPr lang="da-DK" sz="1600" baseline="0" dirty="0"/>
                        <a:t>and SAMA</a:t>
                      </a:r>
                    </a:p>
                  </a:txBody>
                  <a:tcPr marT="45719" marB="45719" anchor="ctr"/>
                </a:tc>
                <a:tc>
                  <a:txBody>
                    <a:bodyPr/>
                    <a:lstStyle/>
                    <a:p>
                      <a:pPr algn="ctr"/>
                      <a:endParaRPr lang="da-DK" sz="1600" dirty="0">
                        <a:solidFill>
                          <a:schemeClr val="tx1"/>
                        </a:solidFill>
                        <a:latin typeface="+mn-lt"/>
                        <a:cs typeface="Times New Roman"/>
                      </a:endParaRPr>
                    </a:p>
                  </a:txBody>
                  <a:tcPr marT="45719" marB="45719" anchor="ctr">
                    <a:solidFill>
                      <a:srgbClr val="000000"/>
                    </a:solidFill>
                  </a:tcPr>
                </a:tc>
                <a:tc>
                  <a:txBody>
                    <a:bodyPr/>
                    <a:lstStyle/>
                    <a:p>
                      <a:pPr algn="ctr"/>
                      <a:r>
                        <a:rPr lang="da-DK" sz="1600" dirty="0" err="1"/>
                        <a:t>Theophylline</a:t>
                      </a:r>
                      <a:endParaRPr lang="da-DK" sz="1600" dirty="0">
                        <a:solidFill>
                          <a:schemeClr val="tx1"/>
                        </a:solidFill>
                        <a:latin typeface="+mn-lt"/>
                        <a:cs typeface="Times New Roman"/>
                      </a:endParaRPr>
                    </a:p>
                  </a:txBody>
                  <a:tcPr marT="45719" marB="45719" anchor="ctr"/>
                </a:tc>
                <a:extLst>
                  <a:ext uri="{0D108BD9-81ED-4DB2-BD59-A6C34878D82A}">
                    <a16:rowId xmlns:a16="http://schemas.microsoft.com/office/drawing/2014/main" xmlns="" val="10001"/>
                  </a:ext>
                </a:extLst>
              </a:tr>
              <a:tr h="959037">
                <a:tc>
                  <a:txBody>
                    <a:bodyPr/>
                    <a:lstStyle/>
                    <a:p>
                      <a:pPr algn="ctr"/>
                      <a:r>
                        <a:rPr lang="da-DK" sz="1600" dirty="0"/>
                        <a:t>B</a:t>
                      </a:r>
                      <a:endParaRPr lang="da-DK" sz="1600" dirty="0">
                        <a:solidFill>
                          <a:schemeClr val="tx1"/>
                        </a:solidFill>
                        <a:latin typeface="+mn-lt"/>
                        <a:cs typeface="Times New Roman"/>
                      </a:endParaRPr>
                    </a:p>
                  </a:txBody>
                  <a:tcPr marT="45719" marB="45719" anchor="ctr"/>
                </a:tc>
                <a:tc>
                  <a:txBody>
                    <a:bodyPr/>
                    <a:lstStyle/>
                    <a:p>
                      <a:pPr algn="ctr"/>
                      <a:r>
                        <a:rPr lang="da-DK" sz="1600" dirty="0"/>
                        <a:t>LAMA </a:t>
                      </a:r>
                    </a:p>
                    <a:p>
                      <a:pPr algn="ctr"/>
                      <a:r>
                        <a:rPr lang="da-DK" sz="1600" i="1" dirty="0"/>
                        <a:t>or</a:t>
                      </a:r>
                    </a:p>
                    <a:p>
                      <a:pPr algn="ctr"/>
                      <a:r>
                        <a:rPr lang="da-DK" sz="1600" dirty="0"/>
                        <a:t>LABA</a:t>
                      </a:r>
                      <a:endParaRPr lang="da-DK" sz="1600" dirty="0">
                        <a:solidFill>
                          <a:schemeClr val="tx1"/>
                        </a:solidFill>
                        <a:latin typeface="+mn-lt"/>
                        <a:cs typeface="Times New Roman"/>
                      </a:endParaRPr>
                    </a:p>
                  </a:txBody>
                  <a:tcPr marT="45719" marB="45719" anchor="ctr"/>
                </a:tc>
                <a:tc>
                  <a:txBody>
                    <a:bodyPr/>
                    <a:lstStyle/>
                    <a:p>
                      <a:pPr algn="ctr"/>
                      <a:r>
                        <a:rPr lang="da-DK" sz="1600" dirty="0"/>
                        <a:t>LAMA </a:t>
                      </a:r>
                      <a:r>
                        <a:rPr lang="da-DK" sz="1600" baseline="0" dirty="0"/>
                        <a:t>and LABA</a:t>
                      </a:r>
                      <a:endParaRPr lang="da-DK" sz="1600" baseline="0" dirty="0">
                        <a:solidFill>
                          <a:schemeClr val="tx1"/>
                        </a:solidFill>
                        <a:latin typeface="+mn-lt"/>
                        <a:cs typeface="Times New Roman"/>
                      </a:endParaRPr>
                    </a:p>
                  </a:txBody>
                  <a:tcPr marT="45719" marB="45719"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a-DK" sz="1600" dirty="0">
                        <a:solidFill>
                          <a:schemeClr val="tx1"/>
                        </a:solidFill>
                        <a:latin typeface="+mn-lt"/>
                        <a:cs typeface="Times New Roman"/>
                      </a:endParaRPr>
                    </a:p>
                  </a:txBody>
                  <a:tcPr marT="45719" marB="45719" anchor="c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a-DK" sz="1600" dirty="0"/>
                        <a:t>SABA </a:t>
                      </a:r>
                      <a:r>
                        <a:rPr lang="da-DK" sz="1600" i="1" dirty="0"/>
                        <a:t>and/or</a:t>
                      </a:r>
                      <a:r>
                        <a:rPr lang="da-DK" sz="1600" dirty="0"/>
                        <a:t> SAMA</a:t>
                      </a:r>
                      <a:endParaRPr lang="da-DK" sz="1600" baseline="0" dirty="0"/>
                    </a:p>
                    <a:p>
                      <a:pPr marL="0" marR="0" indent="0" algn="ctr" defTabSz="457200" rtl="0" eaLnBrk="1" fontAlgn="auto" latinLnBrk="0" hangingPunct="1">
                        <a:lnSpc>
                          <a:spcPct val="100000"/>
                        </a:lnSpc>
                        <a:spcBef>
                          <a:spcPts val="0"/>
                        </a:spcBef>
                        <a:spcAft>
                          <a:spcPts val="0"/>
                        </a:spcAft>
                        <a:buClrTx/>
                        <a:buSzTx/>
                        <a:buFontTx/>
                        <a:buNone/>
                        <a:tabLst/>
                        <a:defRPr/>
                      </a:pPr>
                      <a:r>
                        <a:rPr lang="da-DK" sz="1600" dirty="0" err="1"/>
                        <a:t>Theophylline</a:t>
                      </a:r>
                      <a:endParaRPr lang="da-DK" sz="1600" dirty="0"/>
                    </a:p>
                  </a:txBody>
                  <a:tcPr marT="45719" marB="45719" anchor="ctr"/>
                </a:tc>
                <a:extLst>
                  <a:ext uri="{0D108BD9-81ED-4DB2-BD59-A6C34878D82A}">
                    <a16:rowId xmlns:a16="http://schemas.microsoft.com/office/drawing/2014/main" xmlns="" val="10002"/>
                  </a:ext>
                </a:extLst>
              </a:tr>
              <a:tr h="1118887">
                <a:tc>
                  <a:txBody>
                    <a:bodyPr/>
                    <a:lstStyle/>
                    <a:p>
                      <a:pPr algn="ctr"/>
                      <a:r>
                        <a:rPr lang="da-DK" sz="1600" dirty="0"/>
                        <a:t>C</a:t>
                      </a:r>
                      <a:endParaRPr lang="da-DK" sz="1600" dirty="0">
                        <a:solidFill>
                          <a:schemeClr val="tx1"/>
                        </a:solidFill>
                        <a:latin typeface="+mn-lt"/>
                        <a:cs typeface="Times New Roman"/>
                      </a:endParaRPr>
                    </a:p>
                  </a:txBody>
                  <a:tcPr marT="45719" marB="45719" anchor="ctr"/>
                </a:tc>
                <a:tc>
                  <a:txBody>
                    <a:bodyPr/>
                    <a:lstStyle/>
                    <a:p>
                      <a:pPr algn="ctr"/>
                      <a:r>
                        <a:rPr lang="da-DK" sz="1600" dirty="0"/>
                        <a:t>ICS +LABA</a:t>
                      </a:r>
                    </a:p>
                    <a:p>
                      <a:pPr algn="ctr"/>
                      <a:r>
                        <a:rPr lang="da-DK" sz="1600" i="1" dirty="0"/>
                        <a:t>or</a:t>
                      </a:r>
                    </a:p>
                    <a:p>
                      <a:pPr algn="ctr"/>
                      <a:r>
                        <a:rPr lang="da-DK" sz="1600" dirty="0"/>
                        <a:t> LAMA</a:t>
                      </a:r>
                      <a:endParaRPr lang="da-DK" sz="1600" dirty="0">
                        <a:solidFill>
                          <a:schemeClr val="tx1"/>
                        </a:solidFill>
                        <a:latin typeface="+mn-lt"/>
                        <a:cs typeface="Times New Roman"/>
                      </a:endParaRPr>
                    </a:p>
                    <a:p>
                      <a:pPr algn="ctr"/>
                      <a:endParaRPr lang="da-DK" sz="1600" dirty="0">
                        <a:solidFill>
                          <a:schemeClr val="tx1"/>
                        </a:solidFill>
                        <a:latin typeface="+mn-lt"/>
                        <a:cs typeface="Times New Roman"/>
                      </a:endParaRPr>
                    </a:p>
                  </a:txBody>
                  <a:tcPr marT="45719" marB="45719" anchor="ctr"/>
                </a:tc>
                <a:tc>
                  <a:txBody>
                    <a:bodyPr/>
                    <a:lstStyle/>
                    <a:p>
                      <a:pPr algn="ctr"/>
                      <a:r>
                        <a:rPr lang="da-DK" sz="1600" dirty="0"/>
                        <a:t>LAMA and LABA </a:t>
                      </a:r>
                      <a:r>
                        <a:rPr lang="da-DK" sz="1600" i="1" dirty="0"/>
                        <a:t>or</a:t>
                      </a:r>
                    </a:p>
                    <a:p>
                      <a:pPr marL="0" marR="0" indent="0" algn="ctr" defTabSz="914400" rtl="0" eaLnBrk="1" fontAlgn="auto" latinLnBrk="0" hangingPunct="1">
                        <a:lnSpc>
                          <a:spcPct val="100000"/>
                        </a:lnSpc>
                        <a:spcBef>
                          <a:spcPts val="0"/>
                        </a:spcBef>
                        <a:spcAft>
                          <a:spcPts val="0"/>
                        </a:spcAft>
                        <a:buClrTx/>
                        <a:buSzTx/>
                        <a:buFontTx/>
                        <a:buNone/>
                        <a:tabLst/>
                        <a:defRPr/>
                      </a:pPr>
                      <a:r>
                        <a:rPr lang="da-DK" sz="1600" dirty="0"/>
                        <a:t>LAMA and PDE4-inh</a:t>
                      </a:r>
                      <a:r>
                        <a:rPr lang="da-DK" sz="1600" i="1" dirty="0"/>
                        <a:t>. or</a:t>
                      </a:r>
                    </a:p>
                    <a:p>
                      <a:pPr marL="0" marR="0" indent="0" algn="ctr" defTabSz="914400" rtl="0" eaLnBrk="1" fontAlgn="auto" latinLnBrk="0" hangingPunct="1">
                        <a:lnSpc>
                          <a:spcPct val="100000"/>
                        </a:lnSpc>
                        <a:spcBef>
                          <a:spcPts val="0"/>
                        </a:spcBef>
                        <a:spcAft>
                          <a:spcPts val="0"/>
                        </a:spcAft>
                        <a:buClrTx/>
                        <a:buSzTx/>
                        <a:buFontTx/>
                        <a:buNone/>
                        <a:tabLst/>
                        <a:defRPr/>
                      </a:pPr>
                      <a:r>
                        <a:rPr lang="da-DK" sz="1600" dirty="0"/>
                        <a:t>LABA and PDE4-inh.</a:t>
                      </a:r>
                      <a:endParaRPr lang="da-DK" sz="1600" i="0" dirty="0"/>
                    </a:p>
                    <a:p>
                      <a:pPr algn="ctr"/>
                      <a:endParaRPr lang="da-DK" sz="1600" dirty="0">
                        <a:solidFill>
                          <a:schemeClr val="tx1"/>
                        </a:solidFill>
                        <a:latin typeface="+mn-lt"/>
                        <a:cs typeface="Times New Roman"/>
                      </a:endParaRPr>
                    </a:p>
                  </a:txBody>
                  <a:tcPr marT="45719" marB="45719"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a-DK" sz="1600" dirty="0">
                        <a:solidFill>
                          <a:schemeClr val="tx1"/>
                        </a:solidFill>
                        <a:latin typeface="+mn-lt"/>
                        <a:cs typeface="Times New Roman"/>
                      </a:endParaRPr>
                    </a:p>
                  </a:txBody>
                  <a:tcPr marT="45719" marB="45719"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a-DK" sz="1600" dirty="0"/>
                        <a:t>SABA </a:t>
                      </a:r>
                      <a:r>
                        <a:rPr lang="da-DK" sz="1600" i="1" dirty="0"/>
                        <a:t>and/or</a:t>
                      </a:r>
                      <a:r>
                        <a:rPr lang="da-DK" sz="1600" dirty="0"/>
                        <a:t> SAMA</a:t>
                      </a:r>
                    </a:p>
                    <a:p>
                      <a:pPr marL="0" marR="0" indent="0" algn="ctr" defTabSz="457200" rtl="0" eaLnBrk="1" fontAlgn="auto" latinLnBrk="0" hangingPunct="1">
                        <a:lnSpc>
                          <a:spcPct val="100000"/>
                        </a:lnSpc>
                        <a:spcBef>
                          <a:spcPts val="0"/>
                        </a:spcBef>
                        <a:spcAft>
                          <a:spcPts val="0"/>
                        </a:spcAft>
                        <a:buClrTx/>
                        <a:buSzTx/>
                        <a:buFontTx/>
                        <a:buNone/>
                        <a:tabLst/>
                        <a:defRPr/>
                      </a:pPr>
                      <a:r>
                        <a:rPr lang="da-DK" sz="1600" dirty="0" err="1"/>
                        <a:t>Theophylline</a:t>
                      </a:r>
                      <a:endParaRPr lang="da-DK" sz="1600" i="1" dirty="0"/>
                    </a:p>
                  </a:txBody>
                  <a:tcPr marT="45719" marB="45719" anchor="ctr"/>
                </a:tc>
                <a:extLst>
                  <a:ext uri="{0D108BD9-81ED-4DB2-BD59-A6C34878D82A}">
                    <a16:rowId xmlns:a16="http://schemas.microsoft.com/office/drawing/2014/main" xmlns="" val="10003"/>
                  </a:ext>
                </a:extLst>
              </a:tr>
              <a:tr h="1268125">
                <a:tc>
                  <a:txBody>
                    <a:bodyPr/>
                    <a:lstStyle/>
                    <a:p>
                      <a:pPr algn="ctr"/>
                      <a:r>
                        <a:rPr lang="da-DK" sz="1600" dirty="0"/>
                        <a:t>D</a:t>
                      </a:r>
                      <a:endParaRPr lang="da-DK" sz="1600" dirty="0">
                        <a:solidFill>
                          <a:schemeClr val="tx1"/>
                        </a:solidFill>
                        <a:latin typeface="+mn-lt"/>
                        <a:cs typeface="Times New Roman"/>
                      </a:endParaRPr>
                    </a:p>
                  </a:txBody>
                  <a:tcPr marT="45719" marB="45719" anchor="ctr"/>
                </a:tc>
                <a:tc>
                  <a:txBody>
                    <a:bodyPr/>
                    <a:lstStyle/>
                    <a:p>
                      <a:pPr algn="ctr"/>
                      <a:r>
                        <a:rPr lang="da-DK" sz="1600" dirty="0"/>
                        <a:t>ICS + LABA</a:t>
                      </a:r>
                    </a:p>
                    <a:p>
                      <a:pPr algn="ctr"/>
                      <a:r>
                        <a:rPr lang="da-DK" sz="1600" i="1" dirty="0"/>
                        <a:t>and/or</a:t>
                      </a:r>
                    </a:p>
                    <a:p>
                      <a:pPr algn="ctr"/>
                      <a:r>
                        <a:rPr lang="da-DK" sz="1600" dirty="0"/>
                        <a:t>LAMA</a:t>
                      </a:r>
                      <a:endParaRPr lang="da-DK" sz="1600" dirty="0">
                        <a:solidFill>
                          <a:schemeClr val="tx1"/>
                        </a:solidFill>
                        <a:latin typeface="+mn-lt"/>
                        <a:cs typeface="Times New Roman"/>
                      </a:endParaRPr>
                    </a:p>
                    <a:p>
                      <a:pPr algn="ctr"/>
                      <a:endParaRPr lang="da-DK" sz="1600" dirty="0">
                        <a:solidFill>
                          <a:schemeClr val="tx1"/>
                        </a:solidFill>
                        <a:latin typeface="+mn-lt"/>
                        <a:cs typeface="Times New Roman"/>
                      </a:endParaRPr>
                    </a:p>
                  </a:txBody>
                  <a:tcPr marT="45719" marB="45719" anchor="ctr"/>
                </a:tc>
                <a:tc>
                  <a:txBody>
                    <a:bodyPr/>
                    <a:lstStyle/>
                    <a:p>
                      <a:pPr algn="ctr"/>
                      <a:r>
                        <a:rPr lang="da-DK" sz="1600" dirty="0"/>
                        <a:t>ICS + LABA and LAMA </a:t>
                      </a:r>
                      <a:r>
                        <a:rPr lang="da-DK" sz="1600" i="1" dirty="0"/>
                        <a:t>or</a:t>
                      </a:r>
                      <a:endParaRPr lang="da-DK" sz="1600" dirty="0">
                        <a:solidFill>
                          <a:schemeClr val="tx1"/>
                        </a:solidFill>
                        <a:latin typeface="+mn-lt"/>
                        <a:cs typeface="Times New Roman"/>
                      </a:endParaRPr>
                    </a:p>
                    <a:p>
                      <a:pPr algn="ctr"/>
                      <a:r>
                        <a:rPr lang="da-DK" sz="1600" dirty="0"/>
                        <a:t>ICS+LABA and PDE4-inh.</a:t>
                      </a:r>
                      <a:r>
                        <a:rPr lang="da-DK" sz="1600" i="1" baseline="0" dirty="0"/>
                        <a:t>or</a:t>
                      </a:r>
                    </a:p>
                    <a:p>
                      <a:pPr algn="ctr"/>
                      <a:r>
                        <a:rPr lang="da-DK" sz="1600" i="0" baseline="0" dirty="0"/>
                        <a:t>LAMA and LABA </a:t>
                      </a:r>
                      <a:r>
                        <a:rPr lang="da-DK" sz="1600" i="1" baseline="0" dirty="0"/>
                        <a:t>or</a:t>
                      </a:r>
                      <a:endParaRPr lang="da-DK" sz="1600" dirty="0"/>
                    </a:p>
                    <a:p>
                      <a:pPr algn="ctr"/>
                      <a:r>
                        <a:rPr lang="da-DK" sz="1600" dirty="0"/>
                        <a:t>LAMA and PDE4-inh</a:t>
                      </a:r>
                      <a:r>
                        <a:rPr lang="da-DK" sz="1600" i="1" dirty="0"/>
                        <a:t>.</a:t>
                      </a:r>
                    </a:p>
                  </a:txBody>
                  <a:tcPr marT="45719" marB="45719"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a-DK" sz="1600" dirty="0">
                        <a:solidFill>
                          <a:schemeClr val="tx1"/>
                        </a:solidFill>
                        <a:latin typeface="+mn-lt"/>
                        <a:cs typeface="Times New Roman"/>
                      </a:endParaRPr>
                    </a:p>
                  </a:txBody>
                  <a:tcPr marT="45719" marB="45719" anchor="c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a-DK" sz="1600" i="1" baseline="0" dirty="0" err="1"/>
                        <a:t>C</a:t>
                      </a:r>
                      <a:r>
                        <a:rPr lang="da-DK" sz="1600" baseline="0" dirty="0" err="1"/>
                        <a:t>arbocysteine</a:t>
                      </a:r>
                      <a:endParaRPr lang="da-DK" sz="1600" dirty="0">
                        <a:solidFill>
                          <a:schemeClr val="tx1"/>
                        </a:solidFill>
                        <a:latin typeface="+mn-lt"/>
                        <a:cs typeface="Times New Roman"/>
                      </a:endParaRPr>
                    </a:p>
                    <a:p>
                      <a:pPr marL="0" marR="0" indent="0" algn="ctr" defTabSz="457200" rtl="0" eaLnBrk="1" fontAlgn="auto" latinLnBrk="0" hangingPunct="1">
                        <a:lnSpc>
                          <a:spcPct val="100000"/>
                        </a:lnSpc>
                        <a:spcBef>
                          <a:spcPts val="0"/>
                        </a:spcBef>
                        <a:spcAft>
                          <a:spcPts val="0"/>
                        </a:spcAft>
                        <a:buClrTx/>
                        <a:buSzTx/>
                        <a:buFontTx/>
                        <a:buNone/>
                        <a:tabLst/>
                        <a:defRPr/>
                      </a:pPr>
                      <a:r>
                        <a:rPr lang="da-DK" sz="1600" i="1" dirty="0"/>
                        <a:t>SABA and</a:t>
                      </a:r>
                      <a:r>
                        <a:rPr lang="da-DK" sz="1600" dirty="0"/>
                        <a:t>/</a:t>
                      </a:r>
                      <a:r>
                        <a:rPr lang="da-DK" sz="1600" i="1" dirty="0"/>
                        <a:t>or</a:t>
                      </a:r>
                      <a:r>
                        <a:rPr lang="da-DK" sz="1600" dirty="0"/>
                        <a:t> SAMA</a:t>
                      </a:r>
                    </a:p>
                    <a:p>
                      <a:pPr marL="0" marR="0" indent="0" algn="ctr" defTabSz="457200" rtl="0" eaLnBrk="1" fontAlgn="auto" latinLnBrk="0" hangingPunct="1">
                        <a:lnSpc>
                          <a:spcPct val="100000"/>
                        </a:lnSpc>
                        <a:spcBef>
                          <a:spcPts val="0"/>
                        </a:spcBef>
                        <a:spcAft>
                          <a:spcPts val="0"/>
                        </a:spcAft>
                        <a:buClrTx/>
                        <a:buSzTx/>
                        <a:buFontTx/>
                        <a:buNone/>
                        <a:tabLst/>
                        <a:defRPr/>
                      </a:pPr>
                      <a:r>
                        <a:rPr lang="da-DK" sz="1600" dirty="0" err="1"/>
                        <a:t>Theophylline</a:t>
                      </a:r>
                      <a:endParaRPr lang="da-DK" sz="1600" dirty="0"/>
                    </a:p>
                  </a:txBody>
                  <a:tcPr marT="45719" marB="45719" anchor="ctr"/>
                </a:tc>
                <a:extLst>
                  <a:ext uri="{0D108BD9-81ED-4DB2-BD59-A6C34878D82A}">
                    <a16:rowId xmlns:a16="http://schemas.microsoft.com/office/drawing/2014/main" xmlns="" val="10004"/>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685800"/>
          </a:xfrm>
          <a:solidFill>
            <a:srgbClr val="002060"/>
          </a:solidFill>
        </p:spPr>
        <p:txBody>
          <a:bodyPr>
            <a:normAutofit fontScale="90000"/>
          </a:bodyPr>
          <a:lstStyle/>
          <a:p>
            <a:r>
              <a:rPr lang="en-US" b="1" dirty="0" err="1">
                <a:solidFill>
                  <a:schemeClr val="bg1"/>
                </a:solidFill>
                <a:latin typeface="Verdana" pitchFamily="34" charset="0"/>
              </a:rPr>
              <a:t>Thuốc</a:t>
            </a:r>
            <a:r>
              <a:rPr lang="en-US" b="1" dirty="0">
                <a:solidFill>
                  <a:schemeClr val="bg1"/>
                </a:solidFill>
                <a:latin typeface="Verdana" pitchFamily="34" charset="0"/>
              </a:rPr>
              <a:t> </a:t>
            </a:r>
            <a:r>
              <a:rPr lang="en-US" b="1" dirty="0" err="1">
                <a:solidFill>
                  <a:schemeClr val="bg1"/>
                </a:solidFill>
                <a:latin typeface="Verdana" pitchFamily="34" charset="0"/>
              </a:rPr>
              <a:t>giãn</a:t>
            </a:r>
            <a:r>
              <a:rPr lang="en-US" b="1" dirty="0">
                <a:solidFill>
                  <a:schemeClr val="bg1"/>
                </a:solidFill>
                <a:latin typeface="Verdana" pitchFamily="34" charset="0"/>
              </a:rPr>
              <a:t> PQ </a:t>
            </a:r>
            <a:r>
              <a:rPr lang="en-US" b="1" dirty="0" err="1">
                <a:solidFill>
                  <a:schemeClr val="bg1"/>
                </a:solidFill>
                <a:latin typeface="Verdana" pitchFamily="34" charset="0"/>
              </a:rPr>
              <a:t>tác</a:t>
            </a:r>
            <a:r>
              <a:rPr lang="en-US" b="1" dirty="0">
                <a:solidFill>
                  <a:schemeClr val="bg1"/>
                </a:solidFill>
                <a:latin typeface="Verdana" pitchFamily="34" charset="0"/>
              </a:rPr>
              <a:t> </a:t>
            </a:r>
            <a:r>
              <a:rPr lang="en-US" b="1" dirty="0" err="1">
                <a:solidFill>
                  <a:schemeClr val="bg1"/>
                </a:solidFill>
                <a:latin typeface="Verdana" pitchFamily="34" charset="0"/>
              </a:rPr>
              <a:t>dụng</a:t>
            </a:r>
            <a:r>
              <a:rPr lang="en-US" b="1" dirty="0">
                <a:solidFill>
                  <a:schemeClr val="bg1"/>
                </a:solidFill>
                <a:latin typeface="Verdana" pitchFamily="34" charset="0"/>
              </a:rPr>
              <a:t> </a:t>
            </a:r>
            <a:r>
              <a:rPr lang="en-US" b="1" dirty="0" err="1">
                <a:solidFill>
                  <a:schemeClr val="bg1"/>
                </a:solidFill>
                <a:latin typeface="Verdana" pitchFamily="34" charset="0"/>
              </a:rPr>
              <a:t>ng</a:t>
            </a:r>
            <a:r>
              <a:rPr lang="vi-VN" b="1" dirty="0">
                <a:solidFill>
                  <a:schemeClr val="bg1"/>
                </a:solidFill>
                <a:latin typeface="Verdana" pitchFamily="34" charset="0"/>
              </a:rPr>
              <a:t>ắn</a:t>
            </a:r>
            <a:endParaRPr lang="en-US" b="1" dirty="0">
              <a:solidFill>
                <a:schemeClr val="bg1"/>
              </a:solidFill>
              <a:latin typeface="Verdana" pitchFamily="34" charset="0"/>
            </a:endParaRPr>
          </a:p>
        </p:txBody>
      </p:sp>
      <p:graphicFrame>
        <p:nvGraphicFramePr>
          <p:cNvPr id="4" name="Content Placeholder 3"/>
          <p:cNvGraphicFramePr>
            <a:graphicFrameLocks noGrp="1"/>
          </p:cNvGraphicFramePr>
          <p:nvPr>
            <p:ph idx="1"/>
          </p:nvPr>
        </p:nvGraphicFramePr>
        <p:xfrm>
          <a:off x="609601" y="1158113"/>
          <a:ext cx="8000999" cy="2949894"/>
        </p:xfrm>
        <a:graphic>
          <a:graphicData uri="http://schemas.openxmlformats.org/drawingml/2006/table">
            <a:tbl>
              <a:tblPr firstRow="1" bandRow="1">
                <a:tableStyleId>{5C22544A-7EE6-4342-B048-85BDC9FD1C3A}</a:tableStyleId>
              </a:tblPr>
              <a:tblGrid>
                <a:gridCol w="3833812">
                  <a:extLst>
                    <a:ext uri="{9D8B030D-6E8A-4147-A177-3AD203B41FA5}">
                      <a16:colId xmlns:a16="http://schemas.microsoft.com/office/drawing/2014/main" xmlns="" val="20000"/>
                    </a:ext>
                  </a:extLst>
                </a:gridCol>
                <a:gridCol w="4167187">
                  <a:extLst>
                    <a:ext uri="{9D8B030D-6E8A-4147-A177-3AD203B41FA5}">
                      <a16:colId xmlns:a16="http://schemas.microsoft.com/office/drawing/2014/main" xmlns="" val="20001"/>
                    </a:ext>
                  </a:extLst>
                </a:gridCol>
              </a:tblGrid>
              <a:tr h="323501">
                <a:tc>
                  <a:txBody>
                    <a:bodyPr/>
                    <a:lstStyle/>
                    <a:p>
                      <a:pPr>
                        <a:lnSpc>
                          <a:spcPct val="114000"/>
                        </a:lnSpc>
                      </a:pPr>
                      <a:r>
                        <a:rPr lang="en-US" u="sng" dirty="0" err="1">
                          <a:solidFill>
                            <a:schemeClr val="tx2"/>
                          </a:solidFill>
                          <a:latin typeface="Arial" pitchFamily="34" charset="0"/>
                          <a:cs typeface="Arial" pitchFamily="34" charset="0"/>
                        </a:rPr>
                        <a:t>Kích</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thích</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giao</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cảm</a:t>
                      </a:r>
                      <a:endParaRPr lang="en-US" u="sng" dirty="0">
                        <a:solidFill>
                          <a:schemeClr val="tx2"/>
                        </a:solidFill>
                        <a:latin typeface="Arial" pitchFamily="34" charset="0"/>
                        <a:cs typeface="Arial" pitchFamily="34" charset="0"/>
                      </a:endParaRPr>
                    </a:p>
                  </a:txBody>
                  <a:tcPr>
                    <a:noFill/>
                  </a:tcPr>
                </a:tc>
                <a:tc>
                  <a:txBody>
                    <a:bodyPr/>
                    <a:lstStyle/>
                    <a:p>
                      <a:pPr>
                        <a:lnSpc>
                          <a:spcPct val="125000"/>
                        </a:lnSpc>
                      </a:pPr>
                      <a:r>
                        <a:rPr lang="en-US" u="sng" dirty="0" err="1">
                          <a:solidFill>
                            <a:schemeClr val="tx2"/>
                          </a:solidFill>
                          <a:latin typeface="Arial" pitchFamily="34" charset="0"/>
                          <a:cs typeface="Arial" pitchFamily="34" charset="0"/>
                        </a:rPr>
                        <a:t>Ức</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chế</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phó</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giao</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cảm</a:t>
                      </a:r>
                      <a:endParaRPr lang="en-US" u="sng" dirty="0">
                        <a:solidFill>
                          <a:schemeClr val="tx2"/>
                        </a:solidFill>
                        <a:latin typeface="Arial" pitchFamily="34" charset="0"/>
                        <a:cs typeface="Arial" pitchFamily="34" charset="0"/>
                      </a:endParaRPr>
                    </a:p>
                  </a:txBody>
                  <a:tcPr>
                    <a:noFill/>
                  </a:tcPr>
                </a:tc>
                <a:extLst>
                  <a:ext uri="{0D108BD9-81ED-4DB2-BD59-A6C34878D82A}">
                    <a16:rowId xmlns:a16="http://schemas.microsoft.com/office/drawing/2014/main" xmlns="" val="10000"/>
                  </a:ext>
                </a:extLst>
              </a:tr>
              <a:tr h="323501">
                <a:tc>
                  <a:txBody>
                    <a:bodyPr/>
                    <a:lstStyle/>
                    <a:p>
                      <a:pPr>
                        <a:lnSpc>
                          <a:spcPct val="114000"/>
                        </a:lnSpc>
                      </a:pPr>
                      <a:r>
                        <a:rPr lang="en-US" dirty="0" err="1">
                          <a:solidFill>
                            <a:schemeClr val="tx1"/>
                          </a:solidFill>
                          <a:latin typeface="Arial" pitchFamily="34" charset="0"/>
                          <a:cs typeface="Arial" pitchFamily="34" charset="0"/>
                        </a:rPr>
                        <a:t>Sallbutamol</a:t>
                      </a:r>
                      <a:r>
                        <a:rPr lang="en-US" dirty="0">
                          <a:solidFill>
                            <a:schemeClr val="tx1"/>
                          </a:solidFill>
                          <a:latin typeface="Arial" pitchFamily="34" charset="0"/>
                          <a:cs typeface="Arial" pitchFamily="34" charset="0"/>
                        </a:rPr>
                        <a:t> [</a:t>
                      </a:r>
                      <a:r>
                        <a:rPr lang="en-US" b="1" dirty="0">
                          <a:solidFill>
                            <a:schemeClr val="tx2"/>
                          </a:solidFill>
                          <a:latin typeface="Arial" pitchFamily="34" charset="0"/>
                          <a:cs typeface="Arial" pitchFamily="34" charset="0"/>
                        </a:rPr>
                        <a:t>VENTOLIN</a:t>
                      </a:r>
                      <a:r>
                        <a:rPr lang="en-US" dirty="0">
                          <a:solidFill>
                            <a:schemeClr val="tx1"/>
                          </a:solidFill>
                          <a:latin typeface="Arial" pitchFamily="34" charset="0"/>
                          <a:cs typeface="Arial" pitchFamily="34" charset="0"/>
                        </a:rPr>
                        <a:t>]</a:t>
                      </a:r>
                    </a:p>
                  </a:txBody>
                  <a:tcPr>
                    <a:noFill/>
                  </a:tcPr>
                </a:tc>
                <a:tc>
                  <a:txBody>
                    <a:bodyPr/>
                    <a:lstStyle/>
                    <a:p>
                      <a:pPr>
                        <a:lnSpc>
                          <a:spcPct val="125000"/>
                        </a:lnSpc>
                      </a:pPr>
                      <a:r>
                        <a:rPr lang="en-US" dirty="0" err="1">
                          <a:solidFill>
                            <a:schemeClr val="tx1"/>
                          </a:solidFill>
                          <a:latin typeface="Arial" pitchFamily="34" charset="0"/>
                          <a:cs typeface="Arial" pitchFamily="34" charset="0"/>
                        </a:rPr>
                        <a:t>Ipratropium</a:t>
                      </a:r>
                      <a:r>
                        <a:rPr lang="en-US" baseline="0" dirty="0">
                          <a:solidFill>
                            <a:schemeClr val="tx1"/>
                          </a:solidFill>
                          <a:latin typeface="Arial" pitchFamily="34" charset="0"/>
                          <a:cs typeface="Arial" pitchFamily="34" charset="0"/>
                        </a:rPr>
                        <a:t> bromide [</a:t>
                      </a:r>
                      <a:r>
                        <a:rPr lang="en-US" b="1" baseline="0" dirty="0">
                          <a:solidFill>
                            <a:srgbClr val="FF6600"/>
                          </a:solidFill>
                          <a:latin typeface="Arial" pitchFamily="34" charset="0"/>
                          <a:cs typeface="Arial" pitchFamily="34" charset="0"/>
                        </a:rPr>
                        <a:t>ATROVENT</a:t>
                      </a:r>
                      <a:r>
                        <a:rPr lang="en-US" baseline="0" dirty="0">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1"/>
                  </a:ext>
                </a:extLst>
              </a:tr>
              <a:tr h="350673">
                <a:tc>
                  <a:txBody>
                    <a:bodyPr/>
                    <a:lstStyle/>
                    <a:p>
                      <a:pPr>
                        <a:lnSpc>
                          <a:spcPct val="114000"/>
                        </a:lnSpc>
                      </a:pPr>
                      <a:r>
                        <a:rPr lang="en-US" dirty="0" err="1">
                          <a:solidFill>
                            <a:schemeClr val="tx1"/>
                          </a:solidFill>
                          <a:latin typeface="Arial" pitchFamily="34" charset="0"/>
                          <a:cs typeface="Arial" pitchFamily="34" charset="0"/>
                        </a:rPr>
                        <a:t>Fenoterol</a:t>
                      </a:r>
                      <a:r>
                        <a:rPr lang="en-US" dirty="0">
                          <a:solidFill>
                            <a:schemeClr val="tx1"/>
                          </a:solidFill>
                          <a:latin typeface="Arial" pitchFamily="34" charset="0"/>
                          <a:cs typeface="Arial" pitchFamily="34" charset="0"/>
                        </a:rPr>
                        <a:t> [</a:t>
                      </a:r>
                      <a:r>
                        <a:rPr lang="en-US" b="1" dirty="0">
                          <a:solidFill>
                            <a:srgbClr val="FF6600"/>
                          </a:solidFill>
                          <a:latin typeface="Arial" pitchFamily="34" charset="0"/>
                          <a:cs typeface="Arial" pitchFamily="34" charset="0"/>
                        </a:rPr>
                        <a:t>BEROTEC</a:t>
                      </a:r>
                      <a:r>
                        <a:rPr lang="en-US" dirty="0">
                          <a:solidFill>
                            <a:schemeClr val="tx1"/>
                          </a:solidFill>
                          <a:latin typeface="Arial" pitchFamily="34" charset="0"/>
                          <a:cs typeface="Arial" pitchFamily="34" charset="0"/>
                        </a:rPr>
                        <a:t>]</a:t>
                      </a:r>
                    </a:p>
                  </a:txBody>
                  <a:tcPr>
                    <a:noFill/>
                  </a:tcPr>
                </a:tc>
                <a:tc>
                  <a:txBody>
                    <a:bodyPr/>
                    <a:lstStyle/>
                    <a:p>
                      <a:pPr>
                        <a:lnSpc>
                          <a:spcPct val="125000"/>
                        </a:lnSpc>
                      </a:pPr>
                      <a:endParaRPr lang="en-US"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2"/>
                  </a:ext>
                </a:extLst>
              </a:tr>
              <a:tr h="350673">
                <a:tc>
                  <a:txBody>
                    <a:bodyPr/>
                    <a:lstStyle/>
                    <a:p>
                      <a:pPr>
                        <a:lnSpc>
                          <a:spcPct val="114000"/>
                        </a:lnSpc>
                      </a:pPr>
                      <a:r>
                        <a:rPr lang="en-US" dirty="0" err="1">
                          <a:solidFill>
                            <a:schemeClr val="tx1"/>
                          </a:solidFill>
                          <a:latin typeface="Arial" pitchFamily="34" charset="0"/>
                          <a:cs typeface="Arial" pitchFamily="34" charset="0"/>
                        </a:rPr>
                        <a:t>Terbutalin</a:t>
                      </a:r>
                      <a:r>
                        <a:rPr lang="en-US" dirty="0">
                          <a:solidFill>
                            <a:schemeClr val="tx1"/>
                          </a:solidFill>
                          <a:latin typeface="Arial" pitchFamily="34" charset="0"/>
                          <a:cs typeface="Arial" pitchFamily="34" charset="0"/>
                        </a:rPr>
                        <a:t> [</a:t>
                      </a:r>
                      <a:r>
                        <a:rPr lang="en-US" b="1" dirty="0">
                          <a:solidFill>
                            <a:srgbClr val="FF6600"/>
                          </a:solidFill>
                          <a:latin typeface="Arial" pitchFamily="34" charset="0"/>
                          <a:cs typeface="Arial" pitchFamily="34" charset="0"/>
                        </a:rPr>
                        <a:t>BRICANYL</a:t>
                      </a:r>
                      <a:r>
                        <a:rPr lang="en-US" dirty="0">
                          <a:solidFill>
                            <a:schemeClr val="tx1"/>
                          </a:solidFill>
                          <a:latin typeface="Arial" pitchFamily="34" charset="0"/>
                          <a:cs typeface="Arial" pitchFamily="34" charset="0"/>
                        </a:rPr>
                        <a:t>]</a:t>
                      </a:r>
                    </a:p>
                  </a:txBody>
                  <a:tcPr>
                    <a:noFill/>
                  </a:tcPr>
                </a:tc>
                <a:tc>
                  <a:txBody>
                    <a:bodyPr/>
                    <a:lstStyle/>
                    <a:p>
                      <a:pPr>
                        <a:lnSpc>
                          <a:spcPct val="125000"/>
                        </a:lnSpc>
                      </a:pPr>
                      <a:endParaRPr lang="en-US">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3"/>
                  </a:ext>
                </a:extLst>
              </a:tr>
              <a:tr h="305249">
                <a:tc gridSpan="2">
                  <a:txBody>
                    <a:bodyPr/>
                    <a:lstStyle/>
                    <a:p>
                      <a:pPr algn="ctr">
                        <a:lnSpc>
                          <a:spcPct val="114000"/>
                        </a:lnSpc>
                      </a:pPr>
                      <a:r>
                        <a:rPr lang="en-US" b="1" u="sng" dirty="0" err="1">
                          <a:solidFill>
                            <a:schemeClr val="tx2"/>
                          </a:solidFill>
                          <a:latin typeface="Arial" pitchFamily="34" charset="0"/>
                          <a:cs typeface="Arial" pitchFamily="34" charset="0"/>
                        </a:rPr>
                        <a:t>Kích</a:t>
                      </a:r>
                      <a:r>
                        <a:rPr lang="en-US" b="1" u="sng" baseline="0" dirty="0">
                          <a:solidFill>
                            <a:schemeClr val="tx2"/>
                          </a:solidFill>
                          <a:latin typeface="Arial" pitchFamily="34" charset="0"/>
                          <a:cs typeface="Arial" pitchFamily="34" charset="0"/>
                        </a:rPr>
                        <a:t> </a:t>
                      </a:r>
                      <a:r>
                        <a:rPr lang="en-US" b="1" u="sng" baseline="0" dirty="0" err="1">
                          <a:solidFill>
                            <a:schemeClr val="tx2"/>
                          </a:solidFill>
                          <a:latin typeface="Arial" pitchFamily="34" charset="0"/>
                          <a:cs typeface="Arial" pitchFamily="34" charset="0"/>
                        </a:rPr>
                        <a:t>thích</a:t>
                      </a:r>
                      <a:r>
                        <a:rPr lang="en-US" b="1" u="sng" baseline="0" dirty="0">
                          <a:solidFill>
                            <a:schemeClr val="tx2"/>
                          </a:solidFill>
                          <a:latin typeface="Arial" pitchFamily="34" charset="0"/>
                          <a:cs typeface="Arial" pitchFamily="34" charset="0"/>
                        </a:rPr>
                        <a:t> </a:t>
                      </a:r>
                      <a:r>
                        <a:rPr lang="en-US" b="1" u="sng" baseline="0" dirty="0" err="1">
                          <a:solidFill>
                            <a:schemeClr val="tx2"/>
                          </a:solidFill>
                          <a:latin typeface="Arial" pitchFamily="34" charset="0"/>
                          <a:cs typeface="Arial" pitchFamily="34" charset="0"/>
                        </a:rPr>
                        <a:t>giao</a:t>
                      </a:r>
                      <a:r>
                        <a:rPr lang="en-US" b="1" u="sng" baseline="0" dirty="0">
                          <a:solidFill>
                            <a:schemeClr val="tx2"/>
                          </a:solidFill>
                          <a:latin typeface="Arial" pitchFamily="34" charset="0"/>
                          <a:cs typeface="Arial" pitchFamily="34" charset="0"/>
                        </a:rPr>
                        <a:t> </a:t>
                      </a:r>
                      <a:r>
                        <a:rPr lang="en-US" b="1" u="sng" baseline="0" dirty="0" err="1">
                          <a:solidFill>
                            <a:schemeClr val="tx2"/>
                          </a:solidFill>
                          <a:latin typeface="Arial" pitchFamily="34" charset="0"/>
                          <a:cs typeface="Arial" pitchFamily="34" charset="0"/>
                        </a:rPr>
                        <a:t>cảm</a:t>
                      </a:r>
                      <a:r>
                        <a:rPr lang="en-US" b="1" u="sng" baseline="0" dirty="0">
                          <a:solidFill>
                            <a:schemeClr val="tx2"/>
                          </a:solidFill>
                          <a:latin typeface="Arial" pitchFamily="34" charset="0"/>
                          <a:cs typeface="Arial" pitchFamily="34" charset="0"/>
                        </a:rPr>
                        <a:t> + </a:t>
                      </a:r>
                      <a:r>
                        <a:rPr lang="en-US" b="1" u="sng" baseline="0" dirty="0" err="1">
                          <a:solidFill>
                            <a:schemeClr val="tx2"/>
                          </a:solidFill>
                          <a:latin typeface="Arial" pitchFamily="34" charset="0"/>
                          <a:cs typeface="Arial" pitchFamily="34" charset="0"/>
                        </a:rPr>
                        <a:t>Ức</a:t>
                      </a:r>
                      <a:r>
                        <a:rPr lang="en-US" b="1" u="sng" baseline="0" dirty="0">
                          <a:solidFill>
                            <a:schemeClr val="tx2"/>
                          </a:solidFill>
                          <a:latin typeface="Arial" pitchFamily="34" charset="0"/>
                          <a:cs typeface="Arial" pitchFamily="34" charset="0"/>
                        </a:rPr>
                        <a:t> </a:t>
                      </a:r>
                      <a:r>
                        <a:rPr lang="en-US" b="1" u="sng" baseline="0" dirty="0" err="1">
                          <a:solidFill>
                            <a:schemeClr val="tx2"/>
                          </a:solidFill>
                          <a:latin typeface="Arial" pitchFamily="34" charset="0"/>
                          <a:cs typeface="Arial" pitchFamily="34" charset="0"/>
                        </a:rPr>
                        <a:t>chế</a:t>
                      </a:r>
                      <a:r>
                        <a:rPr lang="en-US" b="1" u="sng" baseline="0" dirty="0">
                          <a:solidFill>
                            <a:schemeClr val="tx2"/>
                          </a:solidFill>
                          <a:latin typeface="Arial" pitchFamily="34" charset="0"/>
                          <a:cs typeface="Arial" pitchFamily="34" charset="0"/>
                        </a:rPr>
                        <a:t> </a:t>
                      </a:r>
                      <a:r>
                        <a:rPr lang="en-US" b="1" u="sng" baseline="0" dirty="0" err="1">
                          <a:solidFill>
                            <a:schemeClr val="tx2"/>
                          </a:solidFill>
                          <a:latin typeface="Arial" pitchFamily="34" charset="0"/>
                          <a:cs typeface="Arial" pitchFamily="34" charset="0"/>
                        </a:rPr>
                        <a:t>phó</a:t>
                      </a:r>
                      <a:r>
                        <a:rPr lang="en-US" b="1" u="sng" baseline="0" dirty="0">
                          <a:solidFill>
                            <a:schemeClr val="tx2"/>
                          </a:solidFill>
                          <a:latin typeface="Arial" pitchFamily="34" charset="0"/>
                          <a:cs typeface="Arial" pitchFamily="34" charset="0"/>
                        </a:rPr>
                        <a:t> </a:t>
                      </a:r>
                      <a:r>
                        <a:rPr lang="en-US" b="1" u="sng" baseline="0" dirty="0" err="1">
                          <a:solidFill>
                            <a:schemeClr val="tx2"/>
                          </a:solidFill>
                          <a:latin typeface="Arial" pitchFamily="34" charset="0"/>
                          <a:cs typeface="Arial" pitchFamily="34" charset="0"/>
                        </a:rPr>
                        <a:t>giao</a:t>
                      </a:r>
                      <a:r>
                        <a:rPr lang="en-US" b="1" u="sng" baseline="0" dirty="0">
                          <a:solidFill>
                            <a:schemeClr val="tx2"/>
                          </a:solidFill>
                          <a:latin typeface="Arial" pitchFamily="34" charset="0"/>
                          <a:cs typeface="Arial" pitchFamily="34" charset="0"/>
                        </a:rPr>
                        <a:t> </a:t>
                      </a:r>
                      <a:r>
                        <a:rPr lang="en-US" b="1" u="sng" baseline="0" dirty="0" err="1">
                          <a:solidFill>
                            <a:schemeClr val="tx2"/>
                          </a:solidFill>
                          <a:latin typeface="Arial" pitchFamily="34" charset="0"/>
                          <a:cs typeface="Arial" pitchFamily="34" charset="0"/>
                        </a:rPr>
                        <a:t>cảm</a:t>
                      </a:r>
                      <a:r>
                        <a:rPr lang="en-US" b="1" u="sng" baseline="0" dirty="0">
                          <a:solidFill>
                            <a:schemeClr val="tx2"/>
                          </a:solidFill>
                          <a:latin typeface="Arial" pitchFamily="34" charset="0"/>
                          <a:cs typeface="Arial" pitchFamily="34" charset="0"/>
                        </a:rPr>
                        <a:t> </a:t>
                      </a:r>
                      <a:endParaRPr lang="en-US" b="1" u="sng" dirty="0">
                        <a:solidFill>
                          <a:schemeClr val="tx2"/>
                        </a:solidFill>
                        <a:latin typeface="Arial" pitchFamily="34" charset="0"/>
                        <a:cs typeface="Arial" pitchFamily="34" charset="0"/>
                      </a:endParaRPr>
                    </a:p>
                  </a:txBody>
                  <a:tcPr>
                    <a:noFill/>
                  </a:tcPr>
                </a:tc>
                <a:tc hMerge="1">
                  <a:txBody>
                    <a:bodyPr/>
                    <a:lstStyle/>
                    <a:p>
                      <a:endParaRPr lang="en-US"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4"/>
                  </a:ext>
                </a:extLst>
              </a:tr>
              <a:tr h="305249">
                <a:tc gridSpan="2">
                  <a:txBody>
                    <a:bodyPr/>
                    <a:lstStyle/>
                    <a:p>
                      <a:pPr>
                        <a:lnSpc>
                          <a:spcPct val="114000"/>
                        </a:lnSpc>
                      </a:pPr>
                      <a:r>
                        <a:rPr lang="en-US" dirty="0" err="1">
                          <a:solidFill>
                            <a:schemeClr val="tx1"/>
                          </a:solidFill>
                          <a:latin typeface="Arial" pitchFamily="34" charset="0"/>
                          <a:cs typeface="Arial" pitchFamily="34" charset="0"/>
                        </a:rPr>
                        <a:t>Fenoterol</a:t>
                      </a:r>
                      <a:r>
                        <a:rPr lang="en-US" dirty="0">
                          <a:solidFill>
                            <a:schemeClr val="tx1"/>
                          </a:solidFill>
                          <a:latin typeface="Arial" pitchFamily="34" charset="0"/>
                          <a:cs typeface="Arial" pitchFamily="34" charset="0"/>
                        </a:rPr>
                        <a:t> + </a:t>
                      </a:r>
                      <a:r>
                        <a:rPr lang="en-US" dirty="0" err="1">
                          <a:solidFill>
                            <a:schemeClr val="tx1"/>
                          </a:solidFill>
                          <a:latin typeface="Arial" pitchFamily="34" charset="0"/>
                          <a:cs typeface="Arial" pitchFamily="34" charset="0"/>
                        </a:rPr>
                        <a:t>Ipratropium</a:t>
                      </a:r>
                      <a:r>
                        <a:rPr lang="en-US" baseline="0" dirty="0">
                          <a:solidFill>
                            <a:schemeClr val="tx1"/>
                          </a:solidFill>
                          <a:latin typeface="Arial" pitchFamily="34" charset="0"/>
                          <a:cs typeface="Arial" pitchFamily="34" charset="0"/>
                        </a:rPr>
                        <a:t> bromide [</a:t>
                      </a:r>
                      <a:r>
                        <a:rPr lang="en-US" b="1" baseline="0" dirty="0">
                          <a:solidFill>
                            <a:schemeClr val="tx2"/>
                          </a:solidFill>
                          <a:latin typeface="Arial" pitchFamily="34" charset="0"/>
                          <a:cs typeface="Arial" pitchFamily="34" charset="0"/>
                        </a:rPr>
                        <a:t>BERODUAL</a:t>
                      </a:r>
                      <a:r>
                        <a:rPr lang="en-US" baseline="0" dirty="0">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a:txBody>
                  <a:tcPr>
                    <a:noFill/>
                  </a:tcPr>
                </a:tc>
                <a:tc hMerge="1">
                  <a:txBody>
                    <a:bodyPr/>
                    <a:lstStyle/>
                    <a:p>
                      <a:endParaRPr lang="en-US"/>
                    </a:p>
                  </a:txBody>
                  <a:tcPr/>
                </a:tc>
                <a:extLst>
                  <a:ext uri="{0D108BD9-81ED-4DB2-BD59-A6C34878D82A}">
                    <a16:rowId xmlns:a16="http://schemas.microsoft.com/office/drawing/2014/main" xmlns="" val="10005"/>
                  </a:ext>
                </a:extLst>
              </a:tr>
              <a:tr h="305249">
                <a:tc gridSpan="2">
                  <a:txBody>
                    <a:bodyPr/>
                    <a:lstStyle/>
                    <a:p>
                      <a:pPr>
                        <a:lnSpc>
                          <a:spcPct val="114000"/>
                        </a:lnSpc>
                      </a:pPr>
                      <a:r>
                        <a:rPr lang="en-US" dirty="0" err="1">
                          <a:solidFill>
                            <a:schemeClr val="tx1"/>
                          </a:solidFill>
                          <a:latin typeface="Arial" pitchFamily="34" charset="0"/>
                          <a:cs typeface="Arial" pitchFamily="34" charset="0"/>
                        </a:rPr>
                        <a:t>Salbutamol</a:t>
                      </a:r>
                      <a:r>
                        <a:rPr lang="en-US" dirty="0">
                          <a:solidFill>
                            <a:schemeClr val="tx1"/>
                          </a:solidFill>
                          <a:latin typeface="Arial" pitchFamily="34" charset="0"/>
                          <a:cs typeface="Arial" pitchFamily="34" charset="0"/>
                        </a:rPr>
                        <a:t> + </a:t>
                      </a:r>
                      <a:r>
                        <a:rPr lang="en-US" dirty="0" err="1">
                          <a:solidFill>
                            <a:schemeClr val="tx1"/>
                          </a:solidFill>
                          <a:latin typeface="Arial" pitchFamily="34" charset="0"/>
                          <a:cs typeface="Arial" pitchFamily="34" charset="0"/>
                        </a:rPr>
                        <a:t>Ipratropium</a:t>
                      </a:r>
                      <a:r>
                        <a:rPr lang="en-US" dirty="0">
                          <a:solidFill>
                            <a:schemeClr val="tx1"/>
                          </a:solidFill>
                          <a:latin typeface="Arial" pitchFamily="34" charset="0"/>
                          <a:cs typeface="Arial" pitchFamily="34" charset="0"/>
                        </a:rPr>
                        <a:t> bromide [</a:t>
                      </a:r>
                      <a:r>
                        <a:rPr lang="en-US" b="1" dirty="0">
                          <a:solidFill>
                            <a:schemeClr val="tx2"/>
                          </a:solidFill>
                          <a:latin typeface="Arial" pitchFamily="34" charset="0"/>
                          <a:cs typeface="Arial" pitchFamily="34" charset="0"/>
                        </a:rPr>
                        <a:t>COMBIVENT</a:t>
                      </a:r>
                      <a:r>
                        <a:rPr lang="en-US" dirty="0">
                          <a:solidFill>
                            <a:schemeClr val="tx1"/>
                          </a:solidFill>
                          <a:latin typeface="Arial" pitchFamily="34" charset="0"/>
                          <a:cs typeface="Arial" pitchFamily="34" charset="0"/>
                        </a:rPr>
                        <a:t>]</a:t>
                      </a:r>
                    </a:p>
                  </a:txBody>
                  <a:tcPr>
                    <a:noFill/>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
        <p:nvSpPr>
          <p:cNvPr id="54274" name="AutoShape 2" descr="data:image/jpeg;base64,/9j/4AAQSkZJRgABAQAAAQABAAD/2wCEAAkGBhMSERUSEhQUFBQSFxUWFhcUFBQUFRcYFBQXFxgUFBYXHSYeFxkkGhYXHy8gIycqLiwsGB8xNTAqNSYrLCoBCQoKDgwOFA8PGCkYFBgsKSkpKSkpKSkpKSkpKSkpKikpKSkpKSkpKSkpKSkpKSkpKSkpKSkpKSkpKSkpKSkpKf/AABEIAK8AqgMBIgACEQEDEQH/xAAcAAEAAgMBAQEAAAAAAAAAAAAABQcBBAYDAgj/xABDEAACAQIDBAUHCgUDBQEAAAABAgMAEQQSIQUGMUETIlFhcQcUMoGRwfAjQmJygqGxssLRJDM0UnOSouEWQ2OzwxX/xAAYAQEBAQEBAAAAAAAAAAAAAAAAAQIDBP/EABwRAQACAwEBAQAAAAAAAAAAAAABEQIDMSEyEv/aAAwDAQACEQMRAD8AvGsE1mojeDZZxCCPpXjS4LdHbMwHzCTwBoN841LE5gQONje3jbhUTid+sBGbPioAezOD+FSbwKsWQAZQAtuVrWtXCbwbAw8cbSR4OCSQEWDRZyczAE6a8DypSTLqcFvzgJmCx4qF2OgAcXPgKlI9oRs2UOubsvY+oHjVS4eJUcyLgERo8rIUTUkuAQpUcRc8rajlU3s/fDP8nLC66HsPAL1lDBTcXvw+bWP1LVLHBrNaOxMQHgRgxcWtmPE5dLnv0reraFKUoFKUoFKUoFKUoFKUoFKUoFKUoFamOxCqUBveRsq+Ni3q0U1tVze/mIkjw6vGQCsiXJAJCm4YrzBtpprYmrHUmfE3i26h8K43eDGsq9UprcHpGyDhyPM8dK47eHfnFyKo6TIpFmEYAzEWuSbdvZXNYjaWIkALPK4vcE3IBta49tamKinP9XNw6gwtwW1zazJKy3twIIuLc7VLQyzre3SZbH5yzLqf7SAw0v21X8E2IBGsoA72/epTD7UxCG4eQeOb3i1cvy1+6XXuu18LGbAXudAVFyxvoeFStVVsPf3ER2Rssi9hFj6mX31YOwdupioukQFdSCG4gj8a1HixlEpSlKUaKUpQKUrFBmlKUClKUClYrNApSlBg1XG/u0OkdkubRkrb6WW5P3irINVFvPIfOcUOQk09aD9q3rj1y2/LkNp8E+1+mo+caJ4N+epDaXop9r9NaEtyEAHJvzE1vPrnhPj4wyC+vLvtqdLX5C9SUItqNPX+3Oo6AkN2Gt+EfFhXNZlK4UnhfnzsdfdVleTX+mY2t1+F78u2qywa6irK8mR/hm+t7qkmvqd3jx7RQF0YKc8S5mGYKHlVWa3PQmuOj3+xA2XPjVEWIaBozbVB0bRRO3o6kjpL3IU2vdRbWwMThEkQpIqujcVdQymxvqDoda1W2FB0MkCxIkUysrrGioCHXK2iga20vUehDbR3llHmYhWFzikd2uz2VUh6QuttSlyF1/vWojc3fzEY9IZB5ivSswaHp284VVLAuFI63og2tw5167mbl4jCQyLPIkrxRvh8LqQBCWZxnNuqzMVBsDYRrxrw3K3SxmBggg6LBFonJefOzSGNpCzqq9ECGKkqDmt3cqK8NmeVGR48WkkKRYrDRyTRqWfop44s2ZkNs3zG015dhrZ2vvnjoMRhYDDhf452SI9LMcoWxDvZfnX4DhWttzyay4rARITHFjMO0mR0ZihSV2zxM2UNlKt2cfE1Lbz7qTz4zZ08ZjCYFy0gZmDG+UWQBSOCniaD4TfDFSYkYGKGEYmOES4lnd2hizWyomUBpCwIPK1+etRO1vKvJDh8QTDH5zg50hmjLuY2ElwskTWvYkcCNKmsduxPDtB9oYTo3M0SxTwyuYw2SwSSOQK1iABoRXO7a8lmImw+KbPD53jp45ZNXEUaRElYkOUs3HUkCg6ffbe2XA4WKdI43MkkUbKzMAOlHFSBc2I51pL5QJI9ptgMTEqK7dHBOpbI8hjSQRvfgcsijTmRWtvZuxtHHYdYGXCRrHJA62llckxZsxLdGNDcAC3fflW/tXclsZHjY5widPKk2HeNmZ43SGONXN1FjeME2OoYjsoMbO30mkigdo4wZS2fKXKqBMYw1zwXhx56d9dlC+ZQbWuAbHlccKgt0N32w+CggmyPJEpDMNQSWLEgkX5++ugFCSlKURg1T+8rfxmKH0/wUfvVw1TO87Wx2J+u35RXTX1y2/Lm9ojqp4t+mtCT5ng3fxY309db+0eCeLfpqPn4J4N+atZ9lxw4dH1r38dAvbw9lb8SeF78jeo+DMTzN9D36Hj7K3otPgfHOubUpHDONNfj4NWV5Mv6ZvrfvVaYVNdOy33/AL1ZPky/kP8AW97UldfXaVq7SxwhjzkXN1VVHFndgqoPFiB99bVaG19nmXorEDo5Uk1vqFBBAtz1uO8CsvQj8DvQJGk6qqkLSJIzSAPGYyQDJGQCqtbq6m+nbXztPe1I1zoFlTo5nLBwoBhZEyG44lny9xFeLbn3KM0ztJCqrG5Vc9ldHHSn/um6DjYcdNaydzQUKmV2JvqyIRdsSMSSRaxBYBSOwVFS0e24GFxKlgrMTf5qMFY91ibGvI7x4cB7yKoikMTFuqAygFhc8bA6nhoajcVuWrg/KuOkDdJZV65eVZSdR1QSgUgch66+sTuhmzWncZ/OQ3VjPVxLZmUXGhBA17Lih4k5dv4dSQZowRe/WHIAn7iD4a8K+zteLNkEiFrZst9T1c35dbcba1HT7pI1znYFjiGBAW6tiEEecacVQZR3aV8jdJRcCRgoZ5FAC9WR4mjz352VjZTw0p6N7ZG2emNihRuiiltmzaS59L9oKGpO1RmydmGJnYnMWEaL3RxLZB43LsfrW5VKVUYtWaUoFKUoMGqV3q/rcR/lP4CrrqlN5v63E/5W/AVvX1y2/KB2h6KeLfpqOn9FPBvzGpLaQ6q/a91R840Twb81bz644cYWIg2vpfXt0BHq51vQjXx8O3Xn3VpRQk68vHtvxrcTx+8Vzblv4TiNfg2HuqyfJj/Ik+v72qtcKBcf8e6rK8mY+Rk+v73pJh12la+PHyb9Yr1T1gQCNOIJ4VsVr46VFRmlKhADmLWy253vyrL0OIfbMrYaFjKwts58QrhheSdVW1/7iL3y883dW/s7aMrTIzkq74iSJornKsawZgQv1gpzfTNTMeKwpyRAILFQiGIrYsrMuVSoy6IxB+iddK3xhlDZ8q5iLZsozW7M3HlWVQeL3jkWZoljjNpjCCZSDm82GIDFQugtcW1Pqrwh3yzxtKqJlXowQ0lnzSLEwa2W3RjpdWvwVjXR+ape+Vbk3vlF75ct72420v2aVFiTCyKqoyqZM8SNGuR7wE50U5dApQ6cNCKDw/6mbzSXEhEcxO6gLIejcJJkzLJl4WvytcEcq1pd7nEjQCINKha9nbI4URGyPlsG+VAOawUhr3rb8xwvmT9c9BL8oz3YE5mXXhoCQBYCpGCCCRQVSNlVmt1FsrKxU2BGhuCKoj8NvAxw0uJaNQsZlACPmLdC7oSTlAUErfnYGtOPeCRJJkPRuwLyaykRhY4MOSiMVvcmQm1rDWumWBQCoUAG9wALdbUkjvvr214jZsVsvRx5b3AyLYG1r2tx041Rzzb69YL0ZBkI6MMH1BVmzEqpB9G1hqCbG1r102AnLxI7LlLKpK3DWJF7XGhrVxEcAYRusd5ydCgOcoMxzXGpA1ua310FgOFSB9UpSqhVKbz/ANdiP8p/Bf3q66pbexf4/Ef5P0LXTX1y2/KB2mNF+17qjp/RX7f5qk9p8F+1+AqNlFwlvp/mrefXHB5w8R8dtb8fr9taccRFjpYi/Ea30rfRT2ff32rk1LcwyC4qyPJn/Kl+t+pqreA/Ht/arI8mv8uX636mpK6+u1qI3n2Y08ICWLRywy5SbK/Qyq5jY8gQLeNql6wRWXocjtXDYySTOiWVcpRJHQWkEWIUtdTcL14x6XG5FuNef/5eLsMvSnKzGzTKpeIrFeI5T1WLhyrXOWxF+tXZWplqUtoHZuDnWUFsw/m9IxfMr3b5PIl+rYdwtw1qJxu7eJ6WSSLKeilabDAtYE4kWxCN2AXcg9rCu0tTLSi3E43d/FFZIxmZQpSKzBUZMiBVcMx1BDHReNjc3tWxDsrFgyAZlJEpgYSAJG7PMbyLfr3zIeB4crV11qZaUW499kYlnW3SrFY3U4i7ZuhfrFgb2MnR2H0b6cK+G2VjbAXfIyxl/lMz5zCQ7Kcw4SWNr252PCuztS1KLc1vDsyd0i6HNnSKdc2cBw7Q5UObtzDiK8hs7ELKQRK0Ga6qJrMCY4uvmLZsocSaX53tauqtTLQt5QSE8VK6kWJB0BIB07Rr669qxas1UKpzfNLY6fvZT/sWrjqot+ltjpe/If8AYP2rpr65bfly+0vRXxb8BUe8bMq5QdM2vIdftuKkdpDqr4t+moaQD44eyt7OuOHHukNm1ZR9sE9vzb1tpbtH3/tUbDxFb0bVzblIwDwPhVj+TVupKO/3mq1w/H4FWH5OX68g7FJ/3CpJr676lKVl6ClKUClKUClKUClKUClKUClKUA1Uu/rg417cVCg+Nr1bJqnt7x/HT/XH5Frpr65bflz20x1V8W/TULIandpegvi34JUFJqdOP3+yt59ctfCD0q24q8MPhHuDlPs+DWwVK+kCPEEfca5NS3oDrXf+Th/l3H/i/wDoKrzDuKsDya/1Mn+Ff/ZSVw+lj0pSsu5SlKBSlKBSlKBSlKBSlKBSlKD5Y1S21scZp5JGVQWY3tflZeN9dBV0S+ifA1TW28Nkna3Akt7eNddfXHbPjSaFHADX0JtyFzYa21toK5raO8yxkrh4V006Rh2diD9R9VdHI2VSewE+wE1wI439ddM3LXDwxe15pPTkc9wOUD1LYfdWqD8WqTZrjrAHvt8GtRolBB49wuB621ri9DEGKK+iSPA2q4vJ3vBhcLEsk0oE0qgPnkVcoDEhQvK1U++KPAWX6untPE+s15AmpJD9XbP3nws/8qeJyeSyIT7Aak71+PvUPZXX7q+U7GYMgZzNELXjlYtYX+Y/pKeziO6stW/SYNKid1t448dhkxMQZVfMLOBmBVipBtodQdalqKUpSgUpSgUpSgUpSgUpSg+WHKqz3mwQLkdhNqs01E7X3djmF/RbtHA+IreGVSxnj+o8UttslYZe3Lb2m3vrih8f8VZ2/wButPFAxCMy3W7ILgAG9zzFVkB+9byytzwxqGQK8MQOFe76dvsNvbXhKb1iW6eNqzamWsq5BB001sQCOFtQeNRWL164ODPIiAXLui/6mA99eNqn9wcH0u0sInLpkY+Ed5D+SosP03hMIkSCONVRF0VVAVQO4CvasCs1GilKUClKUClKUClKUClKUClKUHyVrkd4fJfg8VdgnQSH58NgCfpRkZW9gPfXYUoKT2p5FsXGCYJI5h/brE59RupP2qr7bG7mIwrWnhkj72U2Pgwup9Rr9W18NECLGxB4g6g+NW0p+QwfgUvX6f2juDs+fWXCQknmqZG9qWNRqeSHZYN/Nr9xlmI9hellPziLk2FyTwAuSfADjVibl+STGTOk8pbCorKwvcTMAQeqotk4fO9lXTsrdrC4YWw8EUXeiKD/AKuP31JAUsoFZpSopSlKBSlKB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76" name="AutoShape 4" descr="data:image/jpeg;base64,/9j/4AAQSkZJRgABAQAAAQABAAD/2wCEAAkGBhMSERUSEhQUFBQSFxUWFhcUFBQUFRcYFBQXFxgUFBYXHSYeFxkkGhYXHy8gIycqLiwsGB8xNTAqNSYrLCoBCQoKDgwOFA8PGCkYFBgsKSkpKSkpKSkpKSkpKSkpKikpKSkpKSkpKSkpKSkpKSkpKSkpKSkpKSkpKSkpKSkpKf/AABEIAK8AqgMBIgACEQEDEQH/xAAcAAEAAgMBAQEAAAAAAAAAAAAABQcBBAYDAgj/xABDEAACAQIDBAUHCgUDBQEAAAABAgMAEQQSIQUGMUETIlFhcQcUMoGRwfAjQmJygqGxssLRJDM0UnOSouEWQ2OzwxX/xAAYAQEBAQEBAAAAAAAAAAAAAAAAAQIDBP/EABwRAQACAwEBAQAAAAAAAAAAAAABEQIDMSEyEv/aAAwDAQACEQMRAD8AvGsE1mojeDZZxCCPpXjS4LdHbMwHzCTwBoN841LE5gQONje3jbhUTid+sBGbPioAezOD+FSbwKsWQAZQAtuVrWtXCbwbAw8cbSR4OCSQEWDRZyczAE6a8DypSTLqcFvzgJmCx4qF2OgAcXPgKlI9oRs2UOubsvY+oHjVS4eJUcyLgERo8rIUTUkuAQpUcRc8rajlU3s/fDP8nLC66HsPAL1lDBTcXvw+bWP1LVLHBrNaOxMQHgRgxcWtmPE5dLnv0reraFKUoFKUoFKUoFKUoFKUoFKUoFKUoFamOxCqUBveRsq+Ni3q0U1tVze/mIkjw6vGQCsiXJAJCm4YrzBtpprYmrHUmfE3i26h8K43eDGsq9UprcHpGyDhyPM8dK47eHfnFyKo6TIpFmEYAzEWuSbdvZXNYjaWIkALPK4vcE3IBta49tamKinP9XNw6gwtwW1zazJKy3twIIuLc7VLQyzre3SZbH5yzLqf7SAw0v21X8E2IBGsoA72/epTD7UxCG4eQeOb3i1cvy1+6XXuu18LGbAXudAVFyxvoeFStVVsPf3ER2Rssi9hFj6mX31YOwdupioukQFdSCG4gj8a1HixlEpSlKUaKUpQKUrFBmlKUClKUClYrNApSlBg1XG/u0OkdkubRkrb6WW5P3irINVFvPIfOcUOQk09aD9q3rj1y2/LkNp8E+1+mo+caJ4N+epDaXop9r9NaEtyEAHJvzE1vPrnhPj4wyC+vLvtqdLX5C9SUItqNPX+3Oo6AkN2Gt+EfFhXNZlK4UnhfnzsdfdVleTX+mY2t1+F78u2qywa6irK8mR/hm+t7qkmvqd3jx7RQF0YKc8S5mGYKHlVWa3PQmuOj3+xA2XPjVEWIaBozbVB0bRRO3o6kjpL3IU2vdRbWwMThEkQpIqujcVdQymxvqDoda1W2FB0MkCxIkUysrrGioCHXK2iga20vUehDbR3llHmYhWFzikd2uz2VUh6QuttSlyF1/vWojc3fzEY9IZB5ivSswaHp284VVLAuFI63og2tw5167mbl4jCQyLPIkrxRvh8LqQBCWZxnNuqzMVBsDYRrxrw3K3SxmBggg6LBFonJefOzSGNpCzqq9ECGKkqDmt3cqK8NmeVGR48WkkKRYrDRyTRqWfop44s2ZkNs3zG015dhrZ2vvnjoMRhYDDhf452SI9LMcoWxDvZfnX4DhWttzyay4rARITHFjMO0mR0ZihSV2zxM2UNlKt2cfE1Lbz7qTz4zZ08ZjCYFy0gZmDG+UWQBSOCniaD4TfDFSYkYGKGEYmOES4lnd2hizWyomUBpCwIPK1+etRO1vKvJDh8QTDH5zg50hmjLuY2ElwskTWvYkcCNKmsduxPDtB9oYTo3M0SxTwyuYw2SwSSOQK1iABoRXO7a8lmImw+KbPD53jp45ZNXEUaRElYkOUs3HUkCg6ffbe2XA4WKdI43MkkUbKzMAOlHFSBc2I51pL5QJI9ptgMTEqK7dHBOpbI8hjSQRvfgcsijTmRWtvZuxtHHYdYGXCRrHJA62llckxZsxLdGNDcAC3fflW/tXclsZHjY5widPKk2HeNmZ43SGONXN1FjeME2OoYjsoMbO30mkigdo4wZS2fKXKqBMYw1zwXhx56d9dlC+ZQbWuAbHlccKgt0N32w+CggmyPJEpDMNQSWLEgkX5++ugFCSlKURg1T+8rfxmKH0/wUfvVw1TO87Wx2J+u35RXTX1y2/Lm9ojqp4t+mtCT5ng3fxY309db+0eCeLfpqPn4J4N+atZ9lxw4dH1r38dAvbw9lb8SeF78jeo+DMTzN9D36Hj7K3otPgfHOubUpHDONNfj4NWV5Mv6ZvrfvVaYVNdOy33/AL1ZPky/kP8AW97UldfXaVq7SxwhjzkXN1VVHFndgqoPFiB99bVaG19nmXorEDo5Uk1vqFBBAtz1uO8CsvQj8DvQJGk6qqkLSJIzSAPGYyQDJGQCqtbq6m+nbXztPe1I1zoFlTo5nLBwoBhZEyG44lny9xFeLbn3KM0ztJCqrG5Vc9ldHHSn/um6DjYcdNaydzQUKmV2JvqyIRdsSMSSRaxBYBSOwVFS0e24GFxKlgrMTf5qMFY91ibGvI7x4cB7yKoikMTFuqAygFhc8bA6nhoajcVuWrg/KuOkDdJZV65eVZSdR1QSgUgch66+sTuhmzWncZ/OQ3VjPVxLZmUXGhBA17Lih4k5dv4dSQZowRe/WHIAn7iD4a8K+zteLNkEiFrZst9T1c35dbcba1HT7pI1znYFjiGBAW6tiEEecacVQZR3aV8jdJRcCRgoZ5FAC9WR4mjz352VjZTw0p6N7ZG2emNihRuiiltmzaS59L9oKGpO1RmydmGJnYnMWEaL3RxLZB43LsfrW5VKVUYtWaUoFKUoMGqV3q/rcR/lP4CrrqlN5v63E/5W/AVvX1y2/KB2h6KeLfpqOn9FPBvzGpLaQ6q/a91R840Twb81bz644cYWIg2vpfXt0BHq51vQjXx8O3Xn3VpRQk68vHtvxrcTx+8Vzblv4TiNfg2HuqyfJj/Ik+v72qtcKBcf8e6rK8mY+Rk+v73pJh12la+PHyb9Yr1T1gQCNOIJ4VsVr46VFRmlKhADmLWy253vyrL0OIfbMrYaFjKwts58QrhheSdVW1/7iL3y883dW/s7aMrTIzkq74iSJornKsawZgQv1gpzfTNTMeKwpyRAILFQiGIrYsrMuVSoy6IxB+iddK3xhlDZ8q5iLZsozW7M3HlWVQeL3jkWZoljjNpjCCZSDm82GIDFQugtcW1Pqrwh3yzxtKqJlXowQ0lnzSLEwa2W3RjpdWvwVjXR+ape+Vbk3vlF75ct72420v2aVFiTCyKqoyqZM8SNGuR7wE50U5dApQ6cNCKDw/6mbzSXEhEcxO6gLIejcJJkzLJl4WvytcEcq1pd7nEjQCINKha9nbI4URGyPlsG+VAOawUhr3rb8xwvmT9c9BL8oz3YE5mXXhoCQBYCpGCCCRQVSNlVmt1FsrKxU2BGhuCKoj8NvAxw0uJaNQsZlACPmLdC7oSTlAUErfnYGtOPeCRJJkPRuwLyaykRhY4MOSiMVvcmQm1rDWumWBQCoUAG9wALdbUkjvvr214jZsVsvRx5b3AyLYG1r2tx041Rzzb69YL0ZBkI6MMH1BVmzEqpB9G1hqCbG1r102AnLxI7LlLKpK3DWJF7XGhrVxEcAYRusd5ydCgOcoMxzXGpA1ua310FgOFSB9UpSqhVKbz/ANdiP8p/Bf3q66pbexf4/Ef5P0LXTX1y2/KB2mNF+17qjp/RX7f5qk9p8F+1+AqNlFwlvp/mrefXHB5w8R8dtb8fr9taccRFjpYi/Ea30rfRT2ff32rk1LcwyC4qyPJn/Kl+t+pqreA/Ht/arI8mv8uX636mpK6+u1qI3n2Y08ICWLRywy5SbK/Qyq5jY8gQLeNql6wRWXocjtXDYySTOiWVcpRJHQWkEWIUtdTcL14x6XG5FuNef/5eLsMvSnKzGzTKpeIrFeI5T1WLhyrXOWxF+tXZWplqUtoHZuDnWUFsw/m9IxfMr3b5PIl+rYdwtw1qJxu7eJ6WSSLKeilabDAtYE4kWxCN2AXcg9rCu0tTLSi3E43d/FFZIxmZQpSKzBUZMiBVcMx1BDHReNjc3tWxDsrFgyAZlJEpgYSAJG7PMbyLfr3zIeB4crV11qZaUW499kYlnW3SrFY3U4i7ZuhfrFgb2MnR2H0b6cK+G2VjbAXfIyxl/lMz5zCQ7Kcw4SWNr252PCuztS1KLc1vDsyd0i6HNnSKdc2cBw7Q5UObtzDiK8hs7ELKQRK0Ga6qJrMCY4uvmLZsocSaX53tauqtTLQt5QSE8VK6kWJB0BIB07Rr669qxas1UKpzfNLY6fvZT/sWrjqot+ltjpe/If8AYP2rpr65bfly+0vRXxb8BUe8bMq5QdM2vIdftuKkdpDqr4t+moaQD44eyt7OuOHHukNm1ZR9sE9vzb1tpbtH3/tUbDxFb0bVzblIwDwPhVj+TVupKO/3mq1w/H4FWH5OX68g7FJ/3CpJr676lKVl6ClKUClKUClKUClKUClKUClKUA1Uu/rg417cVCg+Nr1bJqnt7x/HT/XH5Frpr65bflz20x1V8W/TULIandpegvi34JUFJqdOP3+yt59ctfCD0q24q8MPhHuDlPs+DWwVK+kCPEEfca5NS3oDrXf+Th/l3H/i/wDoKrzDuKsDya/1Mn+Ff/ZSVw+lj0pSsu5SlKBSlKBSlKBSlKBSlKBSlKD5Y1S21scZp5JGVQWY3tflZeN9dBV0S+ifA1TW28Nkna3Akt7eNddfXHbPjSaFHADX0JtyFzYa21toK5raO8yxkrh4V006Rh2diD9R9VdHI2VSewE+wE1wI439ddM3LXDwxe15pPTkc9wOUD1LYfdWqD8WqTZrjrAHvt8GtRolBB49wuB621ri9DEGKK+iSPA2q4vJ3vBhcLEsk0oE0qgPnkVcoDEhQvK1U++KPAWX6untPE+s15AmpJD9XbP3nws/8qeJyeSyIT7Aak71+PvUPZXX7q+U7GYMgZzNELXjlYtYX+Y/pKeziO6stW/SYNKid1t448dhkxMQZVfMLOBmBVipBtodQdalqKUpSgUpSgUpSgUpSgUpSg+WHKqz3mwQLkdhNqs01E7X3djmF/RbtHA+IreGVSxnj+o8UttslYZe3Lb2m3vrih8f8VZ2/wButPFAxCMy3W7ILgAG9zzFVkB+9byytzwxqGQK8MQOFe76dvsNvbXhKb1iW6eNqzamWsq5BB001sQCOFtQeNRWL164ODPIiAXLui/6mA99eNqn9wcH0u0sInLpkY+Ed5D+SosP03hMIkSCONVRF0VVAVQO4CvasCs1GilKUClKUClKUClKUClKUClKUHyVrkd4fJfg8VdgnQSH58NgCfpRkZW9gPfXYUoKT2p5FsXGCYJI5h/brE59RupP2qr7bG7mIwrWnhkj72U2Pgwup9Rr9W18NECLGxB4g6g+NW0p+QwfgUvX6f2juDs+fWXCQknmqZG9qWNRqeSHZYN/Nr9xlmI9hellPziLk2FyTwAuSfADjVibl+STGTOk8pbCorKwvcTMAQeqotk4fO9lXTsrdrC4YWw8EUXeiKD/AKuP31JAUsoFZpSopSlKBSlKB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4278" name="Picture 6" descr="http://gigi1980.blog.kataweb.it/files/photos/uncategorized/ventolin_x.jpg"/>
          <p:cNvPicPr>
            <a:picLocks noChangeAspect="1" noChangeArrowheads="1"/>
          </p:cNvPicPr>
          <p:nvPr/>
        </p:nvPicPr>
        <p:blipFill>
          <a:blip r:embed="rId3" cstate="print"/>
          <a:srcRect/>
          <a:stretch>
            <a:fillRect/>
          </a:stretch>
        </p:blipFill>
        <p:spPr bwMode="auto">
          <a:xfrm>
            <a:off x="602294" y="4114800"/>
            <a:ext cx="2445706" cy="2514600"/>
          </a:xfrm>
          <a:prstGeom prst="rect">
            <a:avLst/>
          </a:prstGeom>
          <a:noFill/>
        </p:spPr>
      </p:pic>
      <p:pic>
        <p:nvPicPr>
          <p:cNvPr id="54280" name="Picture 8" descr="http://apoteka.2chooz.com/product_images/u/882/Berodual%252520N%252520Metered%252520Aerosol__33620_zoom__85984_zoom.jpg"/>
          <p:cNvPicPr>
            <a:picLocks noChangeAspect="1" noChangeArrowheads="1"/>
          </p:cNvPicPr>
          <p:nvPr/>
        </p:nvPicPr>
        <p:blipFill>
          <a:blip r:embed="rId4" cstate="print"/>
          <a:srcRect/>
          <a:stretch>
            <a:fillRect/>
          </a:stretch>
        </p:blipFill>
        <p:spPr bwMode="auto">
          <a:xfrm>
            <a:off x="3276600" y="4114800"/>
            <a:ext cx="2629647" cy="2514600"/>
          </a:xfrm>
          <a:prstGeom prst="rect">
            <a:avLst/>
          </a:prstGeom>
          <a:noFill/>
        </p:spPr>
      </p:pic>
      <p:pic>
        <p:nvPicPr>
          <p:cNvPr id="54282" name="Picture 10" descr="http://www.docsimon.com/article_images.php?action=sendtype&amp;type=3&amp;id=11295"/>
          <p:cNvPicPr>
            <a:picLocks noChangeAspect="1" noChangeArrowheads="1"/>
          </p:cNvPicPr>
          <p:nvPr/>
        </p:nvPicPr>
        <p:blipFill>
          <a:blip r:embed="rId5" cstate="print"/>
          <a:srcRect/>
          <a:stretch>
            <a:fillRect/>
          </a:stretch>
        </p:blipFill>
        <p:spPr bwMode="auto">
          <a:xfrm>
            <a:off x="6096000" y="4114800"/>
            <a:ext cx="2514600" cy="2514600"/>
          </a:xfrm>
          <a:prstGeom prst="rect">
            <a:avLst/>
          </a:prstGeom>
          <a:solidFill>
            <a:schemeClr val="tx2"/>
          </a:solidFill>
          <a:ln>
            <a:solidFill>
              <a:schemeClr val="bg1"/>
            </a:solidFill>
          </a:ln>
        </p:spPr>
      </p:pic>
      <p:graphicFrame>
        <p:nvGraphicFramePr>
          <p:cNvPr id="167937"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67965" r:id="rId6" imgW="3238952" imgH="3209524" progId="">
                  <p:embed/>
                </p:oleObj>
              </mc:Choice>
              <mc:Fallback>
                <p:oleObj r:id="rId6" imgW="3238952" imgH="3209524"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a:solidFill>
            <a:srgbClr val="002060"/>
          </a:solidFill>
        </p:spPr>
        <p:txBody>
          <a:bodyPr>
            <a:normAutofit fontScale="90000"/>
          </a:bodyPr>
          <a:lstStyle/>
          <a:p>
            <a:r>
              <a:rPr lang="en-US" b="1" dirty="0" err="1">
                <a:solidFill>
                  <a:schemeClr val="bg1"/>
                </a:solidFill>
                <a:latin typeface="Verdana" pitchFamily="34" charset="0"/>
              </a:rPr>
              <a:t>Thuốc</a:t>
            </a:r>
            <a:r>
              <a:rPr lang="en-US" b="1" dirty="0">
                <a:solidFill>
                  <a:schemeClr val="bg1"/>
                </a:solidFill>
                <a:latin typeface="Verdana" pitchFamily="34" charset="0"/>
              </a:rPr>
              <a:t> </a:t>
            </a:r>
            <a:r>
              <a:rPr lang="en-US" b="1" dirty="0" err="1">
                <a:solidFill>
                  <a:schemeClr val="bg1"/>
                </a:solidFill>
                <a:latin typeface="Verdana" pitchFamily="34" charset="0"/>
              </a:rPr>
              <a:t>giãn</a:t>
            </a:r>
            <a:r>
              <a:rPr lang="en-US" b="1" dirty="0">
                <a:solidFill>
                  <a:schemeClr val="bg1"/>
                </a:solidFill>
                <a:latin typeface="Verdana" pitchFamily="34" charset="0"/>
              </a:rPr>
              <a:t> PQ </a:t>
            </a:r>
            <a:r>
              <a:rPr lang="en-US" b="1" dirty="0" err="1">
                <a:solidFill>
                  <a:schemeClr val="bg1"/>
                </a:solidFill>
                <a:latin typeface="Verdana" pitchFamily="34" charset="0"/>
              </a:rPr>
              <a:t>tác</a:t>
            </a:r>
            <a:r>
              <a:rPr lang="en-US" b="1" dirty="0">
                <a:solidFill>
                  <a:schemeClr val="bg1"/>
                </a:solidFill>
                <a:latin typeface="Verdana" pitchFamily="34" charset="0"/>
              </a:rPr>
              <a:t> </a:t>
            </a:r>
            <a:r>
              <a:rPr lang="en-US" b="1" dirty="0" err="1">
                <a:solidFill>
                  <a:schemeClr val="bg1"/>
                </a:solidFill>
                <a:latin typeface="Verdana" pitchFamily="34" charset="0"/>
              </a:rPr>
              <a:t>dụng</a:t>
            </a:r>
            <a:r>
              <a:rPr lang="en-US" b="1" dirty="0">
                <a:solidFill>
                  <a:schemeClr val="bg1"/>
                </a:solidFill>
                <a:latin typeface="Verdana" pitchFamily="34" charset="0"/>
              </a:rPr>
              <a:t> </a:t>
            </a:r>
            <a:r>
              <a:rPr lang="en-US" b="1" dirty="0" err="1">
                <a:solidFill>
                  <a:schemeClr val="bg1"/>
                </a:solidFill>
                <a:latin typeface="Verdana" pitchFamily="34" charset="0"/>
              </a:rPr>
              <a:t>dài</a:t>
            </a:r>
            <a:endParaRPr lang="en-US" dirty="0">
              <a:solidFill>
                <a:schemeClr val="bg1"/>
              </a:solidFill>
            </a:endParaRPr>
          </a:p>
        </p:txBody>
      </p:sp>
      <p:graphicFrame>
        <p:nvGraphicFramePr>
          <p:cNvPr id="4" name="Content Placeholder 3"/>
          <p:cNvGraphicFramePr>
            <a:graphicFrameLocks noGrp="1"/>
          </p:cNvGraphicFramePr>
          <p:nvPr>
            <p:ph idx="1"/>
          </p:nvPr>
        </p:nvGraphicFramePr>
        <p:xfrm>
          <a:off x="304800" y="1145855"/>
          <a:ext cx="5638799" cy="5257800"/>
        </p:xfrm>
        <a:graphic>
          <a:graphicData uri="http://schemas.openxmlformats.org/drawingml/2006/table">
            <a:tbl>
              <a:tblPr firstRow="1" bandRow="1">
                <a:tableStyleId>{5C22544A-7EE6-4342-B048-85BDC9FD1C3A}</a:tableStyleId>
              </a:tblPr>
              <a:tblGrid>
                <a:gridCol w="2757033">
                  <a:extLst>
                    <a:ext uri="{9D8B030D-6E8A-4147-A177-3AD203B41FA5}">
                      <a16:colId xmlns:a16="http://schemas.microsoft.com/office/drawing/2014/main" xmlns="" val="20000"/>
                    </a:ext>
                  </a:extLst>
                </a:gridCol>
                <a:gridCol w="2881766">
                  <a:extLst>
                    <a:ext uri="{9D8B030D-6E8A-4147-A177-3AD203B41FA5}">
                      <a16:colId xmlns:a16="http://schemas.microsoft.com/office/drawing/2014/main" xmlns="" val="20001"/>
                    </a:ext>
                  </a:extLst>
                </a:gridCol>
              </a:tblGrid>
              <a:tr h="370840">
                <a:tc>
                  <a:txBody>
                    <a:bodyPr/>
                    <a:lstStyle/>
                    <a:p>
                      <a:pPr>
                        <a:lnSpc>
                          <a:spcPct val="150000"/>
                        </a:lnSpc>
                        <a:spcBef>
                          <a:spcPts val="600"/>
                        </a:spcBef>
                        <a:spcAft>
                          <a:spcPts val="600"/>
                        </a:spcAft>
                      </a:pPr>
                      <a:r>
                        <a:rPr lang="en-US" u="sng" dirty="0" err="1">
                          <a:solidFill>
                            <a:schemeClr val="tx2"/>
                          </a:solidFill>
                          <a:latin typeface="Arial" pitchFamily="34" charset="0"/>
                          <a:cs typeface="Arial" pitchFamily="34" charset="0"/>
                        </a:rPr>
                        <a:t>Kích</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thích</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giao</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cảm</a:t>
                      </a:r>
                      <a:endParaRPr lang="en-US" u="sng" dirty="0">
                        <a:solidFill>
                          <a:schemeClr val="tx2"/>
                        </a:solidFill>
                        <a:latin typeface="Arial" pitchFamily="34" charset="0"/>
                        <a:cs typeface="Arial" pitchFamily="34" charset="0"/>
                      </a:endParaRPr>
                    </a:p>
                  </a:txBody>
                  <a:tcPr>
                    <a:noFill/>
                  </a:tcPr>
                </a:tc>
                <a:tc>
                  <a:txBody>
                    <a:bodyPr/>
                    <a:lstStyle/>
                    <a:p>
                      <a:pPr>
                        <a:lnSpc>
                          <a:spcPct val="150000"/>
                        </a:lnSpc>
                        <a:spcBef>
                          <a:spcPts val="600"/>
                        </a:spcBef>
                        <a:spcAft>
                          <a:spcPts val="600"/>
                        </a:spcAft>
                      </a:pPr>
                      <a:r>
                        <a:rPr lang="en-US" u="sng" dirty="0" err="1">
                          <a:solidFill>
                            <a:schemeClr val="tx2"/>
                          </a:solidFill>
                          <a:latin typeface="Arial" pitchFamily="34" charset="0"/>
                          <a:cs typeface="Arial" pitchFamily="34" charset="0"/>
                        </a:rPr>
                        <a:t>Ức</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chế</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phó</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giao</a:t>
                      </a:r>
                      <a:r>
                        <a:rPr lang="en-US" u="sng" baseline="0" dirty="0">
                          <a:solidFill>
                            <a:schemeClr val="tx2"/>
                          </a:solidFill>
                          <a:latin typeface="Arial" pitchFamily="34" charset="0"/>
                          <a:cs typeface="Arial" pitchFamily="34" charset="0"/>
                        </a:rPr>
                        <a:t> </a:t>
                      </a:r>
                      <a:r>
                        <a:rPr lang="en-US" u="sng" baseline="0" dirty="0" err="1">
                          <a:solidFill>
                            <a:schemeClr val="tx2"/>
                          </a:solidFill>
                          <a:latin typeface="Arial" pitchFamily="34" charset="0"/>
                          <a:cs typeface="Arial" pitchFamily="34" charset="0"/>
                        </a:rPr>
                        <a:t>cảm</a:t>
                      </a:r>
                      <a:endParaRPr lang="en-US" u="sng" dirty="0">
                        <a:solidFill>
                          <a:schemeClr val="tx2"/>
                        </a:solidFill>
                        <a:latin typeface="Arial" pitchFamily="34" charset="0"/>
                        <a:cs typeface="Arial" pitchFamily="34" charset="0"/>
                      </a:endParaRPr>
                    </a:p>
                  </a:txBody>
                  <a:tcPr>
                    <a:noFill/>
                  </a:tcPr>
                </a:tc>
                <a:extLst>
                  <a:ext uri="{0D108BD9-81ED-4DB2-BD59-A6C34878D82A}">
                    <a16:rowId xmlns:a16="http://schemas.microsoft.com/office/drawing/2014/main" xmlns="" val="10000"/>
                  </a:ext>
                </a:extLst>
              </a:tr>
              <a:tr h="370840">
                <a:tc>
                  <a:txBody>
                    <a:bodyPr/>
                    <a:lstStyle/>
                    <a:p>
                      <a:pPr>
                        <a:lnSpc>
                          <a:spcPct val="150000"/>
                        </a:lnSpc>
                        <a:spcBef>
                          <a:spcPts val="600"/>
                        </a:spcBef>
                        <a:spcAft>
                          <a:spcPts val="600"/>
                        </a:spcAft>
                      </a:pPr>
                      <a:r>
                        <a:rPr lang="en-US" dirty="0" err="1">
                          <a:solidFill>
                            <a:schemeClr val="tx1"/>
                          </a:solidFill>
                          <a:latin typeface="Arial" pitchFamily="34" charset="0"/>
                          <a:cs typeface="Arial" pitchFamily="34" charset="0"/>
                        </a:rPr>
                        <a:t>Formoterol</a:t>
                      </a:r>
                      <a:r>
                        <a:rPr lang="en-US" dirty="0">
                          <a:solidFill>
                            <a:schemeClr val="tx1"/>
                          </a:solidFill>
                          <a:latin typeface="Arial" pitchFamily="34" charset="0"/>
                          <a:cs typeface="Arial" pitchFamily="34" charset="0"/>
                        </a:rPr>
                        <a:t> [</a:t>
                      </a:r>
                      <a:r>
                        <a:rPr lang="en-US" b="1" dirty="0">
                          <a:solidFill>
                            <a:srgbClr val="FF6600"/>
                          </a:solidFill>
                          <a:latin typeface="Arial" pitchFamily="34" charset="0"/>
                          <a:cs typeface="Arial" pitchFamily="34" charset="0"/>
                        </a:rPr>
                        <a:t>FORADIL</a:t>
                      </a:r>
                      <a:r>
                        <a:rPr lang="en-US" dirty="0">
                          <a:solidFill>
                            <a:schemeClr val="tx1"/>
                          </a:solidFill>
                          <a:latin typeface="Arial" pitchFamily="34" charset="0"/>
                          <a:cs typeface="Arial" pitchFamily="34" charset="0"/>
                        </a:rPr>
                        <a:t>]</a:t>
                      </a:r>
                    </a:p>
                  </a:txBody>
                  <a:tcPr>
                    <a:noFill/>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dirty="0" err="1">
                          <a:solidFill>
                            <a:schemeClr val="tx1"/>
                          </a:solidFill>
                          <a:latin typeface="Arial" pitchFamily="34" charset="0"/>
                          <a:cs typeface="Arial" pitchFamily="34" charset="0"/>
                        </a:rPr>
                        <a:t>Tiotropium</a:t>
                      </a:r>
                      <a:r>
                        <a:rPr lang="en-US" dirty="0">
                          <a:solidFill>
                            <a:schemeClr val="tx1"/>
                          </a:solidFill>
                          <a:latin typeface="Arial" pitchFamily="34" charset="0"/>
                          <a:cs typeface="Arial" pitchFamily="34" charset="0"/>
                        </a:rPr>
                        <a:t> [</a:t>
                      </a:r>
                      <a:r>
                        <a:rPr lang="en-US" b="1" dirty="0">
                          <a:solidFill>
                            <a:schemeClr val="tx2"/>
                          </a:solidFill>
                          <a:latin typeface="Arial" pitchFamily="34" charset="0"/>
                          <a:cs typeface="Arial" pitchFamily="34" charset="0"/>
                        </a:rPr>
                        <a:t>SPIRIVA</a:t>
                      </a:r>
                      <a:r>
                        <a:rPr lang="en-US" dirty="0">
                          <a:solidFill>
                            <a:schemeClr val="tx1"/>
                          </a:solidFill>
                          <a:latin typeface="Arial" pitchFamily="34" charset="0"/>
                          <a:cs typeface="Arial" pitchFamily="34" charset="0"/>
                        </a:rPr>
                        <a:t>]</a:t>
                      </a:r>
                    </a:p>
                  </a:txBody>
                  <a:tcPr>
                    <a:solidFill>
                      <a:srgbClr val="00B0F0"/>
                    </a:solidFill>
                  </a:tcPr>
                </a:tc>
                <a:extLst>
                  <a:ext uri="{0D108BD9-81ED-4DB2-BD59-A6C34878D82A}">
                    <a16:rowId xmlns:a16="http://schemas.microsoft.com/office/drawing/2014/main" xmlns="" val="10001"/>
                  </a:ext>
                </a:extLst>
              </a:tr>
              <a:tr h="370840">
                <a:tc>
                  <a:txBody>
                    <a:bodyPr/>
                    <a:lstStyle/>
                    <a:p>
                      <a:pPr>
                        <a:lnSpc>
                          <a:spcPct val="150000"/>
                        </a:lnSpc>
                        <a:spcBef>
                          <a:spcPts val="600"/>
                        </a:spcBef>
                        <a:spcAft>
                          <a:spcPts val="600"/>
                        </a:spcAft>
                      </a:pPr>
                      <a:r>
                        <a:rPr lang="en-US" dirty="0" err="1">
                          <a:solidFill>
                            <a:schemeClr val="tx1"/>
                          </a:solidFill>
                          <a:latin typeface="Arial" pitchFamily="34" charset="0"/>
                          <a:cs typeface="Arial" pitchFamily="34" charset="0"/>
                        </a:rPr>
                        <a:t>Salmeterol</a:t>
                      </a:r>
                      <a:r>
                        <a:rPr lang="en-US" baseline="0" dirty="0">
                          <a:solidFill>
                            <a:schemeClr val="tx1"/>
                          </a:solidFill>
                          <a:latin typeface="Arial" pitchFamily="34" charset="0"/>
                          <a:cs typeface="Arial" pitchFamily="34" charset="0"/>
                        </a:rPr>
                        <a:t> [</a:t>
                      </a:r>
                      <a:r>
                        <a:rPr lang="en-US" b="1" baseline="0" dirty="0">
                          <a:solidFill>
                            <a:srgbClr val="FF6600"/>
                          </a:solidFill>
                          <a:latin typeface="Arial" pitchFamily="34" charset="0"/>
                          <a:cs typeface="Arial" pitchFamily="34" charset="0"/>
                        </a:rPr>
                        <a:t>SEREVENT</a:t>
                      </a:r>
                      <a:r>
                        <a:rPr lang="en-US" baseline="0" dirty="0">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a:txBody>
                  <a:tcPr>
                    <a:noFill/>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dirty="0" err="1">
                          <a:solidFill>
                            <a:schemeClr val="tx1"/>
                          </a:solidFill>
                          <a:latin typeface="Arial" pitchFamily="34" charset="0"/>
                          <a:cs typeface="Arial" pitchFamily="34" charset="0"/>
                        </a:rPr>
                        <a:t>Glycopyrronium</a:t>
                      </a:r>
                      <a:r>
                        <a:rPr lang="en-US" dirty="0">
                          <a:solidFill>
                            <a:schemeClr val="tx1"/>
                          </a:solidFill>
                          <a:latin typeface="Arial" pitchFamily="34" charset="0"/>
                          <a:cs typeface="Arial" pitchFamily="34" charset="0"/>
                        </a:rPr>
                        <a:t> [</a:t>
                      </a:r>
                      <a:r>
                        <a:rPr lang="en-US" b="1" dirty="0">
                          <a:solidFill>
                            <a:srgbClr val="FF6600"/>
                          </a:solidFill>
                          <a:latin typeface="Arial" pitchFamily="34" charset="0"/>
                          <a:cs typeface="Arial" pitchFamily="34" charset="0"/>
                        </a:rPr>
                        <a:t>SEEBRI</a:t>
                      </a:r>
                      <a:r>
                        <a:rPr lang="en-US" dirty="0">
                          <a:solidFill>
                            <a:schemeClr val="tx1"/>
                          </a:solidFill>
                          <a:latin typeface="Arial" pitchFamily="34" charset="0"/>
                          <a:cs typeface="Arial" pitchFamily="34" charset="0"/>
                        </a:rPr>
                        <a:t>]</a:t>
                      </a:r>
                    </a:p>
                  </a:txBody>
                  <a:tcPr>
                    <a:noFill/>
                  </a:tcPr>
                </a:tc>
                <a:extLst>
                  <a:ext uri="{0D108BD9-81ED-4DB2-BD59-A6C34878D82A}">
                    <a16:rowId xmlns:a16="http://schemas.microsoft.com/office/drawing/2014/main" xmlns="" val="10002"/>
                  </a:ext>
                </a:extLst>
              </a:tr>
              <a:tr h="370840">
                <a:tc>
                  <a:txBody>
                    <a:bodyPr/>
                    <a:lstStyle/>
                    <a:p>
                      <a:pPr>
                        <a:lnSpc>
                          <a:spcPct val="150000"/>
                        </a:lnSpc>
                        <a:spcBef>
                          <a:spcPts val="600"/>
                        </a:spcBef>
                        <a:spcAft>
                          <a:spcPts val="600"/>
                        </a:spcAft>
                      </a:pPr>
                      <a:r>
                        <a:rPr lang="en-US" dirty="0" err="1">
                          <a:solidFill>
                            <a:schemeClr val="tx1"/>
                          </a:solidFill>
                          <a:latin typeface="Arial" pitchFamily="34" charset="0"/>
                          <a:cs typeface="Arial" pitchFamily="34" charset="0"/>
                        </a:rPr>
                        <a:t>Indacaterol</a:t>
                      </a:r>
                      <a:r>
                        <a:rPr lang="en-US" dirty="0">
                          <a:solidFill>
                            <a:schemeClr val="tx1"/>
                          </a:solidFill>
                          <a:latin typeface="Arial" pitchFamily="34" charset="0"/>
                          <a:cs typeface="Arial" pitchFamily="34" charset="0"/>
                        </a:rPr>
                        <a:t> [</a:t>
                      </a:r>
                      <a:r>
                        <a:rPr lang="en-US" b="1" dirty="0">
                          <a:solidFill>
                            <a:schemeClr val="tx2"/>
                          </a:solidFill>
                          <a:latin typeface="Arial" pitchFamily="34" charset="0"/>
                          <a:cs typeface="Arial" pitchFamily="34" charset="0"/>
                        </a:rPr>
                        <a:t>ONBREZ</a:t>
                      </a:r>
                      <a:r>
                        <a:rPr lang="en-US" dirty="0">
                          <a:solidFill>
                            <a:schemeClr val="tx1"/>
                          </a:solidFill>
                          <a:latin typeface="Arial" pitchFamily="34" charset="0"/>
                          <a:cs typeface="Arial" pitchFamily="34" charset="0"/>
                        </a:rPr>
                        <a:t>]</a:t>
                      </a:r>
                    </a:p>
                  </a:txBody>
                  <a:tcPr>
                    <a:solidFill>
                      <a:srgbClr val="00B0F0"/>
                    </a:solidFill>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sz="1800" dirty="0" err="1">
                          <a:solidFill>
                            <a:schemeClr val="tx1"/>
                          </a:solidFill>
                          <a:latin typeface="Arial" pitchFamily="34" charset="0"/>
                          <a:cs typeface="Arial" pitchFamily="34" charset="0"/>
                        </a:rPr>
                        <a:t>Umeclidinium</a:t>
                      </a:r>
                      <a:endParaRPr lang="en-US"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3"/>
                  </a:ext>
                </a:extLst>
              </a:tr>
              <a:tr h="370840">
                <a:tc>
                  <a:txBody>
                    <a:bodyPr/>
                    <a:lstStyle/>
                    <a:p>
                      <a:pPr rtl="0">
                        <a:lnSpc>
                          <a:spcPct val="150000"/>
                        </a:lnSpc>
                        <a:spcBef>
                          <a:spcPts val="600"/>
                        </a:spcBef>
                        <a:spcAft>
                          <a:spcPts val="600"/>
                        </a:spcAft>
                      </a:pPr>
                      <a:r>
                        <a:rPr lang="en-US" dirty="0" err="1">
                          <a:solidFill>
                            <a:schemeClr val="tx1"/>
                          </a:solidFill>
                          <a:latin typeface="Arial" pitchFamily="34" charset="0"/>
                          <a:cs typeface="Arial" pitchFamily="34" charset="0"/>
                        </a:rPr>
                        <a:t>Olodaterol</a:t>
                      </a:r>
                      <a:r>
                        <a:rPr lang="en-US" dirty="0">
                          <a:solidFill>
                            <a:schemeClr val="tx1"/>
                          </a:solidFill>
                          <a:latin typeface="Arial" pitchFamily="34" charset="0"/>
                          <a:cs typeface="Arial" pitchFamily="34" charset="0"/>
                        </a:rPr>
                        <a:t> [</a:t>
                      </a:r>
                      <a:r>
                        <a:rPr lang="en-US" sz="1800" b="1" kern="1200" dirty="0">
                          <a:solidFill>
                            <a:srgbClr val="FF6600"/>
                          </a:solidFill>
                          <a:latin typeface="Arial" pitchFamily="34" charset="0"/>
                          <a:ea typeface="+mn-ea"/>
                          <a:cs typeface="Arial" pitchFamily="34" charset="0"/>
                        </a:rPr>
                        <a:t>STRIVERDI</a:t>
                      </a:r>
                      <a:r>
                        <a:rPr lang="en-US" sz="1800" kern="1200" dirty="0">
                          <a:solidFill>
                            <a:schemeClr val="tx1"/>
                          </a:solidFill>
                          <a:latin typeface="Arial" pitchFamily="34" charset="0"/>
                          <a:ea typeface="+mn-ea"/>
                          <a:cs typeface="Arial" pitchFamily="34" charset="0"/>
                        </a:rPr>
                        <a:t>]</a:t>
                      </a:r>
                      <a:endParaRPr lang="en-US" dirty="0">
                        <a:solidFill>
                          <a:schemeClr val="tx1"/>
                        </a:solidFill>
                        <a:latin typeface="Arial" pitchFamily="34" charset="0"/>
                        <a:cs typeface="Arial" pitchFamily="34" charset="0"/>
                      </a:endParaRPr>
                    </a:p>
                  </a:txBody>
                  <a:tcPr>
                    <a:noFill/>
                  </a:tcPr>
                </a:tc>
                <a:tc>
                  <a:txBody>
                    <a:bodyPr/>
                    <a:lstStyle/>
                    <a:p>
                      <a:pPr>
                        <a:lnSpc>
                          <a:spcPct val="150000"/>
                        </a:lnSpc>
                        <a:spcBef>
                          <a:spcPts val="600"/>
                        </a:spcBef>
                        <a:spcAft>
                          <a:spcPts val="600"/>
                        </a:spcAft>
                      </a:pPr>
                      <a:endParaRPr lang="en-US"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4"/>
                  </a:ext>
                </a:extLst>
              </a:tr>
              <a:tr h="370840">
                <a:tc>
                  <a:txBody>
                    <a:bodyPr/>
                    <a:lstStyle/>
                    <a:p>
                      <a:pPr>
                        <a:lnSpc>
                          <a:spcPct val="150000"/>
                        </a:lnSpc>
                        <a:spcBef>
                          <a:spcPts val="600"/>
                        </a:spcBef>
                        <a:spcAft>
                          <a:spcPts val="600"/>
                        </a:spcAft>
                      </a:pPr>
                      <a:r>
                        <a:rPr lang="en-GB" sz="2000" dirty="0" err="1">
                          <a:solidFill>
                            <a:schemeClr val="tx1"/>
                          </a:solidFill>
                          <a:effectLst>
                            <a:outerShdw blurRad="38100" dist="38100" dir="2700000" algn="tl">
                              <a:srgbClr val="000000"/>
                            </a:outerShdw>
                          </a:effectLst>
                          <a:latin typeface="Arial" pitchFamily="34" charset="0"/>
                          <a:cs typeface="Arial" pitchFamily="34" charset="0"/>
                        </a:rPr>
                        <a:t>Vilanterol</a:t>
                      </a:r>
                      <a:r>
                        <a:rPr lang="en-GB" sz="2000" dirty="0">
                          <a:solidFill>
                            <a:schemeClr val="tx1"/>
                          </a:solidFill>
                          <a:effectLst>
                            <a:outerShdw blurRad="38100" dist="38100" dir="2700000" algn="tl">
                              <a:srgbClr val="000000"/>
                            </a:outerShdw>
                          </a:effectLst>
                          <a:latin typeface="Arial" pitchFamily="34" charset="0"/>
                          <a:cs typeface="Arial" pitchFamily="34" charset="0"/>
                        </a:rPr>
                        <a:t> </a:t>
                      </a:r>
                      <a:endParaRPr lang="en-US" sz="2000" dirty="0">
                        <a:solidFill>
                          <a:schemeClr val="tx1"/>
                        </a:solidFill>
                        <a:latin typeface="Arial" pitchFamily="34" charset="0"/>
                        <a:cs typeface="Arial" pitchFamily="34" charset="0"/>
                      </a:endParaRPr>
                    </a:p>
                  </a:txBody>
                  <a:tcPr>
                    <a:noFill/>
                  </a:tcPr>
                </a:tc>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endParaRPr lang="en-US" sz="2000"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5"/>
                  </a:ext>
                </a:extLst>
              </a:tr>
              <a:tr h="370840">
                <a:tc gridSpan="2">
                  <a:txBody>
                    <a:bodyPr/>
                    <a:lstStyle/>
                    <a:p>
                      <a:pPr>
                        <a:lnSpc>
                          <a:spcPct val="150000"/>
                        </a:lnSpc>
                        <a:spcBef>
                          <a:spcPts val="600"/>
                        </a:spcBef>
                        <a:spcAft>
                          <a:spcPts val="600"/>
                        </a:spcAft>
                      </a:pPr>
                      <a:r>
                        <a:rPr lang="en-US" sz="2000" b="1" u="sng" baseline="0" dirty="0" err="1">
                          <a:solidFill>
                            <a:schemeClr val="tx2"/>
                          </a:solidFill>
                          <a:latin typeface="Arial" pitchFamily="34" charset="0"/>
                          <a:cs typeface="Arial" pitchFamily="34" charset="0"/>
                        </a:rPr>
                        <a:t>Kích</a:t>
                      </a:r>
                      <a:r>
                        <a:rPr lang="en-US" sz="2000" b="1" u="sng" baseline="0" dirty="0">
                          <a:solidFill>
                            <a:schemeClr val="tx2"/>
                          </a:solidFill>
                          <a:latin typeface="Arial" pitchFamily="34" charset="0"/>
                          <a:cs typeface="Arial" pitchFamily="34" charset="0"/>
                        </a:rPr>
                        <a:t> </a:t>
                      </a:r>
                      <a:r>
                        <a:rPr lang="en-US" sz="2000" b="1" u="sng" baseline="0" dirty="0" err="1">
                          <a:solidFill>
                            <a:schemeClr val="tx2"/>
                          </a:solidFill>
                          <a:latin typeface="Arial" pitchFamily="34" charset="0"/>
                          <a:cs typeface="Arial" pitchFamily="34" charset="0"/>
                        </a:rPr>
                        <a:t>thích</a:t>
                      </a:r>
                      <a:r>
                        <a:rPr lang="en-US" sz="2000" b="1" u="sng" baseline="0" dirty="0">
                          <a:solidFill>
                            <a:schemeClr val="tx2"/>
                          </a:solidFill>
                          <a:latin typeface="Arial" pitchFamily="34" charset="0"/>
                          <a:cs typeface="Arial" pitchFamily="34" charset="0"/>
                        </a:rPr>
                        <a:t> </a:t>
                      </a:r>
                      <a:r>
                        <a:rPr lang="en-US" sz="2000" b="1" u="sng" baseline="0" dirty="0" err="1">
                          <a:solidFill>
                            <a:schemeClr val="tx2"/>
                          </a:solidFill>
                          <a:latin typeface="Arial" pitchFamily="34" charset="0"/>
                          <a:cs typeface="Arial" pitchFamily="34" charset="0"/>
                        </a:rPr>
                        <a:t>giao</a:t>
                      </a:r>
                      <a:r>
                        <a:rPr lang="en-US" sz="2000" b="1" u="sng" baseline="0" dirty="0">
                          <a:solidFill>
                            <a:schemeClr val="tx2"/>
                          </a:solidFill>
                          <a:latin typeface="Arial" pitchFamily="34" charset="0"/>
                          <a:cs typeface="Arial" pitchFamily="34" charset="0"/>
                        </a:rPr>
                        <a:t> </a:t>
                      </a:r>
                      <a:r>
                        <a:rPr lang="en-US" sz="2000" b="1" u="sng" baseline="0" dirty="0" err="1">
                          <a:solidFill>
                            <a:schemeClr val="tx2"/>
                          </a:solidFill>
                          <a:latin typeface="Arial" pitchFamily="34" charset="0"/>
                          <a:cs typeface="Arial" pitchFamily="34" charset="0"/>
                        </a:rPr>
                        <a:t>cảm</a:t>
                      </a:r>
                      <a:r>
                        <a:rPr lang="en-US" sz="2000" b="1" u="sng" baseline="0" dirty="0">
                          <a:solidFill>
                            <a:schemeClr val="tx2"/>
                          </a:solidFill>
                          <a:latin typeface="Arial" pitchFamily="34" charset="0"/>
                          <a:cs typeface="Arial" pitchFamily="34" charset="0"/>
                        </a:rPr>
                        <a:t> + </a:t>
                      </a:r>
                      <a:r>
                        <a:rPr lang="en-US" sz="2000" b="1" u="sng" baseline="0" dirty="0" err="1">
                          <a:solidFill>
                            <a:schemeClr val="tx2"/>
                          </a:solidFill>
                          <a:latin typeface="Arial" pitchFamily="34" charset="0"/>
                          <a:cs typeface="Arial" pitchFamily="34" charset="0"/>
                        </a:rPr>
                        <a:t>ức</a:t>
                      </a:r>
                      <a:r>
                        <a:rPr lang="en-US" sz="2000" b="1" u="sng" baseline="0" dirty="0">
                          <a:solidFill>
                            <a:schemeClr val="tx2"/>
                          </a:solidFill>
                          <a:latin typeface="Arial" pitchFamily="34" charset="0"/>
                          <a:cs typeface="Arial" pitchFamily="34" charset="0"/>
                        </a:rPr>
                        <a:t> </a:t>
                      </a:r>
                      <a:r>
                        <a:rPr lang="en-US" sz="2000" b="1" u="sng" baseline="0" dirty="0" err="1">
                          <a:solidFill>
                            <a:schemeClr val="tx2"/>
                          </a:solidFill>
                          <a:latin typeface="Arial" pitchFamily="34" charset="0"/>
                          <a:cs typeface="Arial" pitchFamily="34" charset="0"/>
                        </a:rPr>
                        <a:t>chế</a:t>
                      </a:r>
                      <a:r>
                        <a:rPr lang="en-US" sz="2000" b="1" u="sng" baseline="0" dirty="0">
                          <a:solidFill>
                            <a:schemeClr val="tx2"/>
                          </a:solidFill>
                          <a:latin typeface="Arial" pitchFamily="34" charset="0"/>
                          <a:cs typeface="Arial" pitchFamily="34" charset="0"/>
                        </a:rPr>
                        <a:t> </a:t>
                      </a:r>
                      <a:r>
                        <a:rPr lang="en-US" sz="2000" b="1" u="sng" baseline="0" dirty="0" err="1">
                          <a:solidFill>
                            <a:schemeClr val="tx2"/>
                          </a:solidFill>
                          <a:latin typeface="Arial" pitchFamily="34" charset="0"/>
                          <a:cs typeface="Arial" pitchFamily="34" charset="0"/>
                        </a:rPr>
                        <a:t>phó</a:t>
                      </a:r>
                      <a:r>
                        <a:rPr lang="en-US" sz="2000" b="1" u="sng" baseline="0" dirty="0">
                          <a:solidFill>
                            <a:schemeClr val="tx2"/>
                          </a:solidFill>
                          <a:latin typeface="Arial" pitchFamily="34" charset="0"/>
                          <a:cs typeface="Arial" pitchFamily="34" charset="0"/>
                        </a:rPr>
                        <a:t> </a:t>
                      </a:r>
                      <a:r>
                        <a:rPr lang="en-US" sz="2000" b="1" u="sng" baseline="0" dirty="0" err="1">
                          <a:solidFill>
                            <a:schemeClr val="tx2"/>
                          </a:solidFill>
                          <a:latin typeface="Arial" pitchFamily="34" charset="0"/>
                          <a:cs typeface="Arial" pitchFamily="34" charset="0"/>
                        </a:rPr>
                        <a:t>giao</a:t>
                      </a:r>
                      <a:r>
                        <a:rPr lang="en-US" sz="2000" b="1" u="sng" baseline="0" dirty="0">
                          <a:solidFill>
                            <a:schemeClr val="tx2"/>
                          </a:solidFill>
                          <a:latin typeface="Arial" pitchFamily="34" charset="0"/>
                          <a:cs typeface="Arial" pitchFamily="34" charset="0"/>
                        </a:rPr>
                        <a:t> </a:t>
                      </a:r>
                      <a:r>
                        <a:rPr lang="en-US" sz="2000" b="1" u="sng" baseline="0" dirty="0" err="1">
                          <a:solidFill>
                            <a:schemeClr val="tx2"/>
                          </a:solidFill>
                          <a:latin typeface="Arial" pitchFamily="34" charset="0"/>
                          <a:cs typeface="Arial" pitchFamily="34" charset="0"/>
                        </a:rPr>
                        <a:t>cảm</a:t>
                      </a:r>
                      <a:r>
                        <a:rPr lang="en-US" sz="2000" b="1" u="sng" baseline="0" dirty="0">
                          <a:solidFill>
                            <a:schemeClr val="tx2"/>
                          </a:solidFill>
                          <a:latin typeface="Arial" pitchFamily="34" charset="0"/>
                          <a:cs typeface="Arial" pitchFamily="34" charset="0"/>
                        </a:rPr>
                        <a:t> </a:t>
                      </a:r>
                      <a:endParaRPr lang="en-US" sz="2000" b="1" u="sng" dirty="0">
                        <a:solidFill>
                          <a:schemeClr val="tx2"/>
                        </a:solidFill>
                        <a:latin typeface="Arial" pitchFamily="34" charset="0"/>
                        <a:cs typeface="Arial" pitchFamily="34" charset="0"/>
                      </a:endParaRPr>
                    </a:p>
                  </a:txBody>
                  <a:tcP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6"/>
                  </a:ext>
                </a:extLst>
              </a:tr>
              <a:tr h="370840">
                <a:tc gridSpan="2">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sz="2000" b="1" dirty="0" err="1">
                          <a:solidFill>
                            <a:schemeClr val="tx1"/>
                          </a:solidFill>
                          <a:latin typeface="Arial" pitchFamily="34" charset="0"/>
                          <a:cs typeface="Arial" pitchFamily="34" charset="0"/>
                        </a:rPr>
                        <a:t>Indacaterol</a:t>
                      </a:r>
                      <a:r>
                        <a:rPr lang="en-US" sz="2000" b="1" baseline="0" dirty="0">
                          <a:solidFill>
                            <a:schemeClr val="tx1"/>
                          </a:solidFill>
                          <a:latin typeface="Arial" pitchFamily="34" charset="0"/>
                          <a:cs typeface="Arial" pitchFamily="34" charset="0"/>
                        </a:rPr>
                        <a:t> + </a:t>
                      </a:r>
                      <a:r>
                        <a:rPr lang="en-US" sz="2000" b="1" baseline="0" dirty="0" err="1">
                          <a:solidFill>
                            <a:schemeClr val="tx1"/>
                          </a:solidFill>
                          <a:latin typeface="Arial" pitchFamily="34" charset="0"/>
                          <a:cs typeface="Arial" pitchFamily="34" charset="0"/>
                        </a:rPr>
                        <a:t>Glycopyrronium</a:t>
                      </a:r>
                      <a:endParaRPr lang="en-US" sz="2000" b="1" dirty="0">
                        <a:solidFill>
                          <a:schemeClr val="tx1"/>
                        </a:solidFill>
                        <a:latin typeface="Arial" pitchFamily="34" charset="0"/>
                        <a:cs typeface="Arial" pitchFamily="34" charset="0"/>
                      </a:endParaRPr>
                    </a:p>
                  </a:txBody>
                  <a:tcP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7"/>
                  </a:ext>
                </a:extLst>
              </a:tr>
              <a:tr h="370840">
                <a:tc gridSpan="2">
                  <a:txBody>
                    <a:bodyPr/>
                    <a:lstStyle/>
                    <a:p>
                      <a:pPr>
                        <a:lnSpc>
                          <a:spcPct val="150000"/>
                        </a:lnSpc>
                        <a:spcBef>
                          <a:spcPts val="600"/>
                        </a:spcBef>
                        <a:spcAft>
                          <a:spcPts val="600"/>
                        </a:spcAft>
                      </a:pPr>
                      <a:r>
                        <a:rPr lang="en-US" sz="2000" dirty="0" err="1">
                          <a:solidFill>
                            <a:schemeClr val="tx1"/>
                          </a:solidFill>
                          <a:latin typeface="Arial" pitchFamily="34" charset="0"/>
                          <a:cs typeface="Arial" pitchFamily="34" charset="0"/>
                        </a:rPr>
                        <a:t>Olodaterol</a:t>
                      </a:r>
                      <a:r>
                        <a:rPr lang="en-US" sz="2000" dirty="0">
                          <a:solidFill>
                            <a:schemeClr val="tx1"/>
                          </a:solidFill>
                          <a:latin typeface="Arial" pitchFamily="34" charset="0"/>
                          <a:cs typeface="Arial" pitchFamily="34" charset="0"/>
                        </a:rPr>
                        <a:t> + </a:t>
                      </a:r>
                      <a:r>
                        <a:rPr lang="en-US" sz="2000" dirty="0" err="1">
                          <a:solidFill>
                            <a:schemeClr val="tx1"/>
                          </a:solidFill>
                          <a:latin typeface="Arial" pitchFamily="34" charset="0"/>
                          <a:cs typeface="Arial" pitchFamily="34" charset="0"/>
                        </a:rPr>
                        <a:t>Tiotropium</a:t>
                      </a:r>
                      <a:endParaRPr lang="en-US" sz="2000" dirty="0">
                        <a:solidFill>
                          <a:schemeClr val="tx1"/>
                        </a:solidFill>
                        <a:latin typeface="Arial" pitchFamily="34" charset="0"/>
                        <a:cs typeface="Arial" pitchFamily="34" charset="0"/>
                      </a:endParaRPr>
                    </a:p>
                  </a:txBody>
                  <a:tcP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8"/>
                  </a:ext>
                </a:extLst>
              </a:tr>
              <a:tr h="370840">
                <a:tc gridSpan="2">
                  <a:txBody>
                    <a:bodyPr/>
                    <a:lstStyle/>
                    <a:p>
                      <a:pPr>
                        <a:lnSpc>
                          <a:spcPct val="150000"/>
                        </a:lnSpc>
                        <a:spcBef>
                          <a:spcPts val="600"/>
                        </a:spcBef>
                        <a:spcAft>
                          <a:spcPts val="600"/>
                        </a:spcAft>
                      </a:pPr>
                      <a:r>
                        <a:rPr lang="en-US" sz="2000" dirty="0" err="1">
                          <a:solidFill>
                            <a:schemeClr val="tx1"/>
                          </a:solidFill>
                          <a:latin typeface="Arial" pitchFamily="34" charset="0"/>
                          <a:cs typeface="Arial" pitchFamily="34" charset="0"/>
                        </a:rPr>
                        <a:t>Vilanterol</a:t>
                      </a:r>
                      <a:r>
                        <a:rPr lang="en-US" sz="2000" baseline="0" dirty="0">
                          <a:solidFill>
                            <a:schemeClr val="tx1"/>
                          </a:solidFill>
                          <a:latin typeface="Arial" pitchFamily="34" charset="0"/>
                          <a:cs typeface="Arial" pitchFamily="34" charset="0"/>
                        </a:rPr>
                        <a:t> + </a:t>
                      </a:r>
                      <a:r>
                        <a:rPr lang="en-US" sz="2000" baseline="0" dirty="0" err="1">
                          <a:solidFill>
                            <a:schemeClr val="tx1"/>
                          </a:solidFill>
                          <a:latin typeface="Arial" pitchFamily="34" charset="0"/>
                          <a:cs typeface="Arial" pitchFamily="34" charset="0"/>
                        </a:rPr>
                        <a:t>Umeclidinum</a:t>
                      </a:r>
                      <a:endParaRPr lang="en-US" sz="2000" dirty="0">
                        <a:solidFill>
                          <a:schemeClr val="tx1"/>
                        </a:solidFill>
                        <a:latin typeface="Arial" pitchFamily="34" charset="0"/>
                        <a:cs typeface="Arial" pitchFamily="34" charset="0"/>
                      </a:endParaRPr>
                    </a:p>
                  </a:txBody>
                  <a:tcP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latin typeface="Arial" pitchFamily="34" charset="0"/>
                        <a:cs typeface="Arial" pitchFamily="34" charset="0"/>
                      </a:endParaRPr>
                    </a:p>
                  </a:txBody>
                  <a:tcPr>
                    <a:noFill/>
                  </a:tcPr>
                </a:tc>
                <a:extLst>
                  <a:ext uri="{0D108BD9-81ED-4DB2-BD59-A6C34878D82A}">
                    <a16:rowId xmlns:a16="http://schemas.microsoft.com/office/drawing/2014/main" xmlns="" val="10009"/>
                  </a:ext>
                </a:extLst>
              </a:tr>
            </a:tbl>
          </a:graphicData>
        </a:graphic>
      </p:graphicFrame>
      <p:pic>
        <p:nvPicPr>
          <p:cNvPr id="1028" name="Picture 4" descr="http://www.mims.com/resources/drugs/Thailand/pic/Onbrez%20Breezhaler%20inhalation%20powd%20cap%20300%20mcg419.GIF"/>
          <p:cNvPicPr>
            <a:picLocks noChangeAspect="1" noChangeArrowheads="1"/>
          </p:cNvPicPr>
          <p:nvPr/>
        </p:nvPicPr>
        <p:blipFill>
          <a:blip r:embed="rId2" cstate="print"/>
          <a:srcRect/>
          <a:stretch>
            <a:fillRect/>
          </a:stretch>
        </p:blipFill>
        <p:spPr bwMode="auto">
          <a:xfrm>
            <a:off x="6096000" y="4114800"/>
            <a:ext cx="2743200" cy="2310327"/>
          </a:xfrm>
          <a:prstGeom prst="rect">
            <a:avLst/>
          </a:prstGeom>
          <a:noFill/>
        </p:spPr>
      </p:pic>
      <p:pic>
        <p:nvPicPr>
          <p:cNvPr id="1030" name="Picture 6" descr="http://www.fitpage.de/produkte/lex/drugs/images/P05329E2.jpg"/>
          <p:cNvPicPr>
            <a:picLocks noChangeAspect="1" noChangeArrowheads="1"/>
          </p:cNvPicPr>
          <p:nvPr/>
        </p:nvPicPr>
        <p:blipFill>
          <a:blip r:embed="rId3" cstate="print"/>
          <a:srcRect/>
          <a:stretch>
            <a:fillRect/>
          </a:stretch>
        </p:blipFill>
        <p:spPr bwMode="auto">
          <a:xfrm>
            <a:off x="6404272" y="1143000"/>
            <a:ext cx="2206328" cy="2743200"/>
          </a:xfrm>
          <a:prstGeom prst="rect">
            <a:avLst/>
          </a:prstGeom>
          <a:noFill/>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792162"/>
          </a:xfrm>
          <a:solidFill>
            <a:srgbClr val="002060"/>
          </a:solidFill>
        </p:spPr>
        <p:txBody>
          <a:bodyPr>
            <a:normAutofit/>
          </a:bodyPr>
          <a:lstStyle/>
          <a:p>
            <a:r>
              <a:rPr lang="en-US" b="1" dirty="0" err="1">
                <a:solidFill>
                  <a:schemeClr val="bg1"/>
                </a:solidFill>
                <a:latin typeface="Verdana" pitchFamily="34" charset="0"/>
              </a:rPr>
              <a:t>Thuốc</a:t>
            </a:r>
            <a:r>
              <a:rPr lang="en-US" b="1" dirty="0">
                <a:solidFill>
                  <a:schemeClr val="bg1"/>
                </a:solidFill>
                <a:latin typeface="Verdana" pitchFamily="34" charset="0"/>
              </a:rPr>
              <a:t> </a:t>
            </a:r>
            <a:r>
              <a:rPr lang="en-US" b="1" dirty="0" err="1">
                <a:solidFill>
                  <a:schemeClr val="bg1"/>
                </a:solidFill>
                <a:latin typeface="Verdana" pitchFamily="34" charset="0"/>
              </a:rPr>
              <a:t>phối</a:t>
            </a:r>
            <a:r>
              <a:rPr lang="en-US" b="1" dirty="0">
                <a:solidFill>
                  <a:schemeClr val="bg1"/>
                </a:solidFill>
                <a:latin typeface="Verdana" pitchFamily="34" charset="0"/>
              </a:rPr>
              <a:t> </a:t>
            </a:r>
            <a:r>
              <a:rPr lang="en-US" b="1" dirty="0" err="1">
                <a:solidFill>
                  <a:schemeClr val="bg1"/>
                </a:solidFill>
                <a:latin typeface="Verdana" pitchFamily="34" charset="0"/>
              </a:rPr>
              <a:t>hợp</a:t>
            </a:r>
            <a:r>
              <a:rPr lang="en-US" b="1" dirty="0">
                <a:solidFill>
                  <a:schemeClr val="bg1"/>
                </a:solidFill>
                <a:latin typeface="Verdana" pitchFamily="34" charset="0"/>
              </a:rPr>
              <a:t> ICS/LABA</a:t>
            </a:r>
          </a:p>
        </p:txBody>
      </p:sp>
      <p:pic>
        <p:nvPicPr>
          <p:cNvPr id="4" name="Picture 5" descr="002_prd0089"/>
          <p:cNvPicPr>
            <a:picLocks noGrp="1" noChangeAspect="1" noChangeArrowheads="1"/>
          </p:cNvPicPr>
          <p:nvPr>
            <p:ph idx="1"/>
          </p:nvPr>
        </p:nvPicPr>
        <p:blipFill>
          <a:blip r:embed="rId2" cstate="print"/>
          <a:srcRect/>
          <a:stretch>
            <a:fillRect/>
          </a:stretch>
        </p:blipFill>
        <p:spPr bwMode="auto">
          <a:xfrm>
            <a:off x="762000" y="4114800"/>
            <a:ext cx="2133600" cy="2133600"/>
          </a:xfrm>
          <a:prstGeom prst="rect">
            <a:avLst/>
          </a:prstGeom>
          <a:noFill/>
          <a:ln w="9525">
            <a:noFill/>
            <a:miter lim="800000"/>
            <a:headEnd/>
            <a:tailEnd/>
          </a:ln>
        </p:spPr>
      </p:pic>
      <p:pic>
        <p:nvPicPr>
          <p:cNvPr id="5" name="Picture 13" descr="Symbicort%20160.jpg"/>
          <p:cNvPicPr>
            <a:picLocks noChangeAspect="1"/>
          </p:cNvPicPr>
          <p:nvPr/>
        </p:nvPicPr>
        <p:blipFill>
          <a:blip r:embed="rId3" cstate="print"/>
          <a:srcRect/>
          <a:stretch>
            <a:fillRect/>
          </a:stretch>
        </p:blipFill>
        <p:spPr bwMode="auto">
          <a:xfrm>
            <a:off x="5964093" y="3505200"/>
            <a:ext cx="2834265" cy="3124200"/>
          </a:xfrm>
          <a:prstGeom prst="rect">
            <a:avLst/>
          </a:prstGeom>
          <a:noFill/>
          <a:ln w="9525">
            <a:noFill/>
            <a:miter lim="800000"/>
            <a:headEnd/>
            <a:tailEnd/>
          </a:ln>
        </p:spPr>
      </p:pic>
      <p:sp>
        <p:nvSpPr>
          <p:cNvPr id="6" name="Rectangle 5"/>
          <p:cNvSpPr/>
          <p:nvPr/>
        </p:nvSpPr>
        <p:spPr>
          <a:xfrm>
            <a:off x="838200" y="1752600"/>
            <a:ext cx="76200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buFont typeface="Wingdings" pitchFamily="2" charset="2"/>
              <a:buChar char="v"/>
            </a:pPr>
            <a:r>
              <a:rPr lang="en-US" sz="2800" b="1" dirty="0" err="1">
                <a:solidFill>
                  <a:schemeClr val="tx1"/>
                </a:solidFill>
                <a:latin typeface="Verdana" pitchFamily="34" charset="0"/>
              </a:rPr>
              <a:t>Fluticasone</a:t>
            </a:r>
            <a:r>
              <a:rPr lang="en-US" sz="2800" b="1" dirty="0">
                <a:solidFill>
                  <a:schemeClr val="tx1"/>
                </a:solidFill>
                <a:latin typeface="Verdana" pitchFamily="34" charset="0"/>
              </a:rPr>
              <a:t>/</a:t>
            </a:r>
            <a:r>
              <a:rPr lang="en-US" sz="2800" b="1" dirty="0" err="1">
                <a:solidFill>
                  <a:schemeClr val="tx1"/>
                </a:solidFill>
                <a:latin typeface="Verdana" pitchFamily="34" charset="0"/>
              </a:rPr>
              <a:t>salmeterol</a:t>
            </a:r>
            <a:endParaRPr lang="en-US" sz="2800" b="1" dirty="0">
              <a:solidFill>
                <a:schemeClr val="tx1"/>
              </a:solidFill>
              <a:latin typeface="Verdana" pitchFamily="34" charset="0"/>
            </a:endParaRPr>
          </a:p>
          <a:p>
            <a:pPr>
              <a:lnSpc>
                <a:spcPct val="114000"/>
              </a:lnSpc>
              <a:buFont typeface="Wingdings" pitchFamily="2" charset="2"/>
              <a:buChar char="v"/>
            </a:pPr>
            <a:r>
              <a:rPr lang="en-US" sz="2800" b="1" dirty="0" err="1">
                <a:solidFill>
                  <a:schemeClr val="tx1"/>
                </a:solidFill>
                <a:latin typeface="Verdana" pitchFamily="34" charset="0"/>
              </a:rPr>
              <a:t>Budesonide</a:t>
            </a:r>
            <a:r>
              <a:rPr lang="en-US" sz="2800" b="1" dirty="0">
                <a:solidFill>
                  <a:schemeClr val="tx1"/>
                </a:solidFill>
                <a:latin typeface="Verdana" pitchFamily="34" charset="0"/>
              </a:rPr>
              <a:t>/</a:t>
            </a:r>
            <a:r>
              <a:rPr lang="en-US" sz="2800" b="1" dirty="0" err="1">
                <a:solidFill>
                  <a:schemeClr val="tx1"/>
                </a:solidFill>
                <a:latin typeface="Verdana" pitchFamily="34" charset="0"/>
              </a:rPr>
              <a:t>formoterol</a:t>
            </a:r>
            <a:endParaRPr lang="en-US" sz="2800" b="1" dirty="0">
              <a:solidFill>
                <a:schemeClr val="tx1"/>
              </a:solidFill>
              <a:latin typeface="Verdana" pitchFamily="34" charset="0"/>
            </a:endParaRPr>
          </a:p>
        </p:txBody>
      </p:sp>
      <p:pic>
        <p:nvPicPr>
          <p:cNvPr id="152578" name="Picture 2" descr="http://www.benhphoitacnghen.com/images/category/data/20111031101919dinh-lieu-2.jpg"/>
          <p:cNvPicPr>
            <a:picLocks noChangeAspect="1" noChangeArrowheads="1"/>
          </p:cNvPicPr>
          <p:nvPr/>
        </p:nvPicPr>
        <p:blipFill>
          <a:blip r:embed="rId4" cstate="print"/>
          <a:srcRect/>
          <a:stretch>
            <a:fillRect/>
          </a:stretch>
        </p:blipFill>
        <p:spPr bwMode="auto">
          <a:xfrm rot="5400000">
            <a:off x="3139857" y="4403943"/>
            <a:ext cx="2546348" cy="105366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Explain"/>
          <p:cNvPicPr preferRelativeResize="0">
            <a:picLocks noChangeArrowheads="1"/>
          </p:cNvPicPr>
          <p:nvPr/>
        </p:nvPicPr>
        <p:blipFill>
          <a:blip r:embed="rId2" cstate="print"/>
          <a:srcRect/>
          <a:stretch>
            <a:fillRect/>
          </a:stretch>
        </p:blipFill>
        <p:spPr bwMode="auto">
          <a:xfrm>
            <a:off x="0" y="914400"/>
            <a:ext cx="9144000" cy="5257800"/>
          </a:xfrm>
          <a:prstGeom prst="rect">
            <a:avLst/>
          </a:prstGeom>
          <a:solidFill>
            <a:schemeClr val="bg1"/>
          </a:solidFill>
          <a:ln w="9525">
            <a:noFill/>
            <a:miter lim="800000"/>
            <a:headEnd/>
            <a:tailEnd/>
          </a:ln>
        </p:spPr>
      </p:pic>
      <p:sp>
        <p:nvSpPr>
          <p:cNvPr id="21507" name="TextBox 2"/>
          <p:cNvSpPr txBox="1">
            <a:spLocks noChangeArrowheads="1"/>
          </p:cNvSpPr>
          <p:nvPr/>
        </p:nvSpPr>
        <p:spPr bwMode="auto">
          <a:xfrm>
            <a:off x="1371600" y="914400"/>
            <a:ext cx="7086600" cy="584200"/>
          </a:xfrm>
          <a:prstGeom prst="rect">
            <a:avLst/>
          </a:prstGeom>
          <a:solidFill>
            <a:schemeClr val="bg1"/>
          </a:solidFill>
          <a:ln w="9525">
            <a:noFill/>
            <a:miter lim="800000"/>
            <a:headEnd/>
            <a:tailEnd/>
          </a:ln>
        </p:spPr>
        <p:txBody>
          <a:bodyPr>
            <a:spAutoFit/>
          </a:bodyPr>
          <a:lstStyle/>
          <a:p>
            <a:pPr algn="ctr"/>
            <a:endParaRPr lang="en-US" sz="3200" b="1"/>
          </a:p>
        </p:txBody>
      </p:sp>
      <p:sp>
        <p:nvSpPr>
          <p:cNvPr id="21508" name="TextBox 3"/>
          <p:cNvSpPr txBox="1">
            <a:spLocks noChangeArrowheads="1"/>
          </p:cNvSpPr>
          <p:nvPr/>
        </p:nvSpPr>
        <p:spPr bwMode="auto">
          <a:xfrm>
            <a:off x="990600" y="1535113"/>
            <a:ext cx="1447800" cy="339725"/>
          </a:xfrm>
          <a:prstGeom prst="rect">
            <a:avLst/>
          </a:prstGeom>
          <a:solidFill>
            <a:schemeClr val="bg1"/>
          </a:solidFill>
          <a:ln w="9525">
            <a:noFill/>
            <a:miter lim="800000"/>
            <a:headEnd/>
            <a:tailEnd/>
          </a:ln>
        </p:spPr>
        <p:txBody>
          <a:bodyPr>
            <a:spAutoFit/>
          </a:bodyPr>
          <a:lstStyle/>
          <a:p>
            <a:r>
              <a:rPr lang="en-US" sz="1600" b="1" dirty="0" err="1">
                <a:solidFill>
                  <a:srgbClr val="C00000"/>
                </a:solidFill>
              </a:rPr>
              <a:t>Phế</a:t>
            </a:r>
            <a:r>
              <a:rPr lang="en-US" sz="1600" b="1" dirty="0">
                <a:solidFill>
                  <a:srgbClr val="C00000"/>
                </a:solidFill>
              </a:rPr>
              <a:t> </a:t>
            </a:r>
            <a:r>
              <a:rPr lang="en-US" sz="1600" b="1" dirty="0" err="1">
                <a:solidFill>
                  <a:srgbClr val="C00000"/>
                </a:solidFill>
              </a:rPr>
              <a:t>quản</a:t>
            </a:r>
            <a:endParaRPr lang="en-US" sz="1600" b="1" dirty="0">
              <a:solidFill>
                <a:srgbClr val="C00000"/>
              </a:solidFill>
            </a:endParaRPr>
          </a:p>
        </p:txBody>
      </p:sp>
      <p:sp>
        <p:nvSpPr>
          <p:cNvPr id="21509" name="TextBox 4"/>
          <p:cNvSpPr txBox="1">
            <a:spLocks noChangeArrowheads="1"/>
          </p:cNvSpPr>
          <p:nvPr/>
        </p:nvSpPr>
        <p:spPr bwMode="auto">
          <a:xfrm>
            <a:off x="990600" y="2011363"/>
            <a:ext cx="1752600" cy="904863"/>
          </a:xfrm>
          <a:prstGeom prst="rect">
            <a:avLst/>
          </a:prstGeom>
          <a:solidFill>
            <a:schemeClr val="bg1"/>
          </a:solidFill>
          <a:ln w="9525">
            <a:noFill/>
            <a:miter lim="800000"/>
            <a:headEnd/>
            <a:tailEnd/>
          </a:ln>
        </p:spPr>
        <p:txBody>
          <a:bodyPr>
            <a:spAutoFit/>
          </a:bodyPr>
          <a:lstStyle/>
          <a:p>
            <a:pPr>
              <a:lnSpc>
                <a:spcPct val="110000"/>
              </a:lnSpc>
              <a:spcBef>
                <a:spcPts val="600"/>
              </a:spcBef>
              <a:spcAft>
                <a:spcPts val="600"/>
              </a:spcAft>
            </a:pPr>
            <a:r>
              <a:rPr lang="en-US" sz="1600" b="1" dirty="0" err="1">
                <a:solidFill>
                  <a:srgbClr val="C00000"/>
                </a:solidFill>
              </a:rPr>
              <a:t>Cơ</a:t>
            </a:r>
            <a:r>
              <a:rPr lang="en-US" sz="1600" b="1" dirty="0">
                <a:solidFill>
                  <a:srgbClr val="C00000"/>
                </a:solidFill>
              </a:rPr>
              <a:t> </a:t>
            </a:r>
            <a:r>
              <a:rPr lang="en-US" sz="1600" b="1" dirty="0" err="1">
                <a:solidFill>
                  <a:srgbClr val="C00000"/>
                </a:solidFill>
              </a:rPr>
              <a:t>trơn</a:t>
            </a:r>
            <a:r>
              <a:rPr lang="en-US" sz="1600" b="1" dirty="0">
                <a:solidFill>
                  <a:srgbClr val="C00000"/>
                </a:solidFill>
              </a:rPr>
              <a:t> - </a:t>
            </a:r>
            <a:r>
              <a:rPr lang="en-US" sz="1600" b="1" dirty="0" err="1">
                <a:solidFill>
                  <a:srgbClr val="C00000"/>
                </a:solidFill>
              </a:rPr>
              <a:t>Phế</a:t>
            </a:r>
            <a:r>
              <a:rPr lang="en-US" sz="1600" b="1" dirty="0">
                <a:solidFill>
                  <a:srgbClr val="C00000"/>
                </a:solidFill>
              </a:rPr>
              <a:t> </a:t>
            </a:r>
            <a:r>
              <a:rPr lang="en-US" sz="1600" b="1" dirty="0" err="1">
                <a:solidFill>
                  <a:srgbClr val="C00000"/>
                </a:solidFill>
              </a:rPr>
              <a:t>quản</a:t>
            </a:r>
            <a:r>
              <a:rPr lang="en-US" sz="1600" b="1" dirty="0">
                <a:solidFill>
                  <a:srgbClr val="C00000"/>
                </a:solidFill>
              </a:rPr>
              <a:t> </a:t>
            </a:r>
            <a:r>
              <a:rPr lang="en-US" sz="1600" b="1" dirty="0" err="1">
                <a:solidFill>
                  <a:srgbClr val="C00000"/>
                </a:solidFill>
              </a:rPr>
              <a:t>được</a:t>
            </a:r>
            <a:r>
              <a:rPr lang="en-US" sz="1600" b="1" dirty="0">
                <a:solidFill>
                  <a:srgbClr val="C00000"/>
                </a:solidFill>
              </a:rPr>
              <a:t> </a:t>
            </a:r>
            <a:r>
              <a:rPr lang="en-US" sz="1600" b="1" dirty="0" err="1">
                <a:solidFill>
                  <a:srgbClr val="C00000"/>
                </a:solidFill>
              </a:rPr>
              <a:t>bao</a:t>
            </a:r>
            <a:r>
              <a:rPr lang="en-US" sz="1600" b="1" dirty="0">
                <a:solidFill>
                  <a:srgbClr val="C00000"/>
                </a:solidFill>
              </a:rPr>
              <a:t> </a:t>
            </a:r>
            <a:r>
              <a:rPr lang="en-US" sz="1600" b="1" dirty="0" err="1">
                <a:solidFill>
                  <a:srgbClr val="C00000"/>
                </a:solidFill>
              </a:rPr>
              <a:t>bằng</a:t>
            </a:r>
            <a:r>
              <a:rPr lang="en-US" sz="1600" b="1" dirty="0">
                <a:solidFill>
                  <a:srgbClr val="C00000"/>
                </a:solidFill>
              </a:rPr>
              <a:t> </a:t>
            </a:r>
            <a:r>
              <a:rPr lang="en-US" sz="1600" b="1" dirty="0" err="1">
                <a:solidFill>
                  <a:srgbClr val="C00000"/>
                </a:solidFill>
              </a:rPr>
              <a:t>cơ</a:t>
            </a:r>
            <a:r>
              <a:rPr lang="en-US" sz="1600" b="1" dirty="0">
                <a:solidFill>
                  <a:srgbClr val="C00000"/>
                </a:solidFill>
              </a:rPr>
              <a:t> </a:t>
            </a:r>
            <a:r>
              <a:rPr lang="en-US" sz="1600" b="1" dirty="0" err="1">
                <a:solidFill>
                  <a:srgbClr val="C00000"/>
                </a:solidFill>
              </a:rPr>
              <a:t>trơn</a:t>
            </a:r>
            <a:endParaRPr lang="en-US" sz="1600" b="1" dirty="0">
              <a:solidFill>
                <a:srgbClr val="C00000"/>
              </a:solidFill>
            </a:endParaRPr>
          </a:p>
        </p:txBody>
      </p:sp>
      <p:sp>
        <p:nvSpPr>
          <p:cNvPr id="21510" name="TextBox 5"/>
          <p:cNvSpPr txBox="1">
            <a:spLocks noChangeArrowheads="1"/>
          </p:cNvSpPr>
          <p:nvPr/>
        </p:nvSpPr>
        <p:spPr bwMode="auto">
          <a:xfrm>
            <a:off x="990600" y="2925763"/>
            <a:ext cx="1676400" cy="884237"/>
          </a:xfrm>
          <a:prstGeom prst="rect">
            <a:avLst/>
          </a:prstGeom>
          <a:solidFill>
            <a:schemeClr val="bg1"/>
          </a:solidFill>
          <a:ln w="9525">
            <a:noFill/>
            <a:miter lim="800000"/>
            <a:headEnd/>
            <a:tailEnd/>
          </a:ln>
        </p:spPr>
        <p:txBody>
          <a:bodyPr>
            <a:spAutoFit/>
          </a:bodyPr>
          <a:lstStyle/>
          <a:p>
            <a:pPr>
              <a:lnSpc>
                <a:spcPct val="110000"/>
              </a:lnSpc>
            </a:pPr>
            <a:r>
              <a:rPr lang="en-US" sz="1600" b="1" dirty="0" err="1">
                <a:solidFill>
                  <a:srgbClr val="C00000"/>
                </a:solidFill>
              </a:rPr>
              <a:t>Tiểu</a:t>
            </a:r>
            <a:r>
              <a:rPr lang="en-US" sz="1600" b="1" dirty="0">
                <a:solidFill>
                  <a:srgbClr val="C00000"/>
                </a:solidFill>
              </a:rPr>
              <a:t> </a:t>
            </a:r>
            <a:r>
              <a:rPr lang="en-US" sz="1600" b="1" dirty="0" err="1">
                <a:solidFill>
                  <a:srgbClr val="C00000"/>
                </a:solidFill>
              </a:rPr>
              <a:t>phế</a:t>
            </a:r>
            <a:r>
              <a:rPr lang="en-US" sz="1600" b="1" dirty="0">
                <a:solidFill>
                  <a:srgbClr val="C00000"/>
                </a:solidFill>
              </a:rPr>
              <a:t> </a:t>
            </a:r>
            <a:r>
              <a:rPr lang="en-US" sz="1600" b="1" dirty="0" err="1">
                <a:solidFill>
                  <a:srgbClr val="C00000"/>
                </a:solidFill>
              </a:rPr>
              <a:t>quản</a:t>
            </a:r>
            <a:r>
              <a:rPr lang="en-US" sz="1600" b="1" dirty="0">
                <a:solidFill>
                  <a:srgbClr val="C00000"/>
                </a:solidFill>
              </a:rPr>
              <a:t> - </a:t>
            </a:r>
            <a:r>
              <a:rPr lang="en-US" sz="1600" b="1" dirty="0" err="1">
                <a:solidFill>
                  <a:srgbClr val="C00000"/>
                </a:solidFill>
              </a:rPr>
              <a:t>nhánh</a:t>
            </a:r>
            <a:r>
              <a:rPr lang="en-US" sz="1600" b="1" dirty="0">
                <a:solidFill>
                  <a:srgbClr val="C00000"/>
                </a:solidFill>
              </a:rPr>
              <a:t> </a:t>
            </a:r>
            <a:r>
              <a:rPr lang="en-US" sz="1600" b="1" dirty="0" err="1">
                <a:solidFill>
                  <a:srgbClr val="C00000"/>
                </a:solidFill>
              </a:rPr>
              <a:t>phế</a:t>
            </a:r>
            <a:r>
              <a:rPr lang="en-US" sz="1600" b="1" dirty="0">
                <a:solidFill>
                  <a:srgbClr val="C00000"/>
                </a:solidFill>
              </a:rPr>
              <a:t> </a:t>
            </a:r>
            <a:r>
              <a:rPr lang="en-US" sz="1600" b="1" dirty="0" err="1">
                <a:solidFill>
                  <a:srgbClr val="C00000"/>
                </a:solidFill>
              </a:rPr>
              <a:t>quản</a:t>
            </a:r>
            <a:r>
              <a:rPr lang="en-US" sz="1600" b="1" dirty="0">
                <a:solidFill>
                  <a:srgbClr val="C00000"/>
                </a:solidFill>
              </a:rPr>
              <a:t> </a:t>
            </a:r>
            <a:r>
              <a:rPr lang="en-US" sz="1600" b="1" dirty="0" err="1">
                <a:solidFill>
                  <a:srgbClr val="C00000"/>
                </a:solidFill>
              </a:rPr>
              <a:t>nhỏ</a:t>
            </a:r>
            <a:r>
              <a:rPr lang="en-US" sz="1600" b="1" dirty="0">
                <a:solidFill>
                  <a:srgbClr val="C00000"/>
                </a:solidFill>
              </a:rPr>
              <a:t> </a:t>
            </a:r>
            <a:r>
              <a:rPr lang="en-US" sz="1600" b="1" dirty="0" err="1">
                <a:solidFill>
                  <a:srgbClr val="C00000"/>
                </a:solidFill>
              </a:rPr>
              <a:t>hơn</a:t>
            </a:r>
            <a:endParaRPr lang="en-US" sz="1600" b="1" dirty="0">
              <a:solidFill>
                <a:srgbClr val="C00000"/>
              </a:solidFill>
            </a:endParaRPr>
          </a:p>
        </p:txBody>
      </p:sp>
      <p:sp>
        <p:nvSpPr>
          <p:cNvPr id="21511" name="TextBox 6"/>
          <p:cNvSpPr txBox="1">
            <a:spLocks noChangeArrowheads="1"/>
          </p:cNvSpPr>
          <p:nvPr/>
        </p:nvSpPr>
        <p:spPr bwMode="auto">
          <a:xfrm>
            <a:off x="5334000" y="3048000"/>
            <a:ext cx="1828800" cy="349583"/>
          </a:xfrm>
          <a:prstGeom prst="rect">
            <a:avLst/>
          </a:prstGeom>
          <a:solidFill>
            <a:schemeClr val="bg1"/>
          </a:solidFill>
          <a:ln w="9525">
            <a:noFill/>
            <a:miter lim="800000"/>
            <a:headEnd/>
            <a:tailEnd/>
          </a:ln>
        </p:spPr>
        <p:txBody>
          <a:bodyPr>
            <a:spAutoFit/>
          </a:bodyPr>
          <a:lstStyle/>
          <a:p>
            <a:pPr>
              <a:lnSpc>
                <a:spcPct val="110000"/>
              </a:lnSpc>
            </a:pPr>
            <a:r>
              <a:rPr lang="en-US" sz="1600" b="1" dirty="0" err="1">
                <a:solidFill>
                  <a:srgbClr val="C00000"/>
                </a:solidFill>
              </a:rPr>
              <a:t>Cơ</a:t>
            </a:r>
            <a:r>
              <a:rPr lang="en-US" sz="1600" b="1" dirty="0">
                <a:solidFill>
                  <a:srgbClr val="C00000"/>
                </a:solidFill>
              </a:rPr>
              <a:t> co </a:t>
            </a:r>
            <a:r>
              <a:rPr lang="en-US" sz="1600" b="1" dirty="0" err="1">
                <a:solidFill>
                  <a:srgbClr val="C00000"/>
                </a:solidFill>
              </a:rPr>
              <a:t>thắt</a:t>
            </a:r>
            <a:r>
              <a:rPr lang="en-US" sz="1600" b="1" dirty="0">
                <a:solidFill>
                  <a:srgbClr val="C00000"/>
                </a:solidFill>
              </a:rPr>
              <a:t> </a:t>
            </a:r>
            <a:r>
              <a:rPr lang="en-US" sz="1600" b="1" dirty="0" err="1">
                <a:solidFill>
                  <a:srgbClr val="C00000"/>
                </a:solidFill>
              </a:rPr>
              <a:t>chặt</a:t>
            </a:r>
            <a:r>
              <a:rPr lang="en-US" sz="1600" b="1" dirty="0">
                <a:solidFill>
                  <a:srgbClr val="C00000"/>
                </a:solidFill>
              </a:rPr>
              <a:t> </a:t>
            </a:r>
          </a:p>
        </p:txBody>
      </p:sp>
      <p:sp>
        <p:nvSpPr>
          <p:cNvPr id="21512" name="TextBox 7"/>
          <p:cNvSpPr txBox="1">
            <a:spLocks noChangeArrowheads="1"/>
          </p:cNvSpPr>
          <p:nvPr/>
        </p:nvSpPr>
        <p:spPr bwMode="auto">
          <a:xfrm>
            <a:off x="152400" y="5715000"/>
            <a:ext cx="2362200" cy="423449"/>
          </a:xfrm>
          <a:prstGeom prst="rect">
            <a:avLst/>
          </a:prstGeom>
          <a:solidFill>
            <a:schemeClr val="bg1"/>
          </a:solidFill>
          <a:ln w="9525">
            <a:noFill/>
            <a:miter lim="800000"/>
            <a:headEnd/>
            <a:tailEnd/>
          </a:ln>
        </p:spPr>
        <p:txBody>
          <a:bodyPr>
            <a:spAutoFit/>
          </a:bodyPr>
          <a:lstStyle/>
          <a:p>
            <a:pPr algn="ctr">
              <a:lnSpc>
                <a:spcPct val="150000"/>
              </a:lnSpc>
            </a:pPr>
            <a:r>
              <a:rPr lang="en-US" sz="1600" b="1" dirty="0" err="1"/>
              <a:t>Lớp</a:t>
            </a:r>
            <a:r>
              <a:rPr lang="en-US" sz="1600" b="1" dirty="0"/>
              <a:t> </a:t>
            </a:r>
            <a:r>
              <a:rPr lang="en-US" sz="1600" b="1" dirty="0" err="1"/>
              <a:t>nhầy</a:t>
            </a:r>
            <a:r>
              <a:rPr lang="en-US" sz="1600" b="1" dirty="0"/>
              <a:t> </a:t>
            </a:r>
            <a:r>
              <a:rPr lang="en-US" sz="1600" b="1" dirty="0" err="1"/>
              <a:t>lót</a:t>
            </a:r>
            <a:r>
              <a:rPr lang="en-US" sz="1600" b="1" dirty="0"/>
              <a:t> </a:t>
            </a:r>
            <a:r>
              <a:rPr lang="en-US" sz="1600" b="1" dirty="0" err="1"/>
              <a:t>phế</a:t>
            </a:r>
            <a:r>
              <a:rPr lang="en-US" sz="1600" b="1" dirty="0"/>
              <a:t> </a:t>
            </a:r>
            <a:r>
              <a:rPr lang="en-US" sz="1600" b="1" dirty="0" err="1"/>
              <a:t>quản</a:t>
            </a:r>
            <a:endParaRPr lang="en-US" sz="1600" b="1" dirty="0"/>
          </a:p>
        </p:txBody>
      </p:sp>
      <p:sp>
        <p:nvSpPr>
          <p:cNvPr id="21513" name="TextBox 8"/>
          <p:cNvSpPr txBox="1">
            <a:spLocks noChangeArrowheads="1"/>
          </p:cNvSpPr>
          <p:nvPr/>
        </p:nvSpPr>
        <p:spPr bwMode="auto">
          <a:xfrm>
            <a:off x="2743200" y="5715000"/>
            <a:ext cx="1828800" cy="423449"/>
          </a:xfrm>
          <a:prstGeom prst="rect">
            <a:avLst/>
          </a:prstGeom>
          <a:solidFill>
            <a:schemeClr val="bg1"/>
          </a:solidFill>
          <a:ln w="9525">
            <a:noFill/>
            <a:miter lim="800000"/>
            <a:headEnd/>
            <a:tailEnd/>
          </a:ln>
        </p:spPr>
        <p:txBody>
          <a:bodyPr>
            <a:spAutoFit/>
          </a:bodyPr>
          <a:lstStyle/>
          <a:p>
            <a:pPr algn="ctr">
              <a:lnSpc>
                <a:spcPct val="150000"/>
              </a:lnSpc>
            </a:pPr>
            <a:r>
              <a:rPr lang="en-US" sz="1600" b="1" dirty="0" err="1"/>
              <a:t>Đường</a:t>
            </a:r>
            <a:r>
              <a:rPr lang="en-US" sz="1600" b="1" dirty="0"/>
              <a:t> </a:t>
            </a:r>
            <a:r>
              <a:rPr lang="en-US" sz="1600" b="1" dirty="0" err="1"/>
              <a:t>thở</a:t>
            </a:r>
            <a:r>
              <a:rPr lang="en-US" sz="1600" b="1" dirty="0"/>
              <a:t> </a:t>
            </a:r>
            <a:r>
              <a:rPr lang="en-US" sz="1600" b="1" dirty="0" err="1"/>
              <a:t>viêm</a:t>
            </a:r>
            <a:r>
              <a:rPr lang="en-US" sz="1600" b="1" dirty="0"/>
              <a:t> </a:t>
            </a:r>
          </a:p>
        </p:txBody>
      </p:sp>
      <p:sp>
        <p:nvSpPr>
          <p:cNvPr id="21514" name="TextBox 9"/>
          <p:cNvSpPr txBox="1">
            <a:spLocks noChangeArrowheads="1"/>
          </p:cNvSpPr>
          <p:nvPr/>
        </p:nvSpPr>
        <p:spPr bwMode="auto">
          <a:xfrm>
            <a:off x="5181600" y="5715000"/>
            <a:ext cx="2133600" cy="423449"/>
          </a:xfrm>
          <a:prstGeom prst="rect">
            <a:avLst/>
          </a:prstGeom>
          <a:solidFill>
            <a:schemeClr val="bg1"/>
          </a:solidFill>
          <a:ln w="9525">
            <a:noFill/>
            <a:miter lim="800000"/>
            <a:headEnd/>
            <a:tailEnd/>
          </a:ln>
        </p:spPr>
        <p:txBody>
          <a:bodyPr>
            <a:spAutoFit/>
          </a:bodyPr>
          <a:lstStyle/>
          <a:p>
            <a:pPr algn="ctr">
              <a:lnSpc>
                <a:spcPct val="150000"/>
              </a:lnSpc>
            </a:pPr>
            <a:r>
              <a:rPr lang="en-US" sz="1600" b="1" dirty="0"/>
              <a:t>Ứ </a:t>
            </a:r>
            <a:r>
              <a:rPr lang="en-US" sz="1600" b="1" dirty="0" err="1"/>
              <a:t>khí</a:t>
            </a:r>
            <a:r>
              <a:rPr lang="en-US" sz="1600" b="1" dirty="0"/>
              <a:t> </a:t>
            </a:r>
            <a:r>
              <a:rPr lang="en-US" sz="1600" b="1" dirty="0" err="1"/>
              <a:t>phế</a:t>
            </a:r>
            <a:r>
              <a:rPr lang="en-US" sz="1600" b="1" dirty="0"/>
              <a:t> </a:t>
            </a:r>
            <a:r>
              <a:rPr lang="en-US" sz="1600" b="1" dirty="0" err="1"/>
              <a:t>nang</a:t>
            </a:r>
            <a:endParaRPr lang="en-US" sz="1600" b="1" dirty="0"/>
          </a:p>
        </p:txBody>
      </p:sp>
      <p:sp>
        <p:nvSpPr>
          <p:cNvPr id="21515" name="TextBox 10"/>
          <p:cNvSpPr txBox="1">
            <a:spLocks noChangeArrowheads="1"/>
          </p:cNvSpPr>
          <p:nvPr/>
        </p:nvSpPr>
        <p:spPr bwMode="auto">
          <a:xfrm>
            <a:off x="7620000" y="5715000"/>
            <a:ext cx="1524000" cy="423449"/>
          </a:xfrm>
          <a:prstGeom prst="rect">
            <a:avLst/>
          </a:prstGeom>
          <a:solidFill>
            <a:schemeClr val="bg1"/>
          </a:solidFill>
          <a:ln w="9525">
            <a:noFill/>
            <a:miter lim="800000"/>
            <a:headEnd/>
            <a:tailEnd/>
          </a:ln>
        </p:spPr>
        <p:txBody>
          <a:bodyPr>
            <a:spAutoFit/>
          </a:bodyPr>
          <a:lstStyle/>
          <a:p>
            <a:pPr algn="ctr">
              <a:lnSpc>
                <a:spcPct val="150000"/>
              </a:lnSpc>
            </a:pPr>
            <a:r>
              <a:rPr lang="en-US" sz="1600" b="1" dirty="0" err="1"/>
              <a:t>Tăng</a:t>
            </a:r>
            <a:r>
              <a:rPr lang="en-US" sz="1600" b="1" dirty="0"/>
              <a:t> </a:t>
            </a:r>
            <a:r>
              <a:rPr lang="en-US" sz="1600" b="1" dirty="0" err="1"/>
              <a:t>tiết</a:t>
            </a:r>
            <a:r>
              <a:rPr lang="en-US" sz="1600" b="1" dirty="0"/>
              <a:t> </a:t>
            </a:r>
            <a:r>
              <a:rPr lang="en-US" sz="1600" b="1" dirty="0" err="1"/>
              <a:t>nhầy</a:t>
            </a:r>
            <a:endParaRPr lang="en-US" sz="1600" b="1" dirty="0"/>
          </a:p>
        </p:txBody>
      </p:sp>
      <p:sp>
        <p:nvSpPr>
          <p:cNvPr id="12" name="Rectangle 6"/>
          <p:cNvSpPr txBox="1">
            <a:spLocks noChangeArrowheads="1"/>
          </p:cNvSpPr>
          <p:nvPr/>
        </p:nvSpPr>
        <p:spPr>
          <a:xfrm>
            <a:off x="228600" y="228600"/>
            <a:ext cx="8534400" cy="609600"/>
          </a:xfrm>
          <a:prstGeom prst="rect">
            <a:avLst/>
          </a:prstGeom>
          <a:solidFill>
            <a:srgbClr val="002060"/>
          </a:solidFill>
          <a:ln>
            <a:solidFill>
              <a:schemeClr val="bg1"/>
            </a:solidFill>
          </a:ln>
        </p:spPr>
        <p:txBody>
          <a:bodyPr/>
          <a:lstStyle/>
          <a:p>
            <a:pPr algn="ctr" defTabSz="1785938">
              <a:defRPr/>
            </a:pPr>
            <a:r>
              <a:rPr lang="en-GB" sz="3600" b="1" kern="0" dirty="0">
                <a:solidFill>
                  <a:schemeClr val="bg1"/>
                </a:solidFill>
                <a:ea typeface="+mj-ea"/>
                <a:cs typeface="Arial" pitchFamily="34" charset="0"/>
              </a:rPr>
              <a:t>BỆNH HỌC CỦA COPD</a:t>
            </a:r>
          </a:p>
        </p:txBody>
      </p:sp>
      <p:sp>
        <p:nvSpPr>
          <p:cNvPr id="21517" name="TextBox 12"/>
          <p:cNvSpPr txBox="1">
            <a:spLocks noChangeArrowheads="1"/>
          </p:cNvSpPr>
          <p:nvPr/>
        </p:nvSpPr>
        <p:spPr bwMode="auto">
          <a:xfrm>
            <a:off x="0" y="6172200"/>
            <a:ext cx="9144000" cy="423449"/>
          </a:xfrm>
          <a:prstGeom prst="rect">
            <a:avLst/>
          </a:prstGeom>
          <a:solidFill>
            <a:schemeClr val="bg1"/>
          </a:solidFill>
          <a:ln w="9525">
            <a:noFill/>
            <a:miter lim="800000"/>
            <a:headEnd/>
            <a:tailEnd/>
          </a:ln>
        </p:spPr>
        <p:txBody>
          <a:bodyPr>
            <a:spAutoFit/>
          </a:bodyPr>
          <a:lstStyle/>
          <a:p>
            <a:pPr algn="ctr">
              <a:lnSpc>
                <a:spcPct val="150000"/>
              </a:lnSpc>
            </a:pPr>
            <a:r>
              <a:rPr lang="en-US" sz="1600" b="1" dirty="0"/>
              <a:t>						</a:t>
            </a:r>
            <a:r>
              <a:rPr lang="en-US" sz="1600" b="1" dirty="0" err="1"/>
              <a:t>Tăng</a:t>
            </a:r>
            <a:r>
              <a:rPr lang="en-US" sz="1600" b="1" dirty="0"/>
              <a:t> </a:t>
            </a:r>
            <a:r>
              <a:rPr lang="en-US" sz="1600" b="1" dirty="0" err="1"/>
              <a:t>viêm</a:t>
            </a:r>
            <a:r>
              <a:rPr lang="en-US" sz="1600" b="1" dirty="0"/>
              <a:t> </a:t>
            </a:r>
            <a:r>
              <a:rPr lang="en-US" sz="1600" b="1" dirty="0" err="1"/>
              <a:t>đường</a:t>
            </a:r>
            <a:r>
              <a:rPr lang="en-US" sz="1600" b="1" dirty="0"/>
              <a:t> </a:t>
            </a:r>
            <a:r>
              <a:rPr lang="en-US" sz="1600" b="1" dirty="0" err="1"/>
              <a:t>thở</a:t>
            </a:r>
            <a:r>
              <a:rPr lang="en-US" sz="1600" b="1" dirty="0"/>
              <a:t> </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7 CuadroTexto"/>
          <p:cNvSpPr txBox="1">
            <a:spLocks noChangeArrowheads="1"/>
          </p:cNvSpPr>
          <p:nvPr/>
        </p:nvSpPr>
        <p:spPr bwMode="auto">
          <a:xfrm rot="-5400000">
            <a:off x="6347619" y="3502819"/>
            <a:ext cx="3657600" cy="461962"/>
          </a:xfrm>
          <a:prstGeom prst="rect">
            <a:avLst/>
          </a:prstGeom>
          <a:noFill/>
          <a:ln w="9525">
            <a:noFill/>
            <a:miter lim="800000"/>
            <a:headEnd/>
            <a:tailEnd/>
          </a:ln>
        </p:spPr>
        <p:txBody>
          <a:bodyPr>
            <a:spAutoFit/>
          </a:bodyPr>
          <a:lstStyle/>
          <a:p>
            <a:pPr algn="ctr"/>
            <a:r>
              <a:rPr lang="en-US" sz="2400"/>
              <a:t>Tần suất đợt cấp / năm</a:t>
            </a:r>
          </a:p>
        </p:txBody>
      </p:sp>
      <p:sp>
        <p:nvSpPr>
          <p:cNvPr id="43011" name="Tekstfelt 8"/>
          <p:cNvSpPr txBox="1">
            <a:spLocks noChangeArrowheads="1"/>
          </p:cNvSpPr>
          <p:nvPr/>
        </p:nvSpPr>
        <p:spPr bwMode="auto">
          <a:xfrm>
            <a:off x="7162800" y="2438400"/>
            <a:ext cx="558166" cy="400110"/>
          </a:xfrm>
          <a:prstGeom prst="rect">
            <a:avLst/>
          </a:prstGeom>
          <a:noFill/>
          <a:ln w="9525">
            <a:noFill/>
            <a:miter lim="800000"/>
            <a:headEnd/>
            <a:tailEnd/>
          </a:ln>
        </p:spPr>
        <p:txBody>
          <a:bodyPr wrap="none">
            <a:spAutoFit/>
          </a:bodyPr>
          <a:lstStyle/>
          <a:p>
            <a:r>
              <a:rPr lang="da-DK" sz="2000" u="sng" dirty="0"/>
              <a:t>&gt;</a:t>
            </a:r>
            <a:r>
              <a:rPr lang="da-DK" sz="2000" dirty="0"/>
              <a:t> 2 </a:t>
            </a:r>
          </a:p>
        </p:txBody>
      </p:sp>
      <p:sp>
        <p:nvSpPr>
          <p:cNvPr id="43012" name="Tekstfelt 9"/>
          <p:cNvSpPr txBox="1">
            <a:spLocks noChangeArrowheads="1"/>
          </p:cNvSpPr>
          <p:nvPr/>
        </p:nvSpPr>
        <p:spPr bwMode="auto">
          <a:xfrm>
            <a:off x="7113588" y="4321175"/>
            <a:ext cx="327025" cy="400050"/>
          </a:xfrm>
          <a:prstGeom prst="rect">
            <a:avLst/>
          </a:prstGeom>
          <a:noFill/>
          <a:ln w="9525">
            <a:noFill/>
            <a:miter lim="800000"/>
            <a:headEnd/>
            <a:tailEnd/>
          </a:ln>
        </p:spPr>
        <p:txBody>
          <a:bodyPr wrap="none">
            <a:spAutoFit/>
          </a:bodyPr>
          <a:lstStyle/>
          <a:p>
            <a:r>
              <a:rPr lang="da-DK" sz="2000" dirty="0"/>
              <a:t>1</a:t>
            </a:r>
          </a:p>
        </p:txBody>
      </p:sp>
      <p:sp>
        <p:nvSpPr>
          <p:cNvPr id="43013" name="Tekstfelt 10"/>
          <p:cNvSpPr txBox="1">
            <a:spLocks noChangeArrowheads="1"/>
          </p:cNvSpPr>
          <p:nvPr/>
        </p:nvSpPr>
        <p:spPr bwMode="auto">
          <a:xfrm>
            <a:off x="6934200" y="5029200"/>
            <a:ext cx="420308" cy="400110"/>
          </a:xfrm>
          <a:prstGeom prst="rect">
            <a:avLst/>
          </a:prstGeom>
          <a:noFill/>
          <a:ln w="9525">
            <a:noFill/>
            <a:miter lim="800000"/>
            <a:headEnd/>
            <a:tailEnd/>
          </a:ln>
        </p:spPr>
        <p:txBody>
          <a:bodyPr wrap="none">
            <a:spAutoFit/>
          </a:bodyPr>
          <a:lstStyle/>
          <a:p>
            <a:r>
              <a:rPr lang="da-DK" dirty="0"/>
              <a:t>  </a:t>
            </a:r>
            <a:r>
              <a:rPr lang="da-DK" sz="2000" dirty="0"/>
              <a:t>0</a:t>
            </a:r>
          </a:p>
        </p:txBody>
      </p:sp>
      <p:sp>
        <p:nvSpPr>
          <p:cNvPr id="43014" name="TextBox 2"/>
          <p:cNvSpPr txBox="1">
            <a:spLocks noChangeArrowheads="1"/>
          </p:cNvSpPr>
          <p:nvPr/>
        </p:nvSpPr>
        <p:spPr bwMode="auto">
          <a:xfrm>
            <a:off x="2914612" y="5870575"/>
            <a:ext cx="1170064" cy="646331"/>
          </a:xfrm>
          <a:prstGeom prst="rect">
            <a:avLst/>
          </a:prstGeom>
          <a:noFill/>
          <a:ln w="9525">
            <a:noFill/>
            <a:miter lim="800000"/>
            <a:headEnd/>
            <a:tailEnd/>
          </a:ln>
        </p:spPr>
        <p:txBody>
          <a:bodyPr wrap="none">
            <a:spAutoFit/>
          </a:bodyPr>
          <a:lstStyle/>
          <a:p>
            <a:pPr algn="ctr"/>
            <a:r>
              <a:rPr lang="en-US" dirty="0" err="1"/>
              <a:t>mMRC</a:t>
            </a:r>
            <a:r>
              <a:rPr lang="en-US" dirty="0"/>
              <a:t> 0-1</a:t>
            </a:r>
          </a:p>
          <a:p>
            <a:pPr algn="ctr"/>
            <a:r>
              <a:rPr lang="en-US" dirty="0"/>
              <a:t>CAT &lt; 10 </a:t>
            </a:r>
          </a:p>
        </p:txBody>
      </p:sp>
      <p:sp>
        <p:nvSpPr>
          <p:cNvPr id="43015" name="Tekstfelt 24"/>
          <p:cNvSpPr txBox="1">
            <a:spLocks noChangeArrowheads="1"/>
          </p:cNvSpPr>
          <p:nvPr/>
        </p:nvSpPr>
        <p:spPr bwMode="auto">
          <a:xfrm>
            <a:off x="2133600" y="5491163"/>
            <a:ext cx="185738" cy="368300"/>
          </a:xfrm>
          <a:prstGeom prst="rect">
            <a:avLst/>
          </a:prstGeom>
          <a:noFill/>
          <a:ln w="9525">
            <a:noFill/>
            <a:miter lim="800000"/>
            <a:headEnd/>
            <a:tailEnd/>
          </a:ln>
        </p:spPr>
        <p:txBody>
          <a:bodyPr wrap="none">
            <a:spAutoFit/>
          </a:bodyPr>
          <a:lstStyle/>
          <a:p>
            <a:r>
              <a:rPr lang="da-DK"/>
              <a:t>  </a:t>
            </a:r>
          </a:p>
        </p:txBody>
      </p:sp>
      <p:sp>
        <p:nvSpPr>
          <p:cNvPr id="43016" name="TextBox 2"/>
          <p:cNvSpPr txBox="1">
            <a:spLocks noChangeArrowheads="1"/>
          </p:cNvSpPr>
          <p:nvPr/>
        </p:nvSpPr>
        <p:spPr bwMode="auto">
          <a:xfrm>
            <a:off x="4780811" y="5872163"/>
            <a:ext cx="1150828" cy="646331"/>
          </a:xfrm>
          <a:prstGeom prst="rect">
            <a:avLst/>
          </a:prstGeom>
          <a:noFill/>
          <a:ln w="9525">
            <a:noFill/>
            <a:miter lim="800000"/>
            <a:headEnd/>
            <a:tailEnd/>
          </a:ln>
        </p:spPr>
        <p:txBody>
          <a:bodyPr wrap="none">
            <a:spAutoFit/>
          </a:bodyPr>
          <a:lstStyle/>
          <a:p>
            <a:pPr algn="ctr"/>
            <a:r>
              <a:rPr lang="en-US" dirty="0" err="1"/>
              <a:t>mMRC</a:t>
            </a:r>
            <a:r>
              <a:rPr lang="en-US" dirty="0"/>
              <a:t> </a:t>
            </a:r>
            <a:r>
              <a:rPr lang="da-DK" u="sng" dirty="0"/>
              <a:t>&gt;</a:t>
            </a:r>
            <a:r>
              <a:rPr lang="da-DK" dirty="0"/>
              <a:t> </a:t>
            </a:r>
            <a:r>
              <a:rPr lang="en-US" dirty="0"/>
              <a:t>2</a:t>
            </a:r>
          </a:p>
          <a:p>
            <a:pPr algn="ctr"/>
            <a:r>
              <a:rPr lang="en-US" dirty="0"/>
              <a:t>CAT </a:t>
            </a:r>
            <a:r>
              <a:rPr lang="da-DK" u="sng" dirty="0"/>
              <a:t>&gt;</a:t>
            </a:r>
            <a:r>
              <a:rPr lang="da-DK" dirty="0"/>
              <a:t> </a:t>
            </a:r>
            <a:r>
              <a:rPr lang="en-US" dirty="0"/>
              <a:t>10 </a:t>
            </a:r>
          </a:p>
        </p:txBody>
      </p:sp>
      <p:sp>
        <p:nvSpPr>
          <p:cNvPr id="43017" name="16 CuadroTexto"/>
          <p:cNvSpPr txBox="1">
            <a:spLocks noChangeArrowheads="1"/>
          </p:cNvSpPr>
          <p:nvPr/>
        </p:nvSpPr>
        <p:spPr bwMode="auto">
          <a:xfrm>
            <a:off x="1636713" y="4241800"/>
            <a:ext cx="2860675" cy="1016000"/>
          </a:xfrm>
          <a:prstGeom prst="rect">
            <a:avLst/>
          </a:prstGeom>
          <a:solidFill>
            <a:srgbClr val="FFFFFF"/>
          </a:solidFill>
          <a:ln w="9525">
            <a:noFill/>
            <a:miter lim="800000"/>
            <a:headEnd/>
            <a:tailEnd/>
          </a:ln>
        </p:spPr>
        <p:txBody>
          <a:bodyPr wrap="none">
            <a:spAutoFit/>
          </a:bodyPr>
          <a:lstStyle/>
          <a:p>
            <a:pPr algn="ctr"/>
            <a:r>
              <a:rPr lang="da-DK" sz="2000" dirty="0">
                <a:solidFill>
                  <a:srgbClr val="000000"/>
                </a:solidFill>
                <a:cs typeface="Times New Roman" pitchFamily="18" charset="0"/>
              </a:rPr>
              <a:t>SAMA </a:t>
            </a:r>
            <a:r>
              <a:rPr lang="da-DK" sz="2000" dirty="0">
                <a:solidFill>
                  <a:srgbClr val="FF0000"/>
                </a:solidFill>
                <a:cs typeface="Times New Roman" pitchFamily="18" charset="0"/>
              </a:rPr>
              <a:t>và</a:t>
            </a:r>
            <a:r>
              <a:rPr lang="da-DK" sz="2000" dirty="0">
                <a:solidFill>
                  <a:srgbClr val="000000"/>
                </a:solidFill>
                <a:cs typeface="Times New Roman" pitchFamily="18" charset="0"/>
              </a:rPr>
              <a:t> SABA</a:t>
            </a:r>
          </a:p>
          <a:p>
            <a:pPr algn="ctr"/>
            <a:r>
              <a:rPr lang="da-DK" sz="2000" dirty="0">
                <a:solidFill>
                  <a:srgbClr val="000000"/>
                </a:solidFill>
                <a:cs typeface="Times New Roman" pitchFamily="18" charset="0"/>
              </a:rPr>
              <a:t>(Ipratropium /Fenoterol,</a:t>
            </a:r>
          </a:p>
          <a:p>
            <a:pPr algn="ctr"/>
            <a:r>
              <a:rPr lang="da-DK" sz="2000" dirty="0">
                <a:solidFill>
                  <a:srgbClr val="000000"/>
                </a:solidFill>
                <a:cs typeface="Times New Roman" pitchFamily="18" charset="0"/>
              </a:rPr>
              <a:t>Salbutamol khi cần)</a:t>
            </a:r>
            <a:endParaRPr lang="da-DK" sz="2400" dirty="0">
              <a:cs typeface="Times New Roman" pitchFamily="18" charset="0"/>
            </a:endParaRPr>
          </a:p>
        </p:txBody>
      </p:sp>
      <p:sp>
        <p:nvSpPr>
          <p:cNvPr id="43018" name="Rectangle 2"/>
          <p:cNvSpPr>
            <a:spLocks noGrp="1" noChangeArrowheads="1"/>
          </p:cNvSpPr>
          <p:nvPr>
            <p:ph type="title"/>
          </p:nvPr>
        </p:nvSpPr>
        <p:spPr>
          <a:xfrm>
            <a:off x="304800" y="228600"/>
            <a:ext cx="8610600" cy="762000"/>
          </a:xfrm>
          <a:solidFill>
            <a:schemeClr val="tx2"/>
          </a:solidFill>
          <a:ln>
            <a:solidFill>
              <a:schemeClr val="bg1"/>
            </a:solidFill>
          </a:ln>
        </p:spPr>
        <p:txBody>
          <a:bodyPr>
            <a:normAutofit/>
          </a:bodyPr>
          <a:lstStyle/>
          <a:p>
            <a:r>
              <a:rPr lang="de-DE" sz="3200" b="1" dirty="0">
                <a:solidFill>
                  <a:schemeClr val="bg1"/>
                </a:solidFill>
                <a:latin typeface="Verdana" pitchFamily="34" charset="0"/>
              </a:rPr>
              <a:t>Thực tế lựa chọn thuốc hiện nay</a:t>
            </a:r>
          </a:p>
        </p:txBody>
      </p:sp>
      <p:sp>
        <p:nvSpPr>
          <p:cNvPr id="28" name="Rectangle 27"/>
          <p:cNvSpPr/>
          <p:nvPr/>
        </p:nvSpPr>
        <p:spPr>
          <a:xfrm>
            <a:off x="2133600" y="1076325"/>
            <a:ext cx="4724400" cy="523875"/>
          </a:xfrm>
          <a:prstGeom prst="rect">
            <a:avLst/>
          </a:prstGeom>
        </p:spPr>
        <p:txBody>
          <a:bodyPr>
            <a:spAutoFit/>
          </a:bodyPr>
          <a:lstStyle/>
          <a:p>
            <a:pPr>
              <a:defRPr/>
            </a:pPr>
            <a:r>
              <a:rPr lang="da-DK" sz="2800" b="1" dirty="0">
                <a:solidFill>
                  <a:schemeClr val="tx2"/>
                </a:solidFill>
                <a:latin typeface="+mn-lt"/>
                <a:cs typeface="Tahoma"/>
              </a:rPr>
              <a:t>CHỌN LỰA ƯU TIÊN MỘT </a:t>
            </a:r>
            <a:endParaRPr lang="en-US" sz="2800" b="1" dirty="0">
              <a:solidFill>
                <a:schemeClr val="tx2"/>
              </a:solidFill>
              <a:latin typeface="+mn-lt"/>
            </a:endParaRPr>
          </a:p>
        </p:txBody>
      </p:sp>
      <p:sp>
        <p:nvSpPr>
          <p:cNvPr id="29" name="1 Rectángulo"/>
          <p:cNvSpPr/>
          <p:nvPr/>
        </p:nvSpPr>
        <p:spPr>
          <a:xfrm>
            <a:off x="1676400" y="1676400"/>
            <a:ext cx="5486400" cy="4160837"/>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endParaRPr>
          </a:p>
        </p:txBody>
      </p:sp>
      <p:sp>
        <p:nvSpPr>
          <p:cNvPr id="43021" name="Tekstfelt 20"/>
          <p:cNvSpPr txBox="1">
            <a:spLocks noChangeArrowheads="1"/>
          </p:cNvSpPr>
          <p:nvPr/>
        </p:nvSpPr>
        <p:spPr bwMode="auto">
          <a:xfrm>
            <a:off x="304800" y="2057400"/>
            <a:ext cx="1312863" cy="460375"/>
          </a:xfrm>
          <a:prstGeom prst="rect">
            <a:avLst/>
          </a:prstGeom>
          <a:noFill/>
          <a:ln w="9525">
            <a:noFill/>
            <a:miter lim="800000"/>
            <a:headEnd/>
            <a:tailEnd/>
          </a:ln>
        </p:spPr>
        <p:txBody>
          <a:bodyPr wrap="none">
            <a:spAutoFit/>
          </a:bodyPr>
          <a:lstStyle/>
          <a:p>
            <a:r>
              <a:rPr lang="da-DK" sz="2400" dirty="0"/>
              <a:t>GOLD 4  </a:t>
            </a:r>
          </a:p>
        </p:txBody>
      </p:sp>
      <p:sp>
        <p:nvSpPr>
          <p:cNvPr id="43022" name="Tekstfelt 29"/>
          <p:cNvSpPr txBox="1">
            <a:spLocks noChangeArrowheads="1"/>
          </p:cNvSpPr>
          <p:nvPr/>
        </p:nvSpPr>
        <p:spPr bwMode="auto">
          <a:xfrm>
            <a:off x="304800" y="3028950"/>
            <a:ext cx="1312863" cy="460375"/>
          </a:xfrm>
          <a:prstGeom prst="rect">
            <a:avLst/>
          </a:prstGeom>
          <a:noFill/>
          <a:ln w="9525">
            <a:noFill/>
            <a:miter lim="800000"/>
            <a:headEnd/>
            <a:tailEnd/>
          </a:ln>
        </p:spPr>
        <p:txBody>
          <a:bodyPr wrap="none">
            <a:spAutoFit/>
          </a:bodyPr>
          <a:lstStyle/>
          <a:p>
            <a:r>
              <a:rPr lang="da-DK" sz="2400" dirty="0"/>
              <a:t>GOLD 3  </a:t>
            </a:r>
          </a:p>
        </p:txBody>
      </p:sp>
      <p:sp>
        <p:nvSpPr>
          <p:cNvPr id="43023" name="Tekstfelt 30"/>
          <p:cNvSpPr txBox="1">
            <a:spLocks noChangeArrowheads="1"/>
          </p:cNvSpPr>
          <p:nvPr/>
        </p:nvSpPr>
        <p:spPr bwMode="auto">
          <a:xfrm>
            <a:off x="304800" y="4079875"/>
            <a:ext cx="1312863" cy="461963"/>
          </a:xfrm>
          <a:prstGeom prst="rect">
            <a:avLst/>
          </a:prstGeom>
          <a:noFill/>
          <a:ln w="9525">
            <a:noFill/>
            <a:miter lim="800000"/>
            <a:headEnd/>
            <a:tailEnd/>
          </a:ln>
        </p:spPr>
        <p:txBody>
          <a:bodyPr wrap="none">
            <a:spAutoFit/>
          </a:bodyPr>
          <a:lstStyle/>
          <a:p>
            <a:r>
              <a:rPr lang="da-DK" sz="2400" dirty="0"/>
              <a:t>GOLD 2  </a:t>
            </a:r>
          </a:p>
        </p:txBody>
      </p:sp>
      <p:sp>
        <p:nvSpPr>
          <p:cNvPr id="43024" name="Tekstfelt 31"/>
          <p:cNvSpPr txBox="1">
            <a:spLocks noChangeArrowheads="1"/>
          </p:cNvSpPr>
          <p:nvPr/>
        </p:nvSpPr>
        <p:spPr bwMode="auto">
          <a:xfrm>
            <a:off x="304800" y="4921250"/>
            <a:ext cx="1312863" cy="461963"/>
          </a:xfrm>
          <a:prstGeom prst="rect">
            <a:avLst/>
          </a:prstGeom>
          <a:noFill/>
          <a:ln w="9525">
            <a:noFill/>
            <a:miter lim="800000"/>
            <a:headEnd/>
            <a:tailEnd/>
          </a:ln>
        </p:spPr>
        <p:txBody>
          <a:bodyPr wrap="none">
            <a:spAutoFit/>
          </a:bodyPr>
          <a:lstStyle/>
          <a:p>
            <a:r>
              <a:rPr lang="da-DK" sz="2400" dirty="0"/>
              <a:t>GOLD 1  </a:t>
            </a:r>
          </a:p>
        </p:txBody>
      </p:sp>
      <p:cxnSp>
        <p:nvCxnSpPr>
          <p:cNvPr id="34" name="14 Conector recto"/>
          <p:cNvCxnSpPr/>
          <p:nvPr/>
        </p:nvCxnSpPr>
        <p:spPr>
          <a:xfrm>
            <a:off x="4495800" y="1804988"/>
            <a:ext cx="0" cy="3951287"/>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5" name="15 Conector recto"/>
          <p:cNvCxnSpPr/>
          <p:nvPr/>
        </p:nvCxnSpPr>
        <p:spPr>
          <a:xfrm rot="10800000" flipH="1">
            <a:off x="1676400" y="3770313"/>
            <a:ext cx="5486400" cy="1587"/>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43027" name="16 CuadroTexto"/>
          <p:cNvSpPr txBox="1">
            <a:spLocks noChangeArrowheads="1"/>
          </p:cNvSpPr>
          <p:nvPr/>
        </p:nvSpPr>
        <p:spPr bwMode="auto">
          <a:xfrm>
            <a:off x="4648200" y="4419600"/>
            <a:ext cx="2362200" cy="708025"/>
          </a:xfrm>
          <a:prstGeom prst="rect">
            <a:avLst/>
          </a:prstGeom>
          <a:solidFill>
            <a:srgbClr val="FFFFFF"/>
          </a:solidFill>
          <a:ln w="9525">
            <a:noFill/>
            <a:miter lim="800000"/>
            <a:headEnd/>
            <a:tailEnd/>
          </a:ln>
        </p:spPr>
        <p:txBody>
          <a:bodyPr>
            <a:spAutoFit/>
          </a:bodyPr>
          <a:lstStyle/>
          <a:p>
            <a:pPr algn="ctr"/>
            <a:r>
              <a:rPr lang="da-DK" sz="2000" dirty="0">
                <a:solidFill>
                  <a:srgbClr val="000000"/>
                </a:solidFill>
                <a:cs typeface="Times New Roman" pitchFamily="18" charset="0"/>
              </a:rPr>
              <a:t>LABA </a:t>
            </a:r>
            <a:r>
              <a:rPr lang="da-DK" sz="2000" dirty="0">
                <a:solidFill>
                  <a:srgbClr val="FF0000"/>
                </a:solidFill>
                <a:cs typeface="Times New Roman" pitchFamily="18" charset="0"/>
              </a:rPr>
              <a:t>hoặc </a:t>
            </a:r>
            <a:r>
              <a:rPr lang="da-DK" sz="2000" dirty="0">
                <a:solidFill>
                  <a:srgbClr val="000000"/>
                </a:solidFill>
                <a:cs typeface="Times New Roman" pitchFamily="18" charset="0"/>
              </a:rPr>
              <a:t>LAMA </a:t>
            </a:r>
          </a:p>
          <a:p>
            <a:pPr algn="ctr"/>
            <a:r>
              <a:rPr lang="da-DK" sz="2000" dirty="0">
                <a:solidFill>
                  <a:srgbClr val="000000"/>
                </a:solidFill>
                <a:cs typeface="Times New Roman" pitchFamily="18" charset="0"/>
              </a:rPr>
              <a:t>(Spiriva hoặc onbrez)</a:t>
            </a:r>
          </a:p>
        </p:txBody>
      </p:sp>
      <p:grpSp>
        <p:nvGrpSpPr>
          <p:cNvPr id="2" name="Group 37"/>
          <p:cNvGrpSpPr>
            <a:grpSpLocks/>
          </p:cNvGrpSpPr>
          <p:nvPr/>
        </p:nvGrpSpPr>
        <p:grpSpPr bwMode="auto">
          <a:xfrm>
            <a:off x="1773238" y="2057400"/>
            <a:ext cx="2674937" cy="1492250"/>
            <a:chOff x="2049365" y="2263914"/>
            <a:chExt cx="2676117" cy="1491972"/>
          </a:xfrm>
        </p:grpSpPr>
        <p:sp>
          <p:nvSpPr>
            <p:cNvPr id="43034" name="16 CuadroTexto"/>
            <p:cNvSpPr txBox="1">
              <a:spLocks noChangeArrowheads="1"/>
            </p:cNvSpPr>
            <p:nvPr/>
          </p:nvSpPr>
          <p:spPr bwMode="auto">
            <a:xfrm>
              <a:off x="2049365" y="2263914"/>
              <a:ext cx="2676117" cy="707754"/>
            </a:xfrm>
            <a:prstGeom prst="rect">
              <a:avLst/>
            </a:prstGeom>
            <a:solidFill>
              <a:srgbClr val="FFFFFF"/>
            </a:solidFill>
            <a:ln w="9525">
              <a:noFill/>
              <a:miter lim="800000"/>
              <a:headEnd/>
              <a:tailEnd/>
            </a:ln>
          </p:spPr>
          <p:txBody>
            <a:bodyPr wrap="none">
              <a:spAutoFit/>
            </a:bodyPr>
            <a:lstStyle/>
            <a:p>
              <a:pPr algn="ctr"/>
              <a:r>
                <a:rPr lang="da-DK" sz="2000">
                  <a:solidFill>
                    <a:srgbClr val="000000"/>
                  </a:solidFill>
                  <a:cs typeface="Times New Roman" pitchFamily="18" charset="0"/>
                </a:rPr>
                <a:t>LABA + ICS</a:t>
              </a:r>
            </a:p>
            <a:p>
              <a:pPr algn="ctr"/>
              <a:r>
                <a:rPr lang="da-DK" sz="2000">
                  <a:solidFill>
                    <a:srgbClr val="000000"/>
                  </a:solidFill>
                  <a:cs typeface="Times New Roman" pitchFamily="18" charset="0"/>
                </a:rPr>
                <a:t>(Seretide - Symbicort)</a:t>
              </a:r>
            </a:p>
          </p:txBody>
        </p:sp>
        <p:sp>
          <p:nvSpPr>
            <p:cNvPr id="43035" name="16 CuadroTexto"/>
            <p:cNvSpPr txBox="1">
              <a:spLocks noChangeArrowheads="1"/>
            </p:cNvSpPr>
            <p:nvPr/>
          </p:nvSpPr>
          <p:spPr bwMode="auto">
            <a:xfrm>
              <a:off x="2154554" y="3048000"/>
              <a:ext cx="2286000" cy="707886"/>
            </a:xfrm>
            <a:prstGeom prst="rect">
              <a:avLst/>
            </a:prstGeom>
            <a:solidFill>
              <a:srgbClr val="FFFFFF"/>
            </a:solidFill>
            <a:ln w="9525">
              <a:noFill/>
              <a:miter lim="800000"/>
              <a:headEnd/>
              <a:tailEnd/>
            </a:ln>
          </p:spPr>
          <p:txBody>
            <a:bodyPr>
              <a:spAutoFit/>
            </a:bodyPr>
            <a:lstStyle/>
            <a:p>
              <a:pPr algn="ctr"/>
              <a:r>
                <a:rPr lang="da-DK" sz="2000" i="1" dirty="0">
                  <a:solidFill>
                    <a:srgbClr val="FF0000"/>
                  </a:solidFill>
                  <a:cs typeface="Times New Roman" pitchFamily="18" charset="0"/>
                </a:rPr>
                <a:t>hoặc</a:t>
              </a:r>
              <a:r>
                <a:rPr lang="da-DK" sz="2000" dirty="0">
                  <a:solidFill>
                    <a:srgbClr val="000000"/>
                  </a:solidFill>
                  <a:cs typeface="Times New Roman" pitchFamily="18" charset="0"/>
                </a:rPr>
                <a:t> LAMA</a:t>
              </a:r>
            </a:p>
            <a:p>
              <a:pPr algn="ctr"/>
              <a:r>
                <a:rPr lang="da-DK" sz="2000" dirty="0">
                  <a:solidFill>
                    <a:srgbClr val="000000"/>
                  </a:solidFill>
                  <a:cs typeface="Times New Roman" pitchFamily="18" charset="0"/>
                </a:rPr>
                <a:t>(Spiriva)</a:t>
              </a:r>
            </a:p>
          </p:txBody>
        </p:sp>
      </p:grpSp>
      <p:sp>
        <p:nvSpPr>
          <p:cNvPr id="43029" name="TextBox 27"/>
          <p:cNvSpPr txBox="1">
            <a:spLocks noChangeArrowheads="1"/>
          </p:cNvSpPr>
          <p:nvPr/>
        </p:nvSpPr>
        <p:spPr bwMode="auto">
          <a:xfrm>
            <a:off x="1524000" y="3805238"/>
            <a:ext cx="685800" cy="461962"/>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A</a:t>
            </a:r>
          </a:p>
        </p:txBody>
      </p:sp>
      <p:sp>
        <p:nvSpPr>
          <p:cNvPr id="43030" name="TextBox 28"/>
          <p:cNvSpPr txBox="1">
            <a:spLocks noChangeArrowheads="1"/>
          </p:cNvSpPr>
          <p:nvPr/>
        </p:nvSpPr>
        <p:spPr bwMode="auto">
          <a:xfrm>
            <a:off x="6629400" y="1752600"/>
            <a:ext cx="685800" cy="461963"/>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D</a:t>
            </a:r>
          </a:p>
        </p:txBody>
      </p:sp>
      <p:sp>
        <p:nvSpPr>
          <p:cNvPr id="43031" name="TextBox 32"/>
          <p:cNvSpPr txBox="1">
            <a:spLocks noChangeArrowheads="1"/>
          </p:cNvSpPr>
          <p:nvPr/>
        </p:nvSpPr>
        <p:spPr bwMode="auto">
          <a:xfrm>
            <a:off x="1524000" y="1828800"/>
            <a:ext cx="685800" cy="461963"/>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C</a:t>
            </a:r>
          </a:p>
        </p:txBody>
      </p:sp>
      <p:sp>
        <p:nvSpPr>
          <p:cNvPr id="43032" name="TextBox 33"/>
          <p:cNvSpPr txBox="1">
            <a:spLocks noChangeArrowheads="1"/>
          </p:cNvSpPr>
          <p:nvPr/>
        </p:nvSpPr>
        <p:spPr bwMode="auto">
          <a:xfrm>
            <a:off x="6629400" y="3805238"/>
            <a:ext cx="685800" cy="461962"/>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B</a:t>
            </a:r>
          </a:p>
        </p:txBody>
      </p:sp>
      <p:sp>
        <p:nvSpPr>
          <p:cNvPr id="43033" name="16 CuadroTexto"/>
          <p:cNvSpPr txBox="1">
            <a:spLocks noChangeArrowheads="1"/>
          </p:cNvSpPr>
          <p:nvPr/>
        </p:nvSpPr>
        <p:spPr bwMode="auto">
          <a:xfrm>
            <a:off x="4648200" y="2133600"/>
            <a:ext cx="2438400" cy="1323439"/>
          </a:xfrm>
          <a:prstGeom prst="rect">
            <a:avLst/>
          </a:prstGeom>
          <a:solidFill>
            <a:srgbClr val="FFFFFF"/>
          </a:solidFill>
          <a:ln w="9525">
            <a:noFill/>
            <a:miter lim="800000"/>
            <a:headEnd/>
            <a:tailEnd/>
          </a:ln>
        </p:spPr>
        <p:txBody>
          <a:bodyPr>
            <a:spAutoFit/>
          </a:bodyPr>
          <a:lstStyle/>
          <a:p>
            <a:pPr algn="ctr"/>
            <a:r>
              <a:rPr lang="da-DK" sz="2000" dirty="0">
                <a:solidFill>
                  <a:srgbClr val="000000"/>
                </a:solidFill>
                <a:cs typeface="Times New Roman" pitchFamily="18" charset="0"/>
              </a:rPr>
              <a:t>LAMA  </a:t>
            </a:r>
            <a:r>
              <a:rPr lang="da-DK" sz="2000" i="1" dirty="0">
                <a:solidFill>
                  <a:srgbClr val="FF0000"/>
                </a:solidFill>
                <a:cs typeface="Times New Roman" pitchFamily="18" charset="0"/>
              </a:rPr>
              <a:t>hoặc</a:t>
            </a:r>
            <a:r>
              <a:rPr lang="da-DK" sz="2000" dirty="0">
                <a:solidFill>
                  <a:srgbClr val="000000"/>
                </a:solidFill>
                <a:cs typeface="Times New Roman" pitchFamily="18" charset="0"/>
              </a:rPr>
              <a:t> LABA + ICS</a:t>
            </a:r>
          </a:p>
          <a:p>
            <a:pPr algn="ctr"/>
            <a:r>
              <a:rPr lang="da-DK" sz="2000" dirty="0">
                <a:solidFill>
                  <a:srgbClr val="000000"/>
                </a:solidFill>
                <a:cs typeface="Times New Roman" pitchFamily="18" charset="0"/>
              </a:rPr>
              <a:t>(Spiriva </a:t>
            </a:r>
            <a:r>
              <a:rPr lang="da-DK" sz="2000" i="1" dirty="0">
                <a:solidFill>
                  <a:srgbClr val="FF0000"/>
                </a:solidFill>
                <a:cs typeface="Times New Roman" pitchFamily="18" charset="0"/>
              </a:rPr>
              <a:t>hoặc</a:t>
            </a:r>
          </a:p>
          <a:p>
            <a:pPr algn="ctr"/>
            <a:r>
              <a:rPr lang="da-DK" sz="2000" dirty="0">
                <a:solidFill>
                  <a:srgbClr val="000000"/>
                </a:solidFill>
                <a:cs typeface="Times New Roman" pitchFamily="18" charset="0"/>
              </a:rPr>
              <a:t>Seretide - Symbicort)</a:t>
            </a:r>
          </a:p>
        </p:txBody>
      </p:sp>
      <p:sp>
        <p:nvSpPr>
          <p:cNvPr id="30" name="16 CuadroTexto"/>
          <p:cNvSpPr txBox="1">
            <a:spLocks noChangeArrowheads="1"/>
          </p:cNvSpPr>
          <p:nvPr/>
        </p:nvSpPr>
        <p:spPr bwMode="auto">
          <a:xfrm>
            <a:off x="1789113" y="4394200"/>
            <a:ext cx="2554287" cy="1015663"/>
          </a:xfrm>
          <a:prstGeom prst="rect">
            <a:avLst/>
          </a:prstGeom>
          <a:solidFill>
            <a:srgbClr val="FFFFFF"/>
          </a:solidFill>
          <a:ln w="9525">
            <a:noFill/>
            <a:miter lim="800000"/>
            <a:headEnd/>
            <a:tailEnd/>
          </a:ln>
        </p:spPr>
        <p:txBody>
          <a:bodyPr wrap="square">
            <a:spAutoFit/>
          </a:bodyPr>
          <a:lstStyle/>
          <a:p>
            <a:pPr algn="ctr"/>
            <a:r>
              <a:rPr lang="da-DK" sz="2000" dirty="0">
                <a:solidFill>
                  <a:srgbClr val="000000"/>
                </a:solidFill>
                <a:cs typeface="Times New Roman" pitchFamily="18" charset="0"/>
              </a:rPr>
              <a:t>SAMA </a:t>
            </a:r>
            <a:r>
              <a:rPr lang="da-DK" sz="2000" dirty="0">
                <a:solidFill>
                  <a:srgbClr val="FF0000"/>
                </a:solidFill>
                <a:cs typeface="Times New Roman" pitchFamily="18" charset="0"/>
              </a:rPr>
              <a:t>và</a:t>
            </a:r>
            <a:r>
              <a:rPr lang="da-DK" sz="2000" dirty="0">
                <a:solidFill>
                  <a:srgbClr val="000000"/>
                </a:solidFill>
                <a:cs typeface="Times New Roman" pitchFamily="18" charset="0"/>
              </a:rPr>
              <a:t> SABA</a:t>
            </a:r>
          </a:p>
          <a:p>
            <a:pPr algn="ctr"/>
            <a:r>
              <a:rPr lang="da-DK" sz="2000" dirty="0">
                <a:solidFill>
                  <a:srgbClr val="000000"/>
                </a:solidFill>
                <a:cs typeface="Times New Roman" pitchFamily="18" charset="0"/>
              </a:rPr>
              <a:t>(Berodual và</a:t>
            </a:r>
          </a:p>
          <a:p>
            <a:pPr algn="ctr"/>
            <a:r>
              <a:rPr lang="da-DK" sz="2000" dirty="0">
                <a:solidFill>
                  <a:srgbClr val="000000"/>
                </a:solidFill>
                <a:cs typeface="Times New Roman" pitchFamily="18" charset="0"/>
              </a:rPr>
              <a:t>Salbutamol khi cần)</a:t>
            </a:r>
            <a:endParaRPr lang="da-DK" sz="2400" dirty="0">
              <a:cs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kstfelt 8"/>
          <p:cNvSpPr txBox="1">
            <a:spLocks noChangeArrowheads="1"/>
          </p:cNvSpPr>
          <p:nvPr/>
        </p:nvSpPr>
        <p:spPr bwMode="auto">
          <a:xfrm>
            <a:off x="7162800" y="2438400"/>
            <a:ext cx="1524000" cy="400050"/>
          </a:xfrm>
          <a:prstGeom prst="rect">
            <a:avLst/>
          </a:prstGeom>
          <a:noFill/>
          <a:ln w="9525">
            <a:noFill/>
            <a:miter lim="800000"/>
            <a:headEnd/>
            <a:tailEnd/>
          </a:ln>
        </p:spPr>
        <p:txBody>
          <a:bodyPr>
            <a:spAutoFit/>
          </a:bodyPr>
          <a:lstStyle/>
          <a:p>
            <a:r>
              <a:rPr lang="da-DK" sz="2000" u="sng" dirty="0"/>
              <a:t>&gt;</a:t>
            </a:r>
            <a:r>
              <a:rPr lang="da-DK" sz="2000" dirty="0"/>
              <a:t> 2</a:t>
            </a:r>
          </a:p>
        </p:txBody>
      </p:sp>
      <p:sp>
        <p:nvSpPr>
          <p:cNvPr id="44035" name="Tekstfelt 9"/>
          <p:cNvSpPr txBox="1">
            <a:spLocks noChangeArrowheads="1"/>
          </p:cNvSpPr>
          <p:nvPr/>
        </p:nvSpPr>
        <p:spPr bwMode="auto">
          <a:xfrm>
            <a:off x="7216775" y="4321175"/>
            <a:ext cx="327025" cy="400050"/>
          </a:xfrm>
          <a:prstGeom prst="rect">
            <a:avLst/>
          </a:prstGeom>
          <a:noFill/>
          <a:ln w="9525">
            <a:noFill/>
            <a:miter lim="800000"/>
            <a:headEnd/>
            <a:tailEnd/>
          </a:ln>
        </p:spPr>
        <p:txBody>
          <a:bodyPr wrap="none">
            <a:spAutoFit/>
          </a:bodyPr>
          <a:lstStyle/>
          <a:p>
            <a:r>
              <a:rPr lang="da-DK" sz="2000" dirty="0"/>
              <a:t>1</a:t>
            </a:r>
          </a:p>
        </p:txBody>
      </p:sp>
      <p:sp>
        <p:nvSpPr>
          <p:cNvPr id="44036" name="Tekstfelt 10"/>
          <p:cNvSpPr txBox="1">
            <a:spLocks noChangeArrowheads="1"/>
          </p:cNvSpPr>
          <p:nvPr/>
        </p:nvSpPr>
        <p:spPr bwMode="auto">
          <a:xfrm>
            <a:off x="7123492" y="5149850"/>
            <a:ext cx="420308" cy="400110"/>
          </a:xfrm>
          <a:prstGeom prst="rect">
            <a:avLst/>
          </a:prstGeom>
          <a:noFill/>
          <a:ln w="9525">
            <a:noFill/>
            <a:miter lim="800000"/>
            <a:headEnd/>
            <a:tailEnd/>
          </a:ln>
        </p:spPr>
        <p:txBody>
          <a:bodyPr wrap="none">
            <a:spAutoFit/>
          </a:bodyPr>
          <a:lstStyle/>
          <a:p>
            <a:r>
              <a:rPr lang="da-DK" dirty="0"/>
              <a:t>  </a:t>
            </a:r>
            <a:r>
              <a:rPr lang="da-DK" sz="2000" dirty="0"/>
              <a:t>0</a:t>
            </a:r>
          </a:p>
        </p:txBody>
      </p:sp>
      <p:sp>
        <p:nvSpPr>
          <p:cNvPr id="12" name="1 Rectángulo"/>
          <p:cNvSpPr/>
          <p:nvPr/>
        </p:nvSpPr>
        <p:spPr>
          <a:xfrm>
            <a:off x="1676400" y="1654175"/>
            <a:ext cx="5562600" cy="4213225"/>
          </a:xfrm>
          <a:prstGeom prst="rect">
            <a:avLst/>
          </a:pr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14" name="14 Conector recto"/>
          <p:cNvCxnSpPr/>
          <p:nvPr/>
        </p:nvCxnSpPr>
        <p:spPr>
          <a:xfrm>
            <a:off x="4343400" y="1804988"/>
            <a:ext cx="0" cy="3951287"/>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15" name="15 Conector recto"/>
          <p:cNvCxnSpPr>
            <a:stCxn id="12" idx="1"/>
            <a:endCxn id="12" idx="3"/>
          </p:cNvCxnSpPr>
          <p:nvPr/>
        </p:nvCxnSpPr>
        <p:spPr>
          <a:xfrm>
            <a:off x="1676400" y="3760788"/>
            <a:ext cx="5562600" cy="0"/>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44040" name="TextBox 2"/>
          <p:cNvSpPr txBox="1">
            <a:spLocks noChangeArrowheads="1"/>
          </p:cNvSpPr>
          <p:nvPr/>
        </p:nvSpPr>
        <p:spPr bwMode="auto">
          <a:xfrm>
            <a:off x="2655849" y="5983069"/>
            <a:ext cx="1170064" cy="646331"/>
          </a:xfrm>
          <a:prstGeom prst="rect">
            <a:avLst/>
          </a:prstGeom>
          <a:noFill/>
          <a:ln w="9525">
            <a:noFill/>
            <a:miter lim="800000"/>
            <a:headEnd/>
            <a:tailEnd/>
          </a:ln>
        </p:spPr>
        <p:txBody>
          <a:bodyPr wrap="none">
            <a:spAutoFit/>
          </a:bodyPr>
          <a:lstStyle/>
          <a:p>
            <a:pPr algn="ctr"/>
            <a:r>
              <a:rPr lang="en-US"/>
              <a:t>mMRC 0-1</a:t>
            </a:r>
          </a:p>
          <a:p>
            <a:pPr algn="ctr"/>
            <a:r>
              <a:rPr lang="en-US"/>
              <a:t>CAT &lt; 10 </a:t>
            </a:r>
          </a:p>
        </p:txBody>
      </p:sp>
      <p:sp>
        <p:nvSpPr>
          <p:cNvPr id="44041" name="Tekstfelt 20"/>
          <p:cNvSpPr txBox="1">
            <a:spLocks noChangeArrowheads="1"/>
          </p:cNvSpPr>
          <p:nvPr/>
        </p:nvSpPr>
        <p:spPr bwMode="auto">
          <a:xfrm>
            <a:off x="304800" y="2122488"/>
            <a:ext cx="1312863" cy="460375"/>
          </a:xfrm>
          <a:prstGeom prst="rect">
            <a:avLst/>
          </a:prstGeom>
          <a:noFill/>
          <a:ln w="9525">
            <a:noFill/>
            <a:miter lim="800000"/>
            <a:headEnd/>
            <a:tailEnd/>
          </a:ln>
        </p:spPr>
        <p:txBody>
          <a:bodyPr wrap="none">
            <a:spAutoFit/>
          </a:bodyPr>
          <a:lstStyle/>
          <a:p>
            <a:r>
              <a:rPr lang="da-DK" sz="2400" dirty="0"/>
              <a:t>GOLD 4  </a:t>
            </a:r>
          </a:p>
        </p:txBody>
      </p:sp>
      <p:sp>
        <p:nvSpPr>
          <p:cNvPr id="44042" name="Tekstfelt 24"/>
          <p:cNvSpPr txBox="1">
            <a:spLocks noChangeArrowheads="1"/>
          </p:cNvSpPr>
          <p:nvPr/>
        </p:nvSpPr>
        <p:spPr bwMode="auto">
          <a:xfrm>
            <a:off x="2133600" y="5491163"/>
            <a:ext cx="185738" cy="368300"/>
          </a:xfrm>
          <a:prstGeom prst="rect">
            <a:avLst/>
          </a:prstGeom>
          <a:noFill/>
          <a:ln w="9525">
            <a:noFill/>
            <a:miter lim="800000"/>
            <a:headEnd/>
            <a:tailEnd/>
          </a:ln>
        </p:spPr>
        <p:txBody>
          <a:bodyPr wrap="none">
            <a:spAutoFit/>
          </a:bodyPr>
          <a:lstStyle/>
          <a:p>
            <a:r>
              <a:rPr lang="da-DK"/>
              <a:t>  </a:t>
            </a:r>
          </a:p>
        </p:txBody>
      </p:sp>
      <p:sp>
        <p:nvSpPr>
          <p:cNvPr id="44043" name="TextBox 2"/>
          <p:cNvSpPr txBox="1">
            <a:spLocks noChangeArrowheads="1"/>
          </p:cNvSpPr>
          <p:nvPr/>
        </p:nvSpPr>
        <p:spPr bwMode="auto">
          <a:xfrm>
            <a:off x="5054655" y="5983069"/>
            <a:ext cx="1150828" cy="646331"/>
          </a:xfrm>
          <a:prstGeom prst="rect">
            <a:avLst/>
          </a:prstGeom>
          <a:noFill/>
          <a:ln w="9525">
            <a:noFill/>
            <a:miter lim="800000"/>
            <a:headEnd/>
            <a:tailEnd/>
          </a:ln>
        </p:spPr>
        <p:txBody>
          <a:bodyPr wrap="none">
            <a:spAutoFit/>
          </a:bodyPr>
          <a:lstStyle/>
          <a:p>
            <a:pPr algn="ctr"/>
            <a:r>
              <a:rPr lang="en-US" dirty="0" err="1"/>
              <a:t>mMRC</a:t>
            </a:r>
            <a:r>
              <a:rPr lang="en-US" dirty="0"/>
              <a:t> </a:t>
            </a:r>
            <a:r>
              <a:rPr lang="da-DK" u="sng" dirty="0"/>
              <a:t>&gt;</a:t>
            </a:r>
            <a:r>
              <a:rPr lang="en-US" dirty="0"/>
              <a:t> 2</a:t>
            </a:r>
          </a:p>
          <a:p>
            <a:pPr algn="ctr"/>
            <a:r>
              <a:rPr lang="en-US" dirty="0"/>
              <a:t>CAT </a:t>
            </a:r>
            <a:r>
              <a:rPr lang="da-DK" u="sng" dirty="0"/>
              <a:t>&gt;</a:t>
            </a:r>
            <a:r>
              <a:rPr lang="en-US" dirty="0"/>
              <a:t> 10 </a:t>
            </a:r>
          </a:p>
        </p:txBody>
      </p:sp>
      <p:sp>
        <p:nvSpPr>
          <p:cNvPr id="44044" name="Tekstfelt 29"/>
          <p:cNvSpPr txBox="1">
            <a:spLocks noChangeArrowheads="1"/>
          </p:cNvSpPr>
          <p:nvPr/>
        </p:nvSpPr>
        <p:spPr bwMode="auto">
          <a:xfrm>
            <a:off x="304800" y="3028950"/>
            <a:ext cx="1312863" cy="460375"/>
          </a:xfrm>
          <a:prstGeom prst="rect">
            <a:avLst/>
          </a:prstGeom>
          <a:noFill/>
          <a:ln w="9525">
            <a:noFill/>
            <a:miter lim="800000"/>
            <a:headEnd/>
            <a:tailEnd/>
          </a:ln>
        </p:spPr>
        <p:txBody>
          <a:bodyPr wrap="none">
            <a:spAutoFit/>
          </a:bodyPr>
          <a:lstStyle/>
          <a:p>
            <a:r>
              <a:rPr lang="da-DK" sz="2400" dirty="0"/>
              <a:t>GOLD 3  </a:t>
            </a:r>
          </a:p>
        </p:txBody>
      </p:sp>
      <p:sp>
        <p:nvSpPr>
          <p:cNvPr id="44045" name="Tekstfelt 30"/>
          <p:cNvSpPr txBox="1">
            <a:spLocks noChangeArrowheads="1"/>
          </p:cNvSpPr>
          <p:nvPr/>
        </p:nvSpPr>
        <p:spPr bwMode="auto">
          <a:xfrm>
            <a:off x="304800" y="4079875"/>
            <a:ext cx="1312863" cy="461963"/>
          </a:xfrm>
          <a:prstGeom prst="rect">
            <a:avLst/>
          </a:prstGeom>
          <a:noFill/>
          <a:ln w="9525">
            <a:noFill/>
            <a:miter lim="800000"/>
            <a:headEnd/>
            <a:tailEnd/>
          </a:ln>
        </p:spPr>
        <p:txBody>
          <a:bodyPr wrap="none">
            <a:spAutoFit/>
          </a:bodyPr>
          <a:lstStyle/>
          <a:p>
            <a:r>
              <a:rPr lang="da-DK" sz="2400" dirty="0"/>
              <a:t>GOLD 2  </a:t>
            </a:r>
          </a:p>
        </p:txBody>
      </p:sp>
      <p:sp>
        <p:nvSpPr>
          <p:cNvPr id="44046" name="Tekstfelt 31"/>
          <p:cNvSpPr txBox="1">
            <a:spLocks noChangeArrowheads="1"/>
          </p:cNvSpPr>
          <p:nvPr/>
        </p:nvSpPr>
        <p:spPr bwMode="auto">
          <a:xfrm>
            <a:off x="304800" y="4921250"/>
            <a:ext cx="1312863" cy="461963"/>
          </a:xfrm>
          <a:prstGeom prst="rect">
            <a:avLst/>
          </a:prstGeom>
          <a:noFill/>
          <a:ln w="9525">
            <a:noFill/>
            <a:miter lim="800000"/>
            <a:headEnd/>
            <a:tailEnd/>
          </a:ln>
        </p:spPr>
        <p:txBody>
          <a:bodyPr wrap="none">
            <a:spAutoFit/>
          </a:bodyPr>
          <a:lstStyle/>
          <a:p>
            <a:r>
              <a:rPr lang="da-DK" sz="2400" dirty="0"/>
              <a:t>GOLD 1  </a:t>
            </a:r>
          </a:p>
        </p:txBody>
      </p:sp>
      <p:sp>
        <p:nvSpPr>
          <p:cNvPr id="44047" name="16 CuadroTexto"/>
          <p:cNvSpPr txBox="1">
            <a:spLocks noChangeArrowheads="1"/>
          </p:cNvSpPr>
          <p:nvPr/>
        </p:nvSpPr>
        <p:spPr bwMode="auto">
          <a:xfrm>
            <a:off x="4743696" y="4114800"/>
            <a:ext cx="2190504" cy="1015663"/>
          </a:xfrm>
          <a:prstGeom prst="rect">
            <a:avLst/>
          </a:prstGeom>
          <a:solidFill>
            <a:srgbClr val="FFFFFF"/>
          </a:solidFill>
          <a:ln w="9525">
            <a:noFill/>
            <a:miter lim="800000"/>
            <a:headEnd/>
            <a:tailEnd/>
          </a:ln>
        </p:spPr>
        <p:txBody>
          <a:bodyPr wrap="square">
            <a:spAutoFit/>
          </a:bodyPr>
          <a:lstStyle/>
          <a:p>
            <a:pPr algn="ctr"/>
            <a:r>
              <a:rPr lang="da-DK" sz="2000" dirty="0">
                <a:solidFill>
                  <a:srgbClr val="000000"/>
                </a:solidFill>
                <a:cs typeface="Times New Roman" pitchFamily="18" charset="0"/>
              </a:rPr>
              <a:t>LABA + L AMA</a:t>
            </a:r>
          </a:p>
          <a:p>
            <a:pPr algn="ctr"/>
            <a:r>
              <a:rPr lang="da-DK" sz="2000" dirty="0">
                <a:solidFill>
                  <a:srgbClr val="000000"/>
                </a:solidFill>
                <a:cs typeface="Times New Roman" pitchFamily="18" charset="0"/>
              </a:rPr>
              <a:t>(Spiriva + onbrez)</a:t>
            </a:r>
          </a:p>
          <a:p>
            <a:pPr algn="ctr"/>
            <a:endParaRPr lang="da-DK" sz="2000" dirty="0">
              <a:solidFill>
                <a:srgbClr val="000000"/>
              </a:solidFill>
              <a:cs typeface="Times New Roman" pitchFamily="18" charset="0"/>
            </a:endParaRPr>
          </a:p>
        </p:txBody>
      </p:sp>
      <p:sp>
        <p:nvSpPr>
          <p:cNvPr id="44048" name="16 CuadroTexto"/>
          <p:cNvSpPr txBox="1">
            <a:spLocks noChangeArrowheads="1"/>
          </p:cNvSpPr>
          <p:nvPr/>
        </p:nvSpPr>
        <p:spPr bwMode="auto">
          <a:xfrm>
            <a:off x="1828800" y="4114800"/>
            <a:ext cx="2400300" cy="1631216"/>
          </a:xfrm>
          <a:prstGeom prst="rect">
            <a:avLst/>
          </a:prstGeom>
          <a:solidFill>
            <a:srgbClr val="FFFFFF"/>
          </a:solidFill>
          <a:ln w="9525">
            <a:noFill/>
            <a:miter lim="800000"/>
            <a:headEnd/>
            <a:tailEnd/>
          </a:ln>
        </p:spPr>
        <p:txBody>
          <a:bodyPr wrap="square">
            <a:spAutoFit/>
          </a:bodyPr>
          <a:lstStyle/>
          <a:p>
            <a:pPr algn="ctr"/>
            <a:r>
              <a:rPr lang="da-DK" sz="2000" dirty="0">
                <a:solidFill>
                  <a:srgbClr val="000000"/>
                </a:solidFill>
                <a:latin typeface="+mj-lt"/>
                <a:cs typeface="Times New Roman" pitchFamily="18" charset="0"/>
              </a:rPr>
              <a:t>SAMA </a:t>
            </a:r>
            <a:r>
              <a:rPr lang="da-DK" sz="2000" dirty="0">
                <a:solidFill>
                  <a:srgbClr val="FF0000"/>
                </a:solidFill>
                <a:latin typeface="+mj-lt"/>
                <a:cs typeface="Times New Roman" pitchFamily="18" charset="0"/>
              </a:rPr>
              <a:t>và</a:t>
            </a:r>
            <a:r>
              <a:rPr lang="da-DK" sz="2000" dirty="0">
                <a:solidFill>
                  <a:srgbClr val="000000"/>
                </a:solidFill>
                <a:latin typeface="+mj-lt"/>
                <a:cs typeface="Times New Roman" pitchFamily="18" charset="0"/>
              </a:rPr>
              <a:t> SABA</a:t>
            </a:r>
          </a:p>
          <a:p>
            <a:pPr algn="ctr"/>
            <a:r>
              <a:rPr lang="da-DK" sz="2000" dirty="0">
                <a:solidFill>
                  <a:srgbClr val="000000"/>
                </a:solidFill>
                <a:latin typeface="+mj-lt"/>
                <a:cs typeface="Times New Roman" pitchFamily="18" charset="0"/>
              </a:rPr>
              <a:t>(Berodual và salbutamol)</a:t>
            </a:r>
          </a:p>
          <a:p>
            <a:pPr algn="ctr"/>
            <a:r>
              <a:rPr lang="en-US" sz="2000" dirty="0">
                <a:solidFill>
                  <a:srgbClr val="000000"/>
                </a:solidFill>
                <a:latin typeface="+mj-lt"/>
                <a:cs typeface="Times New Roman" pitchFamily="18" charset="0"/>
              </a:rPr>
              <a:t>LAMA or LABA</a:t>
            </a:r>
          </a:p>
          <a:p>
            <a:pPr algn="ctr"/>
            <a:r>
              <a:rPr lang="en-US" sz="2000" dirty="0">
                <a:solidFill>
                  <a:srgbClr val="000000"/>
                </a:solidFill>
                <a:latin typeface="+mj-lt"/>
                <a:cs typeface="Times New Roman" pitchFamily="18" charset="0"/>
              </a:rPr>
              <a:t>(</a:t>
            </a:r>
            <a:r>
              <a:rPr lang="en-US" sz="2000" dirty="0" err="1">
                <a:solidFill>
                  <a:srgbClr val="000000"/>
                </a:solidFill>
                <a:latin typeface="+mj-lt"/>
                <a:cs typeface="Times New Roman" pitchFamily="18" charset="0"/>
              </a:rPr>
              <a:t>Spiriva</a:t>
            </a:r>
            <a:r>
              <a:rPr lang="en-US" sz="2000" dirty="0">
                <a:solidFill>
                  <a:srgbClr val="000000"/>
                </a:solidFill>
                <a:latin typeface="+mj-lt"/>
                <a:cs typeface="Times New Roman" pitchFamily="18" charset="0"/>
              </a:rPr>
              <a:t> ho</a:t>
            </a:r>
            <a:r>
              <a:rPr lang="vi-VN" sz="2000" dirty="0">
                <a:solidFill>
                  <a:srgbClr val="000000"/>
                </a:solidFill>
                <a:latin typeface="+mj-lt"/>
                <a:cs typeface="Times New Roman" pitchFamily="18" charset="0"/>
              </a:rPr>
              <a:t>ặc</a:t>
            </a:r>
            <a:r>
              <a:rPr lang="en-US" sz="2000" dirty="0">
                <a:solidFill>
                  <a:srgbClr val="000000"/>
                </a:solidFill>
                <a:latin typeface="+mj-lt"/>
                <a:cs typeface="Times New Roman" pitchFamily="18" charset="0"/>
              </a:rPr>
              <a:t> </a:t>
            </a:r>
            <a:r>
              <a:rPr lang="en-US" sz="2000" dirty="0" err="1">
                <a:solidFill>
                  <a:srgbClr val="000000"/>
                </a:solidFill>
                <a:latin typeface="+mj-lt"/>
                <a:cs typeface="Times New Roman" pitchFamily="18" charset="0"/>
              </a:rPr>
              <a:t>onbrez</a:t>
            </a:r>
            <a:r>
              <a:rPr lang="en-US" sz="2000" dirty="0">
                <a:solidFill>
                  <a:srgbClr val="000000"/>
                </a:solidFill>
                <a:latin typeface="+mj-lt"/>
                <a:cs typeface="Times New Roman" pitchFamily="18" charset="0"/>
              </a:rPr>
              <a:t>)</a:t>
            </a:r>
            <a:endParaRPr lang="da-DK" sz="2000" dirty="0">
              <a:solidFill>
                <a:srgbClr val="000000"/>
              </a:solidFill>
              <a:latin typeface="+mj-lt"/>
              <a:cs typeface="Times New Roman" pitchFamily="18" charset="0"/>
            </a:endParaRPr>
          </a:p>
        </p:txBody>
      </p:sp>
      <p:sp>
        <p:nvSpPr>
          <p:cNvPr id="44049" name="TextBox 27"/>
          <p:cNvSpPr txBox="1">
            <a:spLocks noChangeArrowheads="1"/>
          </p:cNvSpPr>
          <p:nvPr/>
        </p:nvSpPr>
        <p:spPr bwMode="auto">
          <a:xfrm>
            <a:off x="1524000" y="3805238"/>
            <a:ext cx="685800" cy="461962"/>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A</a:t>
            </a:r>
          </a:p>
        </p:txBody>
      </p:sp>
      <p:sp>
        <p:nvSpPr>
          <p:cNvPr id="44050" name="TextBox 28"/>
          <p:cNvSpPr txBox="1">
            <a:spLocks noChangeArrowheads="1"/>
          </p:cNvSpPr>
          <p:nvPr/>
        </p:nvSpPr>
        <p:spPr bwMode="auto">
          <a:xfrm>
            <a:off x="6629400" y="1524000"/>
            <a:ext cx="685800" cy="461665"/>
          </a:xfrm>
          <a:prstGeom prst="rect">
            <a:avLst/>
          </a:prstGeom>
          <a:noFill/>
          <a:ln w="9525">
            <a:noFill/>
            <a:miter lim="800000"/>
            <a:headEnd/>
            <a:tailEnd/>
          </a:ln>
        </p:spPr>
        <p:txBody>
          <a:bodyPr wrap="square">
            <a:spAutoFit/>
          </a:bodyPr>
          <a:lstStyle/>
          <a:p>
            <a:pPr algn="ctr"/>
            <a:r>
              <a:rPr lang="en-US" sz="2400" dirty="0">
                <a:solidFill>
                  <a:srgbClr val="00FF00"/>
                </a:solidFill>
                <a:latin typeface="Tahoma" pitchFamily="34" charset="0"/>
                <a:cs typeface="Tahoma" pitchFamily="34" charset="0"/>
              </a:rPr>
              <a:t>D</a:t>
            </a:r>
          </a:p>
        </p:txBody>
      </p:sp>
      <p:sp>
        <p:nvSpPr>
          <p:cNvPr id="44051" name="TextBox 32"/>
          <p:cNvSpPr txBox="1">
            <a:spLocks noChangeArrowheads="1"/>
          </p:cNvSpPr>
          <p:nvPr/>
        </p:nvSpPr>
        <p:spPr bwMode="auto">
          <a:xfrm>
            <a:off x="1524000" y="1600200"/>
            <a:ext cx="838200" cy="461665"/>
          </a:xfrm>
          <a:prstGeom prst="rect">
            <a:avLst/>
          </a:prstGeom>
          <a:noFill/>
          <a:ln w="9525">
            <a:noFill/>
            <a:miter lim="800000"/>
            <a:headEnd/>
            <a:tailEnd/>
          </a:ln>
        </p:spPr>
        <p:txBody>
          <a:bodyPr wrap="square">
            <a:spAutoFit/>
          </a:bodyPr>
          <a:lstStyle/>
          <a:p>
            <a:pPr algn="ctr"/>
            <a:r>
              <a:rPr lang="en-US" sz="2400" dirty="0">
                <a:solidFill>
                  <a:srgbClr val="00FF00"/>
                </a:solidFill>
                <a:latin typeface="Tahoma" pitchFamily="34" charset="0"/>
                <a:cs typeface="Tahoma" pitchFamily="34" charset="0"/>
              </a:rPr>
              <a:t>C</a:t>
            </a:r>
          </a:p>
        </p:txBody>
      </p:sp>
      <p:sp>
        <p:nvSpPr>
          <p:cNvPr id="44052" name="TextBox 33"/>
          <p:cNvSpPr txBox="1">
            <a:spLocks noChangeArrowheads="1"/>
          </p:cNvSpPr>
          <p:nvPr/>
        </p:nvSpPr>
        <p:spPr bwMode="auto">
          <a:xfrm>
            <a:off x="6629400" y="3805238"/>
            <a:ext cx="685800" cy="461962"/>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B</a:t>
            </a:r>
          </a:p>
        </p:txBody>
      </p:sp>
      <p:sp>
        <p:nvSpPr>
          <p:cNvPr id="44054" name="7 CuadroTexto"/>
          <p:cNvSpPr txBox="1">
            <a:spLocks noChangeArrowheads="1"/>
          </p:cNvSpPr>
          <p:nvPr/>
        </p:nvSpPr>
        <p:spPr bwMode="auto">
          <a:xfrm rot="-5400000">
            <a:off x="6347619" y="3502819"/>
            <a:ext cx="3657600" cy="461962"/>
          </a:xfrm>
          <a:prstGeom prst="rect">
            <a:avLst/>
          </a:prstGeom>
          <a:noFill/>
          <a:ln w="9525">
            <a:noFill/>
            <a:miter lim="800000"/>
            <a:headEnd/>
            <a:tailEnd/>
          </a:ln>
        </p:spPr>
        <p:txBody>
          <a:bodyPr>
            <a:spAutoFit/>
          </a:bodyPr>
          <a:lstStyle/>
          <a:p>
            <a:pPr algn="ctr"/>
            <a:r>
              <a:rPr lang="en-US" sz="2400" dirty="0" err="1"/>
              <a:t>Tần</a:t>
            </a:r>
            <a:r>
              <a:rPr lang="en-US" sz="2400" dirty="0"/>
              <a:t> </a:t>
            </a:r>
            <a:r>
              <a:rPr lang="en-US" sz="2400" dirty="0" err="1"/>
              <a:t>suất</a:t>
            </a:r>
            <a:r>
              <a:rPr lang="en-US" sz="2400" dirty="0"/>
              <a:t> </a:t>
            </a:r>
            <a:r>
              <a:rPr lang="en-US" sz="2400" dirty="0" err="1"/>
              <a:t>đợt</a:t>
            </a:r>
            <a:r>
              <a:rPr lang="en-US" sz="2400" dirty="0"/>
              <a:t> </a:t>
            </a:r>
            <a:r>
              <a:rPr lang="en-US" sz="2400" dirty="0" err="1"/>
              <a:t>cấp</a:t>
            </a:r>
            <a:r>
              <a:rPr lang="en-US" sz="2400" dirty="0"/>
              <a:t> / </a:t>
            </a:r>
            <a:r>
              <a:rPr lang="en-US" sz="2400" dirty="0" err="1"/>
              <a:t>năm</a:t>
            </a:r>
            <a:endParaRPr lang="en-US" sz="2400" dirty="0"/>
          </a:p>
        </p:txBody>
      </p:sp>
      <p:sp>
        <p:nvSpPr>
          <p:cNvPr id="32" name="Rectangle 31"/>
          <p:cNvSpPr/>
          <p:nvPr/>
        </p:nvSpPr>
        <p:spPr>
          <a:xfrm>
            <a:off x="2133600" y="1066800"/>
            <a:ext cx="4724400" cy="523220"/>
          </a:xfrm>
          <a:prstGeom prst="rect">
            <a:avLst/>
          </a:prstGeom>
        </p:spPr>
        <p:txBody>
          <a:bodyPr wrap="square">
            <a:spAutoFit/>
          </a:bodyPr>
          <a:lstStyle/>
          <a:p>
            <a:pPr>
              <a:defRPr/>
            </a:pPr>
            <a:r>
              <a:rPr lang="da-DK" sz="2800" b="1" dirty="0">
                <a:solidFill>
                  <a:schemeClr val="tx2"/>
                </a:solidFill>
                <a:latin typeface="+mn-lt"/>
                <a:cs typeface="Tahoma"/>
              </a:rPr>
              <a:t>CHỌN LỰA ƯU TIÊN HAI </a:t>
            </a:r>
            <a:endParaRPr lang="en-US" sz="2800" b="1" dirty="0">
              <a:solidFill>
                <a:schemeClr val="tx2"/>
              </a:solidFill>
              <a:latin typeface="+mn-lt"/>
            </a:endParaRPr>
          </a:p>
        </p:txBody>
      </p:sp>
      <p:sp>
        <p:nvSpPr>
          <p:cNvPr id="44056" name="16 CuadroTexto"/>
          <p:cNvSpPr txBox="1">
            <a:spLocks noChangeArrowheads="1"/>
          </p:cNvSpPr>
          <p:nvPr/>
        </p:nvSpPr>
        <p:spPr bwMode="auto">
          <a:xfrm>
            <a:off x="4427840" y="2362200"/>
            <a:ext cx="2519857" cy="1015663"/>
          </a:xfrm>
          <a:prstGeom prst="rect">
            <a:avLst/>
          </a:prstGeom>
          <a:solidFill>
            <a:srgbClr val="FFFFFF"/>
          </a:solidFill>
          <a:ln w="9525">
            <a:solidFill>
              <a:schemeClr val="tx1"/>
            </a:solidFill>
            <a:miter lim="800000"/>
            <a:headEnd/>
            <a:tailEnd/>
          </a:ln>
        </p:spPr>
        <p:txBody>
          <a:bodyPr wrap="none">
            <a:spAutoFit/>
          </a:bodyPr>
          <a:lstStyle/>
          <a:p>
            <a:pPr algn="ctr"/>
            <a:r>
              <a:rPr lang="da-DK" sz="2000" dirty="0">
                <a:solidFill>
                  <a:srgbClr val="000000"/>
                </a:solidFill>
                <a:cs typeface="Times New Roman" pitchFamily="18" charset="0"/>
              </a:rPr>
              <a:t>LAMA </a:t>
            </a:r>
            <a:r>
              <a:rPr lang="da-DK" sz="2000" dirty="0">
                <a:solidFill>
                  <a:srgbClr val="FF0000"/>
                </a:solidFill>
                <a:cs typeface="Times New Roman" pitchFamily="18" charset="0"/>
              </a:rPr>
              <a:t>và</a:t>
            </a:r>
            <a:r>
              <a:rPr lang="da-DK" sz="2000" dirty="0">
                <a:solidFill>
                  <a:srgbClr val="000000"/>
                </a:solidFill>
                <a:cs typeface="Times New Roman" pitchFamily="18" charset="0"/>
              </a:rPr>
              <a:t> ICS/LABA</a:t>
            </a:r>
          </a:p>
          <a:p>
            <a:pPr algn="ctr"/>
            <a:r>
              <a:rPr lang="da-DK" sz="2000" dirty="0">
                <a:solidFill>
                  <a:srgbClr val="000000"/>
                </a:solidFill>
                <a:cs typeface="Times New Roman" pitchFamily="18" charset="0"/>
              </a:rPr>
              <a:t>(Spiriva +</a:t>
            </a:r>
          </a:p>
          <a:p>
            <a:pPr algn="ctr"/>
            <a:r>
              <a:rPr lang="da-DK" sz="2000" dirty="0">
                <a:solidFill>
                  <a:srgbClr val="000000"/>
                </a:solidFill>
                <a:cs typeface="Times New Roman" pitchFamily="18" charset="0"/>
              </a:rPr>
              <a:t>Seretide </a:t>
            </a:r>
            <a:r>
              <a:rPr lang="da-DK" sz="2000" dirty="0">
                <a:solidFill>
                  <a:srgbClr val="FF0000"/>
                </a:solidFill>
                <a:cs typeface="Times New Roman" pitchFamily="18" charset="0"/>
              </a:rPr>
              <a:t>or </a:t>
            </a:r>
            <a:r>
              <a:rPr lang="da-DK" sz="2000" dirty="0">
                <a:solidFill>
                  <a:srgbClr val="000000"/>
                </a:solidFill>
                <a:cs typeface="Times New Roman" pitchFamily="18" charset="0"/>
              </a:rPr>
              <a:t>Symbicort)</a:t>
            </a:r>
          </a:p>
        </p:txBody>
      </p:sp>
      <p:sp>
        <p:nvSpPr>
          <p:cNvPr id="44057" name="16 CuadroTexto"/>
          <p:cNvSpPr txBox="1">
            <a:spLocks noChangeArrowheads="1"/>
          </p:cNvSpPr>
          <p:nvPr/>
        </p:nvSpPr>
        <p:spPr bwMode="auto">
          <a:xfrm>
            <a:off x="1790700" y="2340114"/>
            <a:ext cx="2247900" cy="707886"/>
          </a:xfrm>
          <a:prstGeom prst="rect">
            <a:avLst/>
          </a:prstGeom>
          <a:solidFill>
            <a:srgbClr val="FFFFFF"/>
          </a:solidFill>
          <a:ln w="9525">
            <a:noFill/>
            <a:miter lim="800000"/>
            <a:headEnd/>
            <a:tailEnd/>
          </a:ln>
        </p:spPr>
        <p:txBody>
          <a:bodyPr>
            <a:spAutoFit/>
          </a:bodyPr>
          <a:lstStyle/>
          <a:p>
            <a:pPr algn="ctr"/>
            <a:r>
              <a:rPr lang="da-DK" sz="2000" dirty="0">
                <a:solidFill>
                  <a:srgbClr val="000000"/>
                </a:solidFill>
                <a:cs typeface="Times New Roman" pitchFamily="18" charset="0"/>
              </a:rPr>
              <a:t>LAMA và LABA (Spiriva và  onbrez)</a:t>
            </a:r>
          </a:p>
        </p:txBody>
      </p:sp>
      <p:sp>
        <p:nvSpPr>
          <p:cNvPr id="27" name="Rectangle 2"/>
          <p:cNvSpPr>
            <a:spLocks noGrp="1" noChangeArrowheads="1"/>
          </p:cNvSpPr>
          <p:nvPr>
            <p:ph type="title"/>
          </p:nvPr>
        </p:nvSpPr>
        <p:spPr>
          <a:xfrm>
            <a:off x="381000" y="152400"/>
            <a:ext cx="8229600" cy="838200"/>
          </a:xfrm>
          <a:solidFill>
            <a:schemeClr val="tx2"/>
          </a:solidFill>
        </p:spPr>
        <p:txBody>
          <a:bodyPr>
            <a:normAutofit/>
          </a:bodyPr>
          <a:lstStyle/>
          <a:p>
            <a:r>
              <a:rPr lang="de-DE" sz="3200" b="1" dirty="0">
                <a:solidFill>
                  <a:schemeClr val="bg1"/>
                </a:solidFill>
                <a:latin typeface="Verdana" pitchFamily="34" charset="0"/>
              </a:rPr>
              <a:t>Thực tế lựa chọn thuốc hiện nay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kstfelt 8"/>
          <p:cNvSpPr txBox="1">
            <a:spLocks noChangeArrowheads="1"/>
          </p:cNvSpPr>
          <p:nvPr/>
        </p:nvSpPr>
        <p:spPr bwMode="auto">
          <a:xfrm>
            <a:off x="7162800" y="2438400"/>
            <a:ext cx="558166" cy="400110"/>
          </a:xfrm>
          <a:prstGeom prst="rect">
            <a:avLst/>
          </a:prstGeom>
          <a:noFill/>
          <a:ln w="9525">
            <a:noFill/>
            <a:miter lim="800000"/>
            <a:headEnd/>
            <a:tailEnd/>
          </a:ln>
        </p:spPr>
        <p:txBody>
          <a:bodyPr wrap="none">
            <a:spAutoFit/>
          </a:bodyPr>
          <a:lstStyle/>
          <a:p>
            <a:r>
              <a:rPr lang="da-DK" sz="2000" u="sng" dirty="0"/>
              <a:t>&gt;</a:t>
            </a:r>
            <a:r>
              <a:rPr lang="da-DK" sz="2000" dirty="0"/>
              <a:t> 2 </a:t>
            </a:r>
          </a:p>
        </p:txBody>
      </p:sp>
      <p:sp>
        <p:nvSpPr>
          <p:cNvPr id="45059" name="Tekstfelt 9"/>
          <p:cNvSpPr txBox="1">
            <a:spLocks noChangeArrowheads="1"/>
          </p:cNvSpPr>
          <p:nvPr/>
        </p:nvSpPr>
        <p:spPr bwMode="auto">
          <a:xfrm>
            <a:off x="7216775" y="4321175"/>
            <a:ext cx="327025" cy="400050"/>
          </a:xfrm>
          <a:prstGeom prst="rect">
            <a:avLst/>
          </a:prstGeom>
          <a:noFill/>
          <a:ln w="9525">
            <a:noFill/>
            <a:miter lim="800000"/>
            <a:headEnd/>
            <a:tailEnd/>
          </a:ln>
        </p:spPr>
        <p:txBody>
          <a:bodyPr wrap="none">
            <a:spAutoFit/>
          </a:bodyPr>
          <a:lstStyle/>
          <a:p>
            <a:r>
              <a:rPr lang="da-DK" sz="2000" dirty="0"/>
              <a:t>1</a:t>
            </a:r>
          </a:p>
        </p:txBody>
      </p:sp>
      <p:sp>
        <p:nvSpPr>
          <p:cNvPr id="45060" name="Tekstfelt 10"/>
          <p:cNvSpPr txBox="1">
            <a:spLocks noChangeArrowheads="1"/>
          </p:cNvSpPr>
          <p:nvPr/>
        </p:nvSpPr>
        <p:spPr bwMode="auto">
          <a:xfrm>
            <a:off x="7123492" y="5029200"/>
            <a:ext cx="420308" cy="400110"/>
          </a:xfrm>
          <a:prstGeom prst="rect">
            <a:avLst/>
          </a:prstGeom>
          <a:noFill/>
          <a:ln w="9525">
            <a:noFill/>
            <a:miter lim="800000"/>
            <a:headEnd/>
            <a:tailEnd/>
          </a:ln>
        </p:spPr>
        <p:txBody>
          <a:bodyPr wrap="none">
            <a:spAutoFit/>
          </a:bodyPr>
          <a:lstStyle/>
          <a:p>
            <a:r>
              <a:rPr lang="da-DK" dirty="0"/>
              <a:t>  </a:t>
            </a:r>
            <a:r>
              <a:rPr lang="da-DK" sz="2000" dirty="0"/>
              <a:t>0</a:t>
            </a:r>
          </a:p>
        </p:txBody>
      </p:sp>
      <p:sp>
        <p:nvSpPr>
          <p:cNvPr id="12" name="1 Rectángulo"/>
          <p:cNvSpPr/>
          <p:nvPr/>
        </p:nvSpPr>
        <p:spPr>
          <a:xfrm>
            <a:off x="1676400" y="1600200"/>
            <a:ext cx="5486400" cy="4191000"/>
          </a:xfrm>
          <a:prstGeom prst="rect">
            <a:avLst/>
          </a:pr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14" name="14 Conector recto"/>
          <p:cNvCxnSpPr/>
          <p:nvPr/>
        </p:nvCxnSpPr>
        <p:spPr>
          <a:xfrm>
            <a:off x="4191000" y="1752600"/>
            <a:ext cx="0" cy="3952875"/>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15" name="15 Conector recto"/>
          <p:cNvCxnSpPr/>
          <p:nvPr/>
        </p:nvCxnSpPr>
        <p:spPr>
          <a:xfrm>
            <a:off x="1752600" y="3886200"/>
            <a:ext cx="5257800" cy="0"/>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45064" name="TextBox 2"/>
          <p:cNvSpPr txBox="1">
            <a:spLocks noChangeArrowheads="1"/>
          </p:cNvSpPr>
          <p:nvPr/>
        </p:nvSpPr>
        <p:spPr bwMode="auto">
          <a:xfrm>
            <a:off x="2590800" y="5867400"/>
            <a:ext cx="1170064" cy="646331"/>
          </a:xfrm>
          <a:prstGeom prst="rect">
            <a:avLst/>
          </a:prstGeom>
          <a:noFill/>
          <a:ln w="9525">
            <a:noFill/>
            <a:miter lim="800000"/>
            <a:headEnd/>
            <a:tailEnd/>
          </a:ln>
        </p:spPr>
        <p:txBody>
          <a:bodyPr wrap="none">
            <a:spAutoFit/>
          </a:bodyPr>
          <a:lstStyle/>
          <a:p>
            <a:pPr algn="ctr"/>
            <a:r>
              <a:rPr lang="en-US" dirty="0" err="1"/>
              <a:t>mMRC</a:t>
            </a:r>
            <a:r>
              <a:rPr lang="en-US" dirty="0"/>
              <a:t> 0-1</a:t>
            </a:r>
          </a:p>
          <a:p>
            <a:pPr algn="ctr"/>
            <a:r>
              <a:rPr lang="en-US" dirty="0"/>
              <a:t>CAT &lt; 10 </a:t>
            </a:r>
          </a:p>
        </p:txBody>
      </p:sp>
      <p:sp>
        <p:nvSpPr>
          <p:cNvPr id="45065" name="Tekstfelt 20"/>
          <p:cNvSpPr txBox="1">
            <a:spLocks noChangeArrowheads="1"/>
          </p:cNvSpPr>
          <p:nvPr/>
        </p:nvSpPr>
        <p:spPr bwMode="auto">
          <a:xfrm>
            <a:off x="304800" y="2122488"/>
            <a:ext cx="1312863" cy="460375"/>
          </a:xfrm>
          <a:prstGeom prst="rect">
            <a:avLst/>
          </a:prstGeom>
          <a:noFill/>
          <a:ln w="9525">
            <a:noFill/>
            <a:miter lim="800000"/>
            <a:headEnd/>
            <a:tailEnd/>
          </a:ln>
        </p:spPr>
        <p:txBody>
          <a:bodyPr wrap="none">
            <a:spAutoFit/>
          </a:bodyPr>
          <a:lstStyle/>
          <a:p>
            <a:r>
              <a:rPr lang="da-DK" sz="2400" dirty="0"/>
              <a:t>GOLD 4  </a:t>
            </a:r>
          </a:p>
        </p:txBody>
      </p:sp>
      <p:sp>
        <p:nvSpPr>
          <p:cNvPr id="45066" name="Tekstfelt 24"/>
          <p:cNvSpPr txBox="1">
            <a:spLocks noChangeArrowheads="1"/>
          </p:cNvSpPr>
          <p:nvPr/>
        </p:nvSpPr>
        <p:spPr bwMode="auto">
          <a:xfrm>
            <a:off x="2133600" y="5491163"/>
            <a:ext cx="185738" cy="368300"/>
          </a:xfrm>
          <a:prstGeom prst="rect">
            <a:avLst/>
          </a:prstGeom>
          <a:noFill/>
          <a:ln w="9525">
            <a:noFill/>
            <a:miter lim="800000"/>
            <a:headEnd/>
            <a:tailEnd/>
          </a:ln>
        </p:spPr>
        <p:txBody>
          <a:bodyPr wrap="none">
            <a:spAutoFit/>
          </a:bodyPr>
          <a:lstStyle/>
          <a:p>
            <a:r>
              <a:rPr lang="da-DK"/>
              <a:t>  </a:t>
            </a:r>
          </a:p>
        </p:txBody>
      </p:sp>
      <p:sp>
        <p:nvSpPr>
          <p:cNvPr id="45067" name="TextBox 2"/>
          <p:cNvSpPr txBox="1">
            <a:spLocks noChangeArrowheads="1"/>
          </p:cNvSpPr>
          <p:nvPr/>
        </p:nvSpPr>
        <p:spPr bwMode="auto">
          <a:xfrm>
            <a:off x="5054655" y="5872163"/>
            <a:ext cx="1150828" cy="646331"/>
          </a:xfrm>
          <a:prstGeom prst="rect">
            <a:avLst/>
          </a:prstGeom>
          <a:noFill/>
          <a:ln w="9525">
            <a:noFill/>
            <a:miter lim="800000"/>
            <a:headEnd/>
            <a:tailEnd/>
          </a:ln>
        </p:spPr>
        <p:txBody>
          <a:bodyPr wrap="none">
            <a:spAutoFit/>
          </a:bodyPr>
          <a:lstStyle/>
          <a:p>
            <a:pPr algn="ctr"/>
            <a:r>
              <a:rPr lang="en-US" dirty="0" err="1"/>
              <a:t>mMRC</a:t>
            </a:r>
            <a:r>
              <a:rPr lang="en-US" dirty="0"/>
              <a:t> </a:t>
            </a:r>
            <a:r>
              <a:rPr lang="da-DK" u="sng" dirty="0"/>
              <a:t>&gt;</a:t>
            </a:r>
            <a:r>
              <a:rPr lang="en-US" dirty="0"/>
              <a:t> 2</a:t>
            </a:r>
          </a:p>
          <a:p>
            <a:pPr algn="ctr"/>
            <a:r>
              <a:rPr lang="en-US" dirty="0"/>
              <a:t>CAT </a:t>
            </a:r>
            <a:r>
              <a:rPr lang="da-DK" u="sng" dirty="0"/>
              <a:t>&gt;</a:t>
            </a:r>
            <a:r>
              <a:rPr lang="da-DK" dirty="0"/>
              <a:t> </a:t>
            </a:r>
            <a:r>
              <a:rPr lang="en-US" dirty="0"/>
              <a:t>10 </a:t>
            </a:r>
          </a:p>
        </p:txBody>
      </p:sp>
      <p:sp>
        <p:nvSpPr>
          <p:cNvPr id="45068" name="Tekstfelt 29"/>
          <p:cNvSpPr txBox="1">
            <a:spLocks noChangeArrowheads="1"/>
          </p:cNvSpPr>
          <p:nvPr/>
        </p:nvSpPr>
        <p:spPr bwMode="auto">
          <a:xfrm>
            <a:off x="304800" y="3028950"/>
            <a:ext cx="1312863" cy="460375"/>
          </a:xfrm>
          <a:prstGeom prst="rect">
            <a:avLst/>
          </a:prstGeom>
          <a:noFill/>
          <a:ln w="9525">
            <a:noFill/>
            <a:miter lim="800000"/>
            <a:headEnd/>
            <a:tailEnd/>
          </a:ln>
        </p:spPr>
        <p:txBody>
          <a:bodyPr wrap="none">
            <a:spAutoFit/>
          </a:bodyPr>
          <a:lstStyle/>
          <a:p>
            <a:r>
              <a:rPr lang="da-DK" sz="2400" dirty="0"/>
              <a:t>GOLD 3  </a:t>
            </a:r>
          </a:p>
        </p:txBody>
      </p:sp>
      <p:sp>
        <p:nvSpPr>
          <p:cNvPr id="45069" name="Tekstfelt 30"/>
          <p:cNvSpPr txBox="1">
            <a:spLocks noChangeArrowheads="1"/>
          </p:cNvSpPr>
          <p:nvPr/>
        </p:nvSpPr>
        <p:spPr bwMode="auto">
          <a:xfrm>
            <a:off x="304800" y="3962400"/>
            <a:ext cx="1312863" cy="461963"/>
          </a:xfrm>
          <a:prstGeom prst="rect">
            <a:avLst/>
          </a:prstGeom>
          <a:noFill/>
          <a:ln w="9525">
            <a:noFill/>
            <a:miter lim="800000"/>
            <a:headEnd/>
            <a:tailEnd/>
          </a:ln>
        </p:spPr>
        <p:txBody>
          <a:bodyPr wrap="none">
            <a:spAutoFit/>
          </a:bodyPr>
          <a:lstStyle/>
          <a:p>
            <a:r>
              <a:rPr lang="da-DK" sz="2400" dirty="0"/>
              <a:t>GOLD 2  </a:t>
            </a:r>
          </a:p>
        </p:txBody>
      </p:sp>
      <p:sp>
        <p:nvSpPr>
          <p:cNvPr id="45070" name="Tekstfelt 31"/>
          <p:cNvSpPr txBox="1">
            <a:spLocks noChangeArrowheads="1"/>
          </p:cNvSpPr>
          <p:nvPr/>
        </p:nvSpPr>
        <p:spPr bwMode="auto">
          <a:xfrm>
            <a:off x="304800" y="4876800"/>
            <a:ext cx="1312863" cy="461963"/>
          </a:xfrm>
          <a:prstGeom prst="rect">
            <a:avLst/>
          </a:prstGeom>
          <a:noFill/>
          <a:ln w="9525">
            <a:noFill/>
            <a:miter lim="800000"/>
            <a:headEnd/>
            <a:tailEnd/>
          </a:ln>
        </p:spPr>
        <p:txBody>
          <a:bodyPr wrap="none">
            <a:spAutoFit/>
          </a:bodyPr>
          <a:lstStyle/>
          <a:p>
            <a:r>
              <a:rPr lang="da-DK" sz="2400" dirty="0"/>
              <a:t>GOLD 1  </a:t>
            </a:r>
          </a:p>
        </p:txBody>
      </p:sp>
      <p:grpSp>
        <p:nvGrpSpPr>
          <p:cNvPr id="2" name="Group 32"/>
          <p:cNvGrpSpPr>
            <a:grpSpLocks/>
          </p:cNvGrpSpPr>
          <p:nvPr/>
        </p:nvGrpSpPr>
        <p:grpSpPr bwMode="auto">
          <a:xfrm>
            <a:off x="1752600" y="1752600"/>
            <a:ext cx="5257800" cy="3609672"/>
            <a:chOff x="1752600" y="1752600"/>
            <a:chExt cx="5257448" cy="3609304"/>
          </a:xfrm>
          <a:solidFill>
            <a:schemeClr val="accent5">
              <a:lumMod val="60000"/>
              <a:lumOff val="40000"/>
            </a:schemeClr>
          </a:solidFill>
        </p:grpSpPr>
        <p:sp>
          <p:nvSpPr>
            <p:cNvPr id="45083" name="16 CuadroTexto"/>
            <p:cNvSpPr txBox="1">
              <a:spLocks noChangeArrowheads="1"/>
            </p:cNvSpPr>
            <p:nvPr/>
          </p:nvSpPr>
          <p:spPr bwMode="auto">
            <a:xfrm>
              <a:off x="1752600" y="4038600"/>
              <a:ext cx="2362200" cy="1323304"/>
            </a:xfrm>
            <a:prstGeom prst="rect">
              <a:avLst/>
            </a:prstGeom>
            <a:grpFill/>
            <a:ln w="9525">
              <a:solidFill>
                <a:schemeClr val="tx1"/>
              </a:solidFill>
              <a:miter lim="800000"/>
              <a:headEnd/>
              <a:tailEnd/>
            </a:ln>
          </p:spPr>
          <p:txBody>
            <a:bodyPr wrap="square">
              <a:spAutoFit/>
            </a:bodyPr>
            <a:lstStyle/>
            <a:p>
              <a:pPr algn="ctr"/>
              <a:r>
                <a:rPr lang="da-DK" sz="2000" dirty="0">
                  <a:solidFill>
                    <a:srgbClr val="000000"/>
                  </a:solidFill>
                  <a:cs typeface="Times New Roman" pitchFamily="18" charset="0"/>
                </a:rPr>
                <a:t>SABA </a:t>
              </a:r>
              <a:r>
                <a:rPr lang="da-DK" sz="2000" dirty="0">
                  <a:solidFill>
                    <a:srgbClr val="FF0000"/>
                  </a:solidFill>
                  <a:cs typeface="Times New Roman" pitchFamily="18" charset="0"/>
                </a:rPr>
                <a:t>và</a:t>
              </a:r>
              <a:r>
                <a:rPr lang="da-DK" sz="2000" dirty="0">
                  <a:solidFill>
                    <a:srgbClr val="000000"/>
                  </a:solidFill>
                  <a:cs typeface="Times New Roman" pitchFamily="18" charset="0"/>
                </a:rPr>
                <a:t> SAMA</a:t>
              </a:r>
            </a:p>
            <a:p>
              <a:pPr algn="ctr"/>
              <a:r>
                <a:rPr lang="da-DK" sz="2000" i="1" dirty="0">
                  <a:solidFill>
                    <a:srgbClr val="000000"/>
                  </a:solidFill>
                  <a:cs typeface="Times New Roman" pitchFamily="18" charset="0"/>
                </a:rPr>
                <a:t>hoặc</a:t>
              </a:r>
              <a:r>
                <a:rPr lang="da-DK" sz="2000" dirty="0">
                  <a:solidFill>
                    <a:srgbClr val="000000"/>
                  </a:solidFill>
                  <a:cs typeface="Times New Roman" pitchFamily="18" charset="0"/>
                </a:rPr>
                <a:t> LAMA( Spiriva) or</a:t>
              </a:r>
            </a:p>
            <a:p>
              <a:pPr algn="ctr"/>
              <a:r>
                <a:rPr lang="da-DK" sz="2000" dirty="0">
                  <a:solidFill>
                    <a:srgbClr val="000000"/>
                  </a:solidFill>
                  <a:cs typeface="Times New Roman" pitchFamily="18" charset="0"/>
                </a:rPr>
                <a:t>LABA (onbrez)</a:t>
              </a:r>
            </a:p>
          </p:txBody>
        </p:sp>
        <p:sp>
          <p:nvSpPr>
            <p:cNvPr id="45084" name="16 CuadroTexto"/>
            <p:cNvSpPr txBox="1">
              <a:spLocks noChangeArrowheads="1"/>
            </p:cNvSpPr>
            <p:nvPr/>
          </p:nvSpPr>
          <p:spPr bwMode="auto">
            <a:xfrm>
              <a:off x="1752600" y="2057400"/>
              <a:ext cx="2362199" cy="707886"/>
            </a:xfrm>
            <a:prstGeom prst="rect">
              <a:avLst/>
            </a:prstGeom>
            <a:grpFill/>
            <a:ln w="9525">
              <a:solidFill>
                <a:schemeClr val="tx1"/>
              </a:solidFill>
              <a:miter lim="800000"/>
              <a:headEnd/>
              <a:tailEnd/>
            </a:ln>
          </p:spPr>
          <p:txBody>
            <a:bodyPr>
              <a:spAutoFit/>
            </a:bodyPr>
            <a:lstStyle/>
            <a:p>
              <a:pPr algn="ctr"/>
              <a:r>
                <a:rPr lang="da-DK" sz="2000" dirty="0">
                  <a:cs typeface="Times New Roman" pitchFamily="18" charset="0"/>
                </a:rPr>
                <a:t>LAMA  và </a:t>
              </a:r>
              <a:r>
                <a:rPr lang="da-DK" sz="2000" dirty="0">
                  <a:solidFill>
                    <a:srgbClr val="000000"/>
                  </a:solidFill>
                  <a:cs typeface="Times New Roman" pitchFamily="18" charset="0"/>
                </a:rPr>
                <a:t>LABA (Spiriva và onbrez)</a:t>
              </a:r>
              <a:endParaRPr lang="da-DK" sz="2000" dirty="0">
                <a:cs typeface="Times New Roman" pitchFamily="18" charset="0"/>
              </a:endParaRPr>
            </a:p>
          </p:txBody>
        </p:sp>
        <p:sp>
          <p:nvSpPr>
            <p:cNvPr id="45085" name="16 CuadroTexto"/>
            <p:cNvSpPr txBox="1">
              <a:spLocks noChangeArrowheads="1"/>
            </p:cNvSpPr>
            <p:nvPr/>
          </p:nvSpPr>
          <p:spPr bwMode="auto">
            <a:xfrm>
              <a:off x="4138171" y="1752600"/>
              <a:ext cx="2871877" cy="369294"/>
            </a:xfrm>
            <a:prstGeom prst="rect">
              <a:avLst/>
            </a:prstGeom>
            <a:grpFill/>
            <a:ln w="9525">
              <a:solidFill>
                <a:schemeClr val="tx1"/>
              </a:solidFill>
              <a:miter lim="800000"/>
              <a:headEnd/>
              <a:tailEnd/>
            </a:ln>
          </p:spPr>
          <p:txBody>
            <a:bodyPr wrap="none">
              <a:spAutoFit/>
            </a:bodyPr>
            <a:lstStyle/>
            <a:p>
              <a:pPr algn="ctr"/>
              <a:r>
                <a:rPr lang="da-DK" dirty="0">
                  <a:cs typeface="Times New Roman" pitchFamily="18" charset="0"/>
                </a:rPr>
                <a:t>LAMA (spiriva) </a:t>
              </a:r>
              <a:r>
                <a:rPr lang="da-DK" dirty="0">
                  <a:solidFill>
                    <a:srgbClr val="FF0000"/>
                  </a:solidFill>
                  <a:cs typeface="Times New Roman" pitchFamily="18" charset="0"/>
                </a:rPr>
                <a:t>và</a:t>
              </a:r>
              <a:r>
                <a:rPr lang="da-DK" dirty="0">
                  <a:cs typeface="Times New Roman" pitchFamily="18" charset="0"/>
                </a:rPr>
                <a:t> LABA ± ICS</a:t>
              </a:r>
            </a:p>
          </p:txBody>
        </p:sp>
        <p:sp>
          <p:nvSpPr>
            <p:cNvPr id="45086" name="16 CuadroTexto"/>
            <p:cNvSpPr txBox="1">
              <a:spLocks noChangeArrowheads="1"/>
            </p:cNvSpPr>
            <p:nvPr/>
          </p:nvSpPr>
          <p:spPr bwMode="auto">
            <a:xfrm>
              <a:off x="4343228" y="4016211"/>
              <a:ext cx="2362041" cy="707886"/>
            </a:xfrm>
            <a:prstGeom prst="rect">
              <a:avLst/>
            </a:prstGeom>
            <a:grpFill/>
            <a:ln w="9525">
              <a:solidFill>
                <a:schemeClr val="tx1"/>
              </a:solidFill>
              <a:miter lim="800000"/>
              <a:headEnd/>
              <a:tailEnd/>
            </a:ln>
          </p:spPr>
          <p:txBody>
            <a:bodyPr>
              <a:spAutoFit/>
            </a:bodyPr>
            <a:lstStyle/>
            <a:p>
              <a:pPr algn="ctr"/>
              <a:r>
                <a:rPr lang="da-DK" sz="2000" dirty="0">
                  <a:solidFill>
                    <a:srgbClr val="000000"/>
                  </a:solidFill>
                  <a:cs typeface="Times New Roman" pitchFamily="18" charset="0"/>
                </a:rPr>
                <a:t>LAMA (spiriva) </a:t>
              </a:r>
              <a:r>
                <a:rPr lang="da-DK" sz="2000" dirty="0">
                  <a:solidFill>
                    <a:srgbClr val="FF0000"/>
                  </a:solidFill>
                  <a:cs typeface="Times New Roman" pitchFamily="18" charset="0"/>
                </a:rPr>
                <a:t>và </a:t>
              </a:r>
              <a:r>
                <a:rPr lang="da-DK" sz="2000" dirty="0">
                  <a:solidFill>
                    <a:srgbClr val="000000"/>
                  </a:solidFill>
                  <a:cs typeface="Times New Roman" pitchFamily="18" charset="0"/>
                </a:rPr>
                <a:t>LABA (onbrez)</a:t>
              </a:r>
            </a:p>
          </p:txBody>
        </p:sp>
      </p:grpSp>
      <p:sp>
        <p:nvSpPr>
          <p:cNvPr id="45072" name="TextBox 27"/>
          <p:cNvSpPr txBox="1">
            <a:spLocks noChangeArrowheads="1"/>
          </p:cNvSpPr>
          <p:nvPr/>
        </p:nvSpPr>
        <p:spPr bwMode="auto">
          <a:xfrm>
            <a:off x="1600200" y="3962400"/>
            <a:ext cx="685800" cy="461963"/>
          </a:xfrm>
          <a:prstGeom prst="rect">
            <a:avLst/>
          </a:prstGeom>
          <a:noFill/>
          <a:ln w="9525">
            <a:noFill/>
            <a:miter lim="800000"/>
            <a:headEnd/>
            <a:tailEnd/>
          </a:ln>
        </p:spPr>
        <p:txBody>
          <a:bodyPr>
            <a:spAutoFit/>
          </a:bodyPr>
          <a:lstStyle/>
          <a:p>
            <a:pPr algn="ctr"/>
            <a:r>
              <a:rPr lang="en-US" sz="2400" dirty="0">
                <a:solidFill>
                  <a:schemeClr val="accent6">
                    <a:lumMod val="75000"/>
                  </a:schemeClr>
                </a:solidFill>
                <a:latin typeface="Tahoma" pitchFamily="34" charset="0"/>
                <a:cs typeface="Tahoma" pitchFamily="34" charset="0"/>
              </a:rPr>
              <a:t>A</a:t>
            </a:r>
          </a:p>
        </p:txBody>
      </p:sp>
      <p:sp>
        <p:nvSpPr>
          <p:cNvPr id="45073" name="TextBox 28"/>
          <p:cNvSpPr txBox="1">
            <a:spLocks noChangeArrowheads="1"/>
          </p:cNvSpPr>
          <p:nvPr/>
        </p:nvSpPr>
        <p:spPr bwMode="auto">
          <a:xfrm>
            <a:off x="6477000" y="1524000"/>
            <a:ext cx="685800" cy="461963"/>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D</a:t>
            </a:r>
          </a:p>
        </p:txBody>
      </p:sp>
      <p:sp>
        <p:nvSpPr>
          <p:cNvPr id="45074" name="TextBox 32"/>
          <p:cNvSpPr txBox="1">
            <a:spLocks noChangeArrowheads="1"/>
          </p:cNvSpPr>
          <p:nvPr/>
        </p:nvSpPr>
        <p:spPr bwMode="auto">
          <a:xfrm>
            <a:off x="1600200" y="1600200"/>
            <a:ext cx="685800" cy="461963"/>
          </a:xfrm>
          <a:prstGeom prst="rect">
            <a:avLst/>
          </a:prstGeom>
          <a:noFill/>
          <a:ln w="9525">
            <a:noFill/>
            <a:miter lim="800000"/>
            <a:headEnd/>
            <a:tailEnd/>
          </a:ln>
        </p:spPr>
        <p:txBody>
          <a:bodyPr>
            <a:spAutoFit/>
          </a:bodyPr>
          <a:lstStyle/>
          <a:p>
            <a:pPr algn="ctr"/>
            <a:r>
              <a:rPr lang="en-US" sz="2400" dirty="0">
                <a:solidFill>
                  <a:srgbClr val="00FF00"/>
                </a:solidFill>
                <a:latin typeface="Tahoma" pitchFamily="34" charset="0"/>
                <a:cs typeface="Tahoma" pitchFamily="34" charset="0"/>
              </a:rPr>
              <a:t>C</a:t>
            </a:r>
          </a:p>
        </p:txBody>
      </p:sp>
      <p:sp>
        <p:nvSpPr>
          <p:cNvPr id="45075" name="TextBox 33"/>
          <p:cNvSpPr txBox="1">
            <a:spLocks noChangeArrowheads="1"/>
          </p:cNvSpPr>
          <p:nvPr/>
        </p:nvSpPr>
        <p:spPr bwMode="auto">
          <a:xfrm>
            <a:off x="6477000" y="3973513"/>
            <a:ext cx="685800" cy="461962"/>
          </a:xfrm>
          <a:prstGeom prst="rect">
            <a:avLst/>
          </a:prstGeom>
          <a:noFill/>
          <a:ln w="9525">
            <a:noFill/>
            <a:miter lim="800000"/>
            <a:headEnd/>
            <a:tailEnd/>
          </a:ln>
        </p:spPr>
        <p:txBody>
          <a:bodyPr>
            <a:spAutoFit/>
          </a:bodyPr>
          <a:lstStyle/>
          <a:p>
            <a:pPr algn="ctr"/>
            <a:r>
              <a:rPr lang="en-US" sz="2400">
                <a:solidFill>
                  <a:srgbClr val="00FF00"/>
                </a:solidFill>
                <a:latin typeface="Tahoma" pitchFamily="34" charset="0"/>
                <a:cs typeface="Tahoma" pitchFamily="34" charset="0"/>
              </a:rPr>
              <a:t>B</a:t>
            </a:r>
          </a:p>
        </p:txBody>
      </p:sp>
      <p:sp>
        <p:nvSpPr>
          <p:cNvPr id="45076" name="7 CuadroTexto"/>
          <p:cNvSpPr txBox="1">
            <a:spLocks noChangeArrowheads="1"/>
          </p:cNvSpPr>
          <p:nvPr/>
        </p:nvSpPr>
        <p:spPr bwMode="auto">
          <a:xfrm rot="-5400000">
            <a:off x="6347619" y="3502819"/>
            <a:ext cx="3657600" cy="461962"/>
          </a:xfrm>
          <a:prstGeom prst="rect">
            <a:avLst/>
          </a:prstGeom>
          <a:noFill/>
          <a:ln w="9525">
            <a:noFill/>
            <a:miter lim="800000"/>
            <a:headEnd/>
            <a:tailEnd/>
          </a:ln>
        </p:spPr>
        <p:txBody>
          <a:bodyPr>
            <a:spAutoFit/>
          </a:bodyPr>
          <a:lstStyle/>
          <a:p>
            <a:pPr algn="ctr"/>
            <a:r>
              <a:rPr lang="en-US" sz="2400" dirty="0" err="1"/>
              <a:t>Tần</a:t>
            </a:r>
            <a:r>
              <a:rPr lang="en-US" sz="2400" dirty="0"/>
              <a:t> </a:t>
            </a:r>
            <a:r>
              <a:rPr lang="en-US" sz="2400" dirty="0" err="1"/>
              <a:t>suất</a:t>
            </a:r>
            <a:r>
              <a:rPr lang="en-US" sz="2400" dirty="0"/>
              <a:t> </a:t>
            </a:r>
            <a:r>
              <a:rPr lang="en-US" sz="2400" dirty="0" err="1"/>
              <a:t>đợt</a:t>
            </a:r>
            <a:r>
              <a:rPr lang="en-US" sz="2400" dirty="0"/>
              <a:t> </a:t>
            </a:r>
            <a:r>
              <a:rPr lang="en-US" sz="2400" dirty="0" err="1"/>
              <a:t>cấp</a:t>
            </a:r>
            <a:r>
              <a:rPr lang="en-US" sz="2400" dirty="0"/>
              <a:t> / </a:t>
            </a:r>
            <a:r>
              <a:rPr lang="en-US" sz="2400" dirty="0" err="1"/>
              <a:t>năm</a:t>
            </a:r>
            <a:endParaRPr lang="en-US" sz="2400" dirty="0"/>
          </a:p>
        </p:txBody>
      </p:sp>
      <p:sp>
        <p:nvSpPr>
          <p:cNvPr id="30" name="Rectangle 29"/>
          <p:cNvSpPr/>
          <p:nvPr/>
        </p:nvSpPr>
        <p:spPr>
          <a:xfrm>
            <a:off x="457200" y="1000125"/>
            <a:ext cx="8153400" cy="523875"/>
          </a:xfrm>
          <a:prstGeom prst="rect">
            <a:avLst/>
          </a:prstGeom>
        </p:spPr>
        <p:txBody>
          <a:bodyPr>
            <a:spAutoFit/>
          </a:bodyPr>
          <a:lstStyle/>
          <a:p>
            <a:pPr algn="ctr">
              <a:defRPr/>
            </a:pPr>
            <a:r>
              <a:rPr lang="da-DK" sz="2800" b="1" dirty="0">
                <a:solidFill>
                  <a:schemeClr val="tx2"/>
                </a:solidFill>
                <a:latin typeface="+mn-lt"/>
                <a:cs typeface="Tahoma"/>
              </a:rPr>
              <a:t>THUỐC CHỌN LỰA HÀNG BA </a:t>
            </a:r>
            <a:endParaRPr lang="en-US" sz="2800" b="1" dirty="0">
              <a:solidFill>
                <a:schemeClr val="tx2"/>
              </a:solidFill>
              <a:latin typeface="+mn-lt"/>
            </a:endParaRPr>
          </a:p>
        </p:txBody>
      </p:sp>
      <p:sp>
        <p:nvSpPr>
          <p:cNvPr id="45078" name="16 CuadroTexto"/>
          <p:cNvSpPr txBox="1">
            <a:spLocks noChangeArrowheads="1"/>
          </p:cNvSpPr>
          <p:nvPr/>
        </p:nvSpPr>
        <p:spPr bwMode="auto">
          <a:xfrm>
            <a:off x="4267200" y="2514600"/>
            <a:ext cx="2362200" cy="1200150"/>
          </a:xfrm>
          <a:prstGeom prst="rect">
            <a:avLst/>
          </a:prstGeom>
          <a:solidFill>
            <a:srgbClr val="FFFFFF"/>
          </a:solidFill>
          <a:ln w="9525">
            <a:noFill/>
            <a:miter lim="800000"/>
            <a:headEnd/>
            <a:tailEnd/>
          </a:ln>
        </p:spPr>
        <p:txBody>
          <a:bodyPr>
            <a:spAutoFit/>
          </a:bodyPr>
          <a:lstStyle/>
          <a:p>
            <a:pPr algn="ctr"/>
            <a:r>
              <a:rPr lang="da-DK" i="1">
                <a:solidFill>
                  <a:srgbClr val="3333CC"/>
                </a:solidFill>
                <a:latin typeface="Tahoma" pitchFamily="34" charset="0"/>
                <a:cs typeface="Tahoma" pitchFamily="34" charset="0"/>
              </a:rPr>
              <a:t>Theophylline </a:t>
            </a:r>
          </a:p>
          <a:p>
            <a:pPr algn="ctr"/>
            <a:r>
              <a:rPr lang="da-DK" i="1">
                <a:solidFill>
                  <a:srgbClr val="3333CC"/>
                </a:solidFill>
                <a:latin typeface="Tahoma" pitchFamily="34" charset="0"/>
                <a:cs typeface="Tahoma" pitchFamily="34" charset="0"/>
              </a:rPr>
              <a:t>SABA và/hoặc SAMA</a:t>
            </a:r>
          </a:p>
          <a:p>
            <a:pPr algn="ctr"/>
            <a:r>
              <a:rPr lang="da-DK" i="1">
                <a:solidFill>
                  <a:srgbClr val="3333CC"/>
                </a:solidFill>
                <a:latin typeface="Tahoma" pitchFamily="34" charset="0"/>
                <a:cs typeface="Tahoma" pitchFamily="34" charset="0"/>
              </a:rPr>
              <a:t>LAMA + ICS</a:t>
            </a:r>
          </a:p>
          <a:p>
            <a:pPr algn="ctr"/>
            <a:r>
              <a:rPr lang="da-DK" i="1">
                <a:solidFill>
                  <a:srgbClr val="3333CC"/>
                </a:solidFill>
                <a:latin typeface="Tahoma" pitchFamily="34" charset="0"/>
                <a:cs typeface="Tahoma" pitchFamily="34" charset="0"/>
              </a:rPr>
              <a:t>Carbocysteine</a:t>
            </a:r>
          </a:p>
        </p:txBody>
      </p:sp>
      <p:sp>
        <p:nvSpPr>
          <p:cNvPr id="45079" name="16 CuadroTexto"/>
          <p:cNvSpPr txBox="1">
            <a:spLocks noChangeArrowheads="1"/>
          </p:cNvSpPr>
          <p:nvPr/>
        </p:nvSpPr>
        <p:spPr bwMode="auto">
          <a:xfrm>
            <a:off x="4523443" y="4764088"/>
            <a:ext cx="1965602" cy="923330"/>
          </a:xfrm>
          <a:prstGeom prst="rect">
            <a:avLst/>
          </a:prstGeom>
          <a:solidFill>
            <a:srgbClr val="FFFFFF"/>
          </a:solidFill>
          <a:ln w="9525">
            <a:noFill/>
            <a:miter lim="800000"/>
            <a:headEnd/>
            <a:tailEnd/>
          </a:ln>
        </p:spPr>
        <p:txBody>
          <a:bodyPr wrap="none">
            <a:spAutoFit/>
          </a:bodyPr>
          <a:lstStyle/>
          <a:p>
            <a:pPr algn="ctr"/>
            <a:r>
              <a:rPr lang="da-DK" i="1" dirty="0">
                <a:solidFill>
                  <a:srgbClr val="3333CC"/>
                </a:solidFill>
                <a:latin typeface="Tahoma" pitchFamily="34" charset="0"/>
                <a:cs typeface="Tahoma" pitchFamily="34" charset="0"/>
              </a:rPr>
              <a:t>Theophylline</a:t>
            </a:r>
          </a:p>
          <a:p>
            <a:pPr algn="ctr"/>
            <a:r>
              <a:rPr lang="da-DK" i="1" dirty="0">
                <a:solidFill>
                  <a:srgbClr val="3333CC"/>
                </a:solidFill>
                <a:latin typeface="Tahoma" pitchFamily="34" charset="0"/>
                <a:cs typeface="Tahoma" pitchFamily="34" charset="0"/>
              </a:rPr>
              <a:t>và SABA or SAMA</a:t>
            </a:r>
          </a:p>
          <a:p>
            <a:pPr algn="ctr"/>
            <a:r>
              <a:rPr lang="da-DK" i="1" dirty="0">
                <a:solidFill>
                  <a:srgbClr val="3333CC"/>
                </a:solidFill>
                <a:latin typeface="Tahoma" pitchFamily="34" charset="0"/>
                <a:cs typeface="Tahoma" pitchFamily="34" charset="0"/>
              </a:rPr>
              <a:t>SABA+SAMA</a:t>
            </a:r>
          </a:p>
        </p:txBody>
      </p:sp>
      <p:sp>
        <p:nvSpPr>
          <p:cNvPr id="45080" name="16 CuadroTexto"/>
          <p:cNvSpPr txBox="1">
            <a:spLocks noChangeArrowheads="1"/>
          </p:cNvSpPr>
          <p:nvPr/>
        </p:nvSpPr>
        <p:spPr bwMode="auto">
          <a:xfrm>
            <a:off x="1752600" y="3048000"/>
            <a:ext cx="2362200" cy="646113"/>
          </a:xfrm>
          <a:prstGeom prst="rect">
            <a:avLst/>
          </a:prstGeom>
          <a:solidFill>
            <a:srgbClr val="FFFFFF"/>
          </a:solidFill>
          <a:ln w="9525">
            <a:noFill/>
            <a:miter lim="800000"/>
            <a:headEnd/>
            <a:tailEnd/>
          </a:ln>
        </p:spPr>
        <p:txBody>
          <a:bodyPr>
            <a:spAutoFit/>
          </a:bodyPr>
          <a:lstStyle/>
          <a:p>
            <a:pPr algn="ctr"/>
            <a:r>
              <a:rPr lang="da-DK" i="1">
                <a:solidFill>
                  <a:schemeClr val="accent2"/>
                </a:solidFill>
                <a:latin typeface="Tahoma" pitchFamily="34" charset="0"/>
                <a:cs typeface="Tahoma" pitchFamily="34" charset="0"/>
              </a:rPr>
              <a:t>Theophylline</a:t>
            </a:r>
          </a:p>
          <a:p>
            <a:pPr algn="ctr"/>
            <a:r>
              <a:rPr lang="da-DK" i="1">
                <a:solidFill>
                  <a:schemeClr val="accent2"/>
                </a:solidFill>
                <a:latin typeface="Tahoma" pitchFamily="34" charset="0"/>
                <a:cs typeface="Tahoma" pitchFamily="34" charset="0"/>
              </a:rPr>
              <a:t>SABA và/hoặc  SAMA</a:t>
            </a:r>
          </a:p>
        </p:txBody>
      </p:sp>
      <p:sp>
        <p:nvSpPr>
          <p:cNvPr id="45081" name="16 CuadroTexto"/>
          <p:cNvSpPr txBox="1">
            <a:spLocks noChangeArrowheads="1"/>
          </p:cNvSpPr>
          <p:nvPr/>
        </p:nvSpPr>
        <p:spPr bwMode="auto">
          <a:xfrm>
            <a:off x="1752600" y="5257800"/>
            <a:ext cx="2362200" cy="369332"/>
          </a:xfrm>
          <a:prstGeom prst="rect">
            <a:avLst/>
          </a:prstGeom>
          <a:solidFill>
            <a:srgbClr val="FFFFFF"/>
          </a:solidFill>
          <a:ln w="9525">
            <a:noFill/>
            <a:miter lim="800000"/>
            <a:headEnd/>
            <a:tailEnd/>
          </a:ln>
        </p:spPr>
        <p:txBody>
          <a:bodyPr wrap="square">
            <a:spAutoFit/>
          </a:bodyPr>
          <a:lstStyle/>
          <a:p>
            <a:pPr algn="ctr"/>
            <a:r>
              <a:rPr lang="da-DK" i="1">
                <a:solidFill>
                  <a:srgbClr val="3333CC"/>
                </a:solidFill>
                <a:latin typeface="Tahoma" pitchFamily="34" charset="0"/>
                <a:cs typeface="Tahoma" pitchFamily="34" charset="0"/>
              </a:rPr>
              <a:t>Theophylline</a:t>
            </a:r>
          </a:p>
        </p:txBody>
      </p:sp>
      <p:sp>
        <p:nvSpPr>
          <p:cNvPr id="45082" name="Rectangle 2"/>
          <p:cNvSpPr>
            <a:spLocks noGrp="1" noChangeArrowheads="1"/>
          </p:cNvSpPr>
          <p:nvPr>
            <p:ph type="title"/>
          </p:nvPr>
        </p:nvSpPr>
        <p:spPr>
          <a:xfrm>
            <a:off x="228600" y="304800"/>
            <a:ext cx="8610600" cy="533400"/>
          </a:xfrm>
        </p:spPr>
        <p:txBody>
          <a:bodyPr>
            <a:normAutofit fontScale="90000"/>
          </a:bodyPr>
          <a:lstStyle/>
          <a:p>
            <a:r>
              <a:rPr lang="de-DE" sz="3200" dirty="0">
                <a:solidFill>
                  <a:schemeClr val="tx2"/>
                </a:solidFill>
              </a:rPr>
              <a:t>THỰC TẾ LỰA CHỌN THUỐC HIỆN NAY</a:t>
            </a:r>
          </a:p>
        </p:txBody>
      </p:sp>
      <p:sp>
        <p:nvSpPr>
          <p:cNvPr id="31" name="Rectangle 2"/>
          <p:cNvSpPr txBox="1">
            <a:spLocks noChangeArrowheads="1"/>
          </p:cNvSpPr>
          <p:nvPr/>
        </p:nvSpPr>
        <p:spPr>
          <a:xfrm>
            <a:off x="304800" y="152400"/>
            <a:ext cx="8610600" cy="762000"/>
          </a:xfrm>
          <a:prstGeom prst="rect">
            <a:avLst/>
          </a:prstGeom>
          <a:solidFill>
            <a:schemeClr val="tx2"/>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chemeClr val="bg1"/>
                </a:solidFill>
                <a:effectLst/>
                <a:uLnTx/>
                <a:uFillTx/>
                <a:latin typeface="Verdana" pitchFamily="34" charset="0"/>
                <a:ea typeface="+mj-ea"/>
                <a:cs typeface="+mj-cs"/>
              </a:rPr>
              <a:t>Thực tế lựa chọn thuốc hiện nay</a:t>
            </a:r>
            <a:endParaRPr kumimoji="0" lang="de-DE" sz="3200" b="1" i="0" u="none" strike="noStrike" kern="1200" cap="none" spc="0" normalizeH="0" baseline="0" noProof="0" dirty="0">
              <a:ln>
                <a:noFill/>
              </a:ln>
              <a:solidFill>
                <a:schemeClr val="bg1"/>
              </a:solidFill>
              <a:effectLst/>
              <a:uLnTx/>
              <a:uFillTx/>
              <a:latin typeface="Verdana"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51E3D9-2745-4861-A212-AA0208CCC55A}"/>
              </a:ext>
            </a:extLst>
          </p:cNvPr>
          <p:cNvSpPr>
            <a:spLocks noGrp="1"/>
          </p:cNvSpPr>
          <p:nvPr>
            <p:ph type="title"/>
          </p:nvPr>
        </p:nvSpPr>
        <p:spPr>
          <a:xfrm>
            <a:off x="457200" y="241618"/>
            <a:ext cx="8229600" cy="609600"/>
          </a:xfrm>
        </p:spPr>
        <p:txBody>
          <a:bodyPr>
            <a:normAutofit fontScale="90000"/>
          </a:bodyPr>
          <a:lstStyle/>
          <a:p>
            <a:r>
              <a:rPr lang="en-US" sz="3600" dirty="0" err="1">
                <a:solidFill>
                  <a:srgbClr val="C00000"/>
                </a:solidFill>
                <a:effectLst>
                  <a:outerShdw blurRad="38100" dist="38100" dir="2700000" algn="tl">
                    <a:srgbClr val="000000">
                      <a:alpha val="43137"/>
                    </a:srgbClr>
                  </a:outerShdw>
                </a:effectLst>
              </a:rPr>
              <a:t>Một</a:t>
            </a:r>
            <a:r>
              <a:rPr lang="en-US" sz="3600" dirty="0">
                <a:solidFill>
                  <a:srgbClr val="C00000"/>
                </a:solidFill>
                <a:effectLst>
                  <a:outerShdw blurRad="38100" dist="38100" dir="2700000" algn="tl">
                    <a:srgbClr val="000000">
                      <a:alpha val="43137"/>
                    </a:srgbClr>
                  </a:outerShdw>
                </a:effectLst>
              </a:rPr>
              <a:t> </a:t>
            </a:r>
            <a:r>
              <a:rPr lang="en-US" sz="3600" dirty="0" err="1">
                <a:solidFill>
                  <a:srgbClr val="C00000"/>
                </a:solidFill>
                <a:effectLst>
                  <a:outerShdw blurRad="38100" dist="38100" dir="2700000" algn="tl">
                    <a:srgbClr val="000000">
                      <a:alpha val="43137"/>
                    </a:srgbClr>
                  </a:outerShdw>
                </a:effectLst>
              </a:rPr>
              <a:t>số</a:t>
            </a:r>
            <a:r>
              <a:rPr lang="en-US" sz="3600" dirty="0">
                <a:solidFill>
                  <a:srgbClr val="C00000"/>
                </a:solidFill>
                <a:effectLst>
                  <a:outerShdw blurRad="38100" dist="38100" dir="2700000" algn="tl">
                    <a:srgbClr val="000000">
                      <a:alpha val="43137"/>
                    </a:srgbClr>
                  </a:outerShdw>
                </a:effectLst>
              </a:rPr>
              <a:t> </a:t>
            </a:r>
            <a:r>
              <a:rPr lang="en-US" sz="3600" dirty="0" err="1">
                <a:solidFill>
                  <a:srgbClr val="C00000"/>
                </a:solidFill>
                <a:effectLst>
                  <a:outerShdw blurRad="38100" dist="38100" dir="2700000" algn="tl">
                    <a:srgbClr val="000000">
                      <a:alpha val="43137"/>
                    </a:srgbClr>
                  </a:outerShdw>
                </a:effectLst>
              </a:rPr>
              <a:t>thay</a:t>
            </a:r>
            <a:r>
              <a:rPr lang="en-US" sz="3600" dirty="0">
                <a:solidFill>
                  <a:srgbClr val="C00000"/>
                </a:solidFill>
                <a:effectLst>
                  <a:outerShdw blurRad="38100" dist="38100" dir="2700000" algn="tl">
                    <a:srgbClr val="000000">
                      <a:alpha val="43137"/>
                    </a:srgbClr>
                  </a:outerShdw>
                </a:effectLst>
              </a:rPr>
              <a:t> </a:t>
            </a:r>
            <a:r>
              <a:rPr lang="en-US" sz="3600" dirty="0" err="1">
                <a:solidFill>
                  <a:srgbClr val="C00000"/>
                </a:solidFill>
                <a:effectLst>
                  <a:outerShdw blurRad="38100" dist="38100" dir="2700000" algn="tl">
                    <a:srgbClr val="000000">
                      <a:alpha val="43137"/>
                    </a:srgbClr>
                  </a:outerShdw>
                </a:effectLst>
              </a:rPr>
              <a:t>đổi</a:t>
            </a:r>
            <a:r>
              <a:rPr lang="en-US" sz="3600" dirty="0">
                <a:solidFill>
                  <a:srgbClr val="C00000"/>
                </a:solidFill>
                <a:effectLst>
                  <a:outerShdw blurRad="38100" dist="38100" dir="2700000" algn="tl">
                    <a:srgbClr val="000000">
                      <a:alpha val="43137"/>
                    </a:srgbClr>
                  </a:outerShdw>
                </a:effectLst>
              </a:rPr>
              <a:t> </a:t>
            </a:r>
            <a:r>
              <a:rPr lang="en-US" sz="3600" dirty="0" err="1">
                <a:solidFill>
                  <a:srgbClr val="C00000"/>
                </a:solidFill>
                <a:effectLst>
                  <a:outerShdw blurRad="38100" dist="38100" dir="2700000" algn="tl">
                    <a:srgbClr val="000000">
                      <a:alpha val="43137"/>
                    </a:srgbClr>
                  </a:outerShdw>
                </a:effectLst>
              </a:rPr>
              <a:t>trong</a:t>
            </a:r>
            <a:r>
              <a:rPr lang="en-US" sz="3600" dirty="0">
                <a:solidFill>
                  <a:srgbClr val="C00000"/>
                </a:solidFill>
                <a:effectLst>
                  <a:outerShdw blurRad="38100" dist="38100" dir="2700000" algn="tl">
                    <a:srgbClr val="000000">
                      <a:alpha val="43137"/>
                    </a:srgbClr>
                  </a:outerShdw>
                </a:effectLst>
              </a:rPr>
              <a:t> </a:t>
            </a:r>
            <a:r>
              <a:rPr lang="en-US" sz="3600" dirty="0" err="1">
                <a:solidFill>
                  <a:srgbClr val="C00000"/>
                </a:solidFill>
                <a:effectLst>
                  <a:outerShdw blurRad="38100" dist="38100" dir="2700000" algn="tl">
                    <a:srgbClr val="000000">
                      <a:alpha val="43137"/>
                    </a:srgbClr>
                  </a:outerShdw>
                </a:effectLst>
              </a:rPr>
              <a:t>cập</a:t>
            </a:r>
            <a:r>
              <a:rPr lang="en-US" sz="3600" dirty="0">
                <a:solidFill>
                  <a:srgbClr val="C00000"/>
                </a:solidFill>
                <a:effectLst>
                  <a:outerShdw blurRad="38100" dist="38100" dir="2700000" algn="tl">
                    <a:srgbClr val="000000">
                      <a:alpha val="43137"/>
                    </a:srgbClr>
                  </a:outerShdw>
                </a:effectLst>
              </a:rPr>
              <a:t> </a:t>
            </a:r>
            <a:r>
              <a:rPr lang="en-US" sz="3600" dirty="0" err="1">
                <a:solidFill>
                  <a:srgbClr val="C00000"/>
                </a:solidFill>
                <a:effectLst>
                  <a:outerShdw blurRad="38100" dist="38100" dir="2700000" algn="tl">
                    <a:srgbClr val="000000">
                      <a:alpha val="43137"/>
                    </a:srgbClr>
                  </a:outerShdw>
                </a:effectLst>
              </a:rPr>
              <a:t>nhật</a:t>
            </a:r>
            <a:r>
              <a:rPr lang="en-US" sz="3600" dirty="0">
                <a:solidFill>
                  <a:srgbClr val="C00000"/>
                </a:solidFill>
                <a:effectLst>
                  <a:outerShdw blurRad="38100" dist="38100" dir="2700000" algn="tl">
                    <a:srgbClr val="000000">
                      <a:alpha val="43137"/>
                    </a:srgbClr>
                  </a:outerShdw>
                </a:effectLst>
              </a:rPr>
              <a:t> 2018 BYT</a:t>
            </a:r>
          </a:p>
        </p:txBody>
      </p:sp>
      <p:pic>
        <p:nvPicPr>
          <p:cNvPr id="6" name="Picture 5">
            <a:extLst>
              <a:ext uri="{FF2B5EF4-FFF2-40B4-BE49-F238E27FC236}">
                <a16:creationId xmlns:a16="http://schemas.microsoft.com/office/drawing/2014/main" xmlns="" id="{C251EA6A-D1FB-4B53-A139-F57F57B7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754168"/>
            <a:ext cx="4610743" cy="6068272"/>
          </a:xfrm>
          <a:prstGeom prst="rect">
            <a:avLst/>
          </a:prstGeom>
          <a:ln>
            <a:solidFill>
              <a:srgbClr val="C00000"/>
            </a:solidFill>
          </a:ln>
        </p:spPr>
      </p:pic>
    </p:spTree>
    <p:extLst>
      <p:ext uri="{BB962C8B-B14F-4D97-AF65-F5344CB8AC3E}">
        <p14:creationId xmlns:p14="http://schemas.microsoft.com/office/powerpoint/2010/main" val="1489770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CC9717-D322-4EA4-BEA2-0A85BDB9814B}"/>
              </a:ext>
            </a:extLst>
          </p:cNvPr>
          <p:cNvSpPr>
            <a:spLocks noGrp="1"/>
          </p:cNvSpPr>
          <p:nvPr>
            <p:ph type="title"/>
          </p:nvPr>
        </p:nvSpPr>
        <p:spPr>
          <a:xfrm>
            <a:off x="457200" y="274638"/>
            <a:ext cx="8229600" cy="5821362"/>
          </a:xfrm>
        </p:spPr>
        <p:txBody>
          <a:bodyPr>
            <a:noAutofit/>
          </a:bodyPr>
          <a:lstStyle/>
          <a:p>
            <a:pPr algn="l"/>
            <a:r>
              <a:rPr lang="vi-VN" sz="2400" dirty="0"/>
              <a:t> </a:t>
            </a:r>
            <a:r>
              <a:rPr lang="vi-VN" sz="2400" b="1" dirty="0"/>
              <a:t>Chẩn đoán định hướng áp dụng tại tuyến chưa được trang bị máy đo CNTK</a:t>
            </a:r>
            <a:r>
              <a:rPr lang="en-US" sz="2400" b="1" dirty="0"/>
              <a:t>:</a:t>
            </a:r>
            <a:br>
              <a:rPr lang="en-US" sz="2400" b="1" dirty="0"/>
            </a:br>
            <a:r>
              <a:rPr lang="vi-VN" sz="2400" b="1" dirty="0"/>
              <a:t> </a:t>
            </a:r>
            <a:r>
              <a:rPr lang="vi-VN" sz="2400" dirty="0"/>
              <a:t>Khai thác kỹ tiền sử tiếp xúc với các yếu tố nguy cơ gây bệnh, thăm khám lâm sàng để tìm các dấu hiệu định hướng chẩn đoán:</a:t>
            </a:r>
            <a:r>
              <a:rPr lang="en-US" sz="2400" dirty="0"/>
              <a:t/>
            </a:r>
            <a:br>
              <a:rPr lang="en-US" sz="2400" dirty="0"/>
            </a:br>
            <a:r>
              <a:rPr lang="vi-VN" sz="2400" dirty="0"/>
              <a:t> − Bệnh hay gặp ở nam giới trên 40 tuổi. </a:t>
            </a:r>
            <a:r>
              <a:rPr lang="en-US" sz="2400" dirty="0"/>
              <a:t/>
            </a:r>
            <a:br>
              <a:rPr lang="en-US" sz="2400" dirty="0"/>
            </a:br>
            <a:r>
              <a:rPr lang="en-US" sz="2400" dirty="0"/>
              <a:t> </a:t>
            </a:r>
            <a:r>
              <a:rPr lang="vi-VN" sz="2400" dirty="0"/>
              <a:t>− Tiền sử: hút thuốc lá, thuốc lào (bao gồm cả hút thuốc chủ động và thụ động). </a:t>
            </a:r>
            <a:r>
              <a:rPr lang="en-US" sz="2400" dirty="0"/>
              <a:t/>
            </a:r>
            <a:br>
              <a:rPr lang="en-US" sz="2400" dirty="0"/>
            </a:br>
            <a:r>
              <a:rPr lang="en-US" sz="2400" dirty="0"/>
              <a:t>- </a:t>
            </a:r>
            <a:r>
              <a:rPr lang="vi-VN" sz="2400" dirty="0"/>
              <a:t>Ô nhiễm môi trường trong và ngoài nhà: khói bếp, khói, chất đốt, bụi nghề nghiệp (bụi hữu cơ, vô cơ), hơi, khí độc. </a:t>
            </a:r>
            <a:r>
              <a:rPr lang="en-US" sz="2400" dirty="0"/>
              <a:t/>
            </a:r>
            <a:br>
              <a:rPr lang="en-US" sz="2400" dirty="0"/>
            </a:br>
            <a:r>
              <a:rPr lang="en-US" sz="2400" dirty="0"/>
              <a:t>- </a:t>
            </a:r>
            <a:r>
              <a:rPr lang="vi-VN" sz="2400" dirty="0"/>
              <a:t>Nhiễm khuẩn hô hấp tái diễn, lao phổi... </a:t>
            </a:r>
            <a:r>
              <a:rPr lang="en-US" sz="2400" dirty="0"/>
              <a:t/>
            </a:r>
            <a:br>
              <a:rPr lang="en-US" sz="2400" dirty="0"/>
            </a:br>
            <a:r>
              <a:rPr lang="en-US" sz="2400" dirty="0"/>
              <a:t>- </a:t>
            </a:r>
            <a:r>
              <a:rPr lang="vi-VN" sz="2400" dirty="0"/>
              <a:t>Tăng tính phản ứng đường thở (hen phế quản hoặc viêm phế quản co thắt). </a:t>
            </a:r>
            <a:r>
              <a:rPr lang="en-US" sz="2400" dirty="0"/>
              <a:t/>
            </a:r>
            <a:br>
              <a:rPr lang="en-US" sz="2400" dirty="0"/>
            </a:br>
            <a:endParaRPr lang="en-US" sz="2400" dirty="0"/>
          </a:p>
        </p:txBody>
      </p:sp>
    </p:spTree>
    <p:extLst>
      <p:ext uri="{BB962C8B-B14F-4D97-AF65-F5344CB8AC3E}">
        <p14:creationId xmlns:p14="http://schemas.microsoft.com/office/powerpoint/2010/main" val="2163806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5DA47-BD55-45C9-A8E6-1F34CFEF67FB}"/>
              </a:ext>
            </a:extLst>
          </p:cNvPr>
          <p:cNvSpPr>
            <a:spLocks noGrp="1"/>
          </p:cNvSpPr>
          <p:nvPr>
            <p:ph type="title"/>
          </p:nvPr>
        </p:nvSpPr>
        <p:spPr>
          <a:xfrm>
            <a:off x="304800" y="274638"/>
            <a:ext cx="8610600" cy="5440362"/>
          </a:xfrm>
        </p:spPr>
        <p:txBody>
          <a:bodyPr>
            <a:normAutofit/>
          </a:bodyPr>
          <a:lstStyle/>
          <a:p>
            <a:pPr algn="l"/>
            <a:r>
              <a:rPr lang="vi-VN" sz="2400" dirty="0"/>
              <a:t>− </a:t>
            </a:r>
            <a:r>
              <a:rPr lang="vi-VN" sz="2400" b="1" dirty="0"/>
              <a:t>Ho, khạc đờm kéo dài </a:t>
            </a:r>
            <a:r>
              <a:rPr lang="vi-VN" sz="2400" dirty="0"/>
              <a:t>không do các bệnh phổi khác như lao phổi, giãn phế quản...: là triệu chứng thường gặp. Lúc đầu có thể chỉ có ho ngắt quãng, sau đó ho dai dẳng hoặc ho hàng ngày (ho kéo dài ít nhất 3 tháng trong 1 năm và trong 2 năm liên tiếp), ho khan hoặc ho có đờm, thường khạc đờm về buổi sáng. Ho đờm mủ là một trong các dấu hiệu của đợt cấp do bội nhiễm. </a:t>
            </a:r>
            <a:r>
              <a:rPr lang="en-US" sz="2400" dirty="0"/>
              <a:t/>
            </a:r>
            <a:br>
              <a:rPr lang="en-US" sz="2400" dirty="0"/>
            </a:br>
            <a:r>
              <a:rPr lang="vi-VN" sz="2400" dirty="0"/>
              <a:t>− </a:t>
            </a:r>
            <a:r>
              <a:rPr lang="vi-VN" sz="2400" b="1" dirty="0"/>
              <a:t>Khó thở:</a:t>
            </a:r>
            <a:r>
              <a:rPr lang="vi-VN" sz="2400" dirty="0"/>
              <a:t> tiến triển nặng dần theo thời gian, lúc đầu chỉ có khó thở khi gắng sức, sau đó khó thở cả khi nghỉ ngơi và khó thở liên tục. Bệnh nhân “phải gắng sức để thở”, “khó thở, nặng ngực”, “cảm giác thiếu không khí, hụt hơi” hoặc “thở hổn hển”, thở khò khè. Khó thở tăng lên khi gắng sức hoặc nhiễm trùng đường hô hấp. </a:t>
            </a:r>
            <a:r>
              <a:rPr lang="en-US" sz="2400" dirty="0"/>
              <a:t/>
            </a:r>
            <a:br>
              <a:rPr lang="en-US" sz="2400" dirty="0"/>
            </a:br>
            <a:r>
              <a:rPr lang="vi-VN" sz="2400" dirty="0"/>
              <a:t>− Các triệu chứng ho khạc đờm, khó thở dai dẳng và tiến triển nặng dần theo thời gian</a:t>
            </a:r>
            <a:endParaRPr lang="en-US" sz="2400" dirty="0"/>
          </a:p>
        </p:txBody>
      </p:sp>
    </p:spTree>
    <p:extLst>
      <p:ext uri="{BB962C8B-B14F-4D97-AF65-F5344CB8AC3E}">
        <p14:creationId xmlns:p14="http://schemas.microsoft.com/office/powerpoint/2010/main" val="1551988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570BF-77AB-4AD7-BC9B-CAFF4D5329C1}"/>
              </a:ext>
            </a:extLst>
          </p:cNvPr>
          <p:cNvSpPr>
            <a:spLocks noGrp="1"/>
          </p:cNvSpPr>
          <p:nvPr>
            <p:ph type="title"/>
          </p:nvPr>
        </p:nvSpPr>
        <p:spPr>
          <a:xfrm>
            <a:off x="457200" y="274638"/>
            <a:ext cx="8229600" cy="6354762"/>
          </a:xfrm>
        </p:spPr>
        <p:txBody>
          <a:bodyPr>
            <a:noAutofit/>
          </a:bodyPr>
          <a:lstStyle/>
          <a:p>
            <a:pPr algn="l"/>
            <a:r>
              <a:rPr lang="vi-VN" sz="2400" b="1" dirty="0"/>
              <a:t>− Khám lâm sàng: </a:t>
            </a:r>
            <a:r>
              <a:rPr lang="en-US" sz="2400" dirty="0"/>
              <a:t/>
            </a:r>
            <a:br>
              <a:rPr lang="en-US" sz="2400" dirty="0"/>
            </a:br>
            <a:r>
              <a:rPr lang="vi-VN" sz="2400" dirty="0"/>
              <a:t>+ Giai đoạn sớm của bệnh khám phổi có thể bình thường. Cần đo chức năng thông khí ở những đối tượng có yếu tố nguy cơ và có triệu chứng cơ năng gợi ý (ngay cả khi thăm khám bình thường) để chẩn đoán sớm BPTNMT. Nếu bệnh nhân có khí phế thũng có thể thấy lồng ngực hình thùng, gõ vang, rì rào phế nang giảm. </a:t>
            </a:r>
            <a:r>
              <a:rPr lang="en-US" sz="2400" dirty="0"/>
              <a:t/>
            </a:r>
            <a:br>
              <a:rPr lang="en-US" sz="2400" dirty="0"/>
            </a:br>
            <a:r>
              <a:rPr lang="vi-VN" sz="2400" dirty="0"/>
              <a:t>+ Giai đoạn nặng hơn khám phổi thấy rì rào phế nang giảm, có thể có ran rít, ran ngáy, ran ẩm, ran nổ. </a:t>
            </a:r>
            <a:r>
              <a:rPr lang="en-US" sz="2400" dirty="0"/>
              <a:t/>
            </a:r>
            <a:br>
              <a:rPr lang="en-US" sz="2400" dirty="0"/>
            </a:br>
            <a:r>
              <a:rPr lang="vi-VN" sz="2400" dirty="0"/>
              <a:t>+ Giai đoạn muộn có thể thấy những biểu hiện của suy hô hấp mạn tính: tím môi, tím đầu chi, thở nhanh, co kéo cơ hô hấp phụ, biểu hiện của suy tim phải (tĩnh mạch cổ nổi, phù 2 chân, gan to, phản hồi gan tĩnh mạch cổ dương tính). </a:t>
            </a:r>
            <a:r>
              <a:rPr lang="en-US" sz="2400" dirty="0"/>
              <a:t/>
            </a:r>
            <a:br>
              <a:rPr lang="en-US" sz="2400" dirty="0"/>
            </a:br>
            <a:r>
              <a:rPr lang="vi-VN" sz="2400" dirty="0"/>
              <a:t>Khi phát hiện bệnh nhân có các triệu chứng nghi ngờ BPTNMT như trên cần chuyển bệnh nhân đến các cơ sở y tế có đủ điều kiện (tuyến huyện, tuyến tỉnh hoặc tuyến trung ương…) để làm thêm các thăm dò chẩn đoán: đo chức năng thông khí, chụp X-quang phổi, điện tim... nhằm chẩn đoán xác định và loại trừ những nguyên nhân khác có triệu chứng lâm sàng giống BPTNMT.</a:t>
            </a:r>
            <a:endParaRPr lang="en-US" sz="2400" dirty="0"/>
          </a:p>
        </p:txBody>
      </p:sp>
    </p:spTree>
    <p:extLst>
      <p:ext uri="{BB962C8B-B14F-4D97-AF65-F5344CB8AC3E}">
        <p14:creationId xmlns:p14="http://schemas.microsoft.com/office/powerpoint/2010/main" val="1161010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550EE-FBF4-4AEC-A293-174D36859B82}"/>
              </a:ext>
            </a:extLst>
          </p:cNvPr>
          <p:cNvSpPr>
            <a:spLocks noGrp="1"/>
          </p:cNvSpPr>
          <p:nvPr>
            <p:ph type="title"/>
          </p:nvPr>
        </p:nvSpPr>
        <p:spPr>
          <a:xfrm>
            <a:off x="457200" y="274638"/>
            <a:ext cx="8229600" cy="6354762"/>
          </a:xfrm>
        </p:spPr>
        <p:txBody>
          <a:bodyPr/>
          <a:lstStyle/>
          <a:p>
            <a:endParaRPr lang="en-US" dirty="0"/>
          </a:p>
        </p:txBody>
      </p:sp>
      <p:pic>
        <p:nvPicPr>
          <p:cNvPr id="4" name="Picture 3">
            <a:extLst>
              <a:ext uri="{FF2B5EF4-FFF2-40B4-BE49-F238E27FC236}">
                <a16:creationId xmlns:a16="http://schemas.microsoft.com/office/drawing/2014/main" xmlns="" id="{F563297A-C29B-43CA-8D84-A966CD667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67" y="990600"/>
            <a:ext cx="8526065" cy="4163006"/>
          </a:xfrm>
          <a:prstGeom prst="rect">
            <a:avLst/>
          </a:prstGeom>
        </p:spPr>
      </p:pic>
    </p:spTree>
    <p:extLst>
      <p:ext uri="{BB962C8B-B14F-4D97-AF65-F5344CB8AC3E}">
        <p14:creationId xmlns:p14="http://schemas.microsoft.com/office/powerpoint/2010/main" val="296364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itchFamily="2" charset="2"/>
              <a:buChar char="v"/>
            </a:pPr>
            <a:r>
              <a:rPr lang="en-US" sz="2800" b="1" dirty="0" err="1">
                <a:latin typeface="Verdana" pitchFamily="34" charset="0"/>
              </a:rPr>
              <a:t>Chỉ</a:t>
            </a:r>
            <a:r>
              <a:rPr lang="en-US" sz="2800" b="1" dirty="0">
                <a:latin typeface="Verdana" pitchFamily="34" charset="0"/>
              </a:rPr>
              <a:t> </a:t>
            </a:r>
            <a:r>
              <a:rPr lang="vi-VN" sz="2800" b="1" dirty="0">
                <a:latin typeface="Verdana" pitchFamily="34" charset="0"/>
              </a:rPr>
              <a:t>định</a:t>
            </a:r>
            <a:r>
              <a:rPr lang="en-US" sz="2800" b="1" dirty="0">
                <a:latin typeface="Verdana" pitchFamily="34" charset="0"/>
              </a:rPr>
              <a:t>:</a:t>
            </a:r>
          </a:p>
          <a:p>
            <a:pPr marL="640080" lvl="1" indent="-246888" algn="just">
              <a:buClr>
                <a:schemeClr val="tx1"/>
              </a:buClr>
              <a:buFont typeface="Wingdings" pitchFamily="2" charset="2"/>
              <a:buChar char="ü"/>
              <a:defRPr/>
            </a:pPr>
            <a:r>
              <a:rPr lang="pt-PT" dirty="0"/>
              <a:t>SHH mạn tính</a:t>
            </a:r>
          </a:p>
          <a:p>
            <a:pPr marL="640080" lvl="1" indent="-246888" algn="just">
              <a:buClr>
                <a:schemeClr val="tx1"/>
              </a:buClr>
              <a:buFont typeface="Wingdings" pitchFamily="2" charset="2"/>
              <a:buChar char="ü"/>
              <a:defRPr/>
            </a:pPr>
            <a:r>
              <a:rPr lang="pt-PT" dirty="0"/>
              <a:t>Thiếu oxy: PaO</a:t>
            </a:r>
            <a:r>
              <a:rPr lang="pt-PT" baseline="-25000" dirty="0"/>
              <a:t>2</a:t>
            </a:r>
            <a:r>
              <a:rPr lang="pt-PT" dirty="0"/>
              <a:t> </a:t>
            </a:r>
            <a:r>
              <a:rPr lang="en-US" dirty="0">
                <a:sym typeface="Symbol"/>
              </a:rPr>
              <a:t></a:t>
            </a:r>
            <a:r>
              <a:rPr lang="pt-PT" dirty="0"/>
              <a:t> 55 mmHg (hai mẫu máu/3 tuần, trạng thái nghỉ ngơi, không ở giai đoạn mất bù, không thở oxy, được</a:t>
            </a:r>
            <a:r>
              <a:rPr lang="pt-PT" dirty="0">
                <a:sym typeface="Symbol"/>
              </a:rPr>
              <a:t> </a:t>
            </a:r>
            <a:r>
              <a:rPr lang="pt-PT" dirty="0"/>
              <a:t>điều trị tối ưu)</a:t>
            </a:r>
          </a:p>
          <a:p>
            <a:pPr marL="640080" lvl="1" indent="-246888" algn="just">
              <a:buClr>
                <a:schemeClr val="tx1"/>
              </a:buClr>
              <a:buFont typeface="Wingdings" pitchFamily="2" charset="2"/>
              <a:buChar char="ü"/>
              <a:defRPr/>
            </a:pPr>
            <a:r>
              <a:rPr lang="pt-PT" dirty="0"/>
              <a:t>PaO</a:t>
            </a:r>
            <a:r>
              <a:rPr lang="pt-PT" baseline="-25000" dirty="0"/>
              <a:t>2</a:t>
            </a:r>
            <a:r>
              <a:rPr lang="pt-PT" dirty="0"/>
              <a:t> 56-59 mmHg kèm theo:</a:t>
            </a:r>
            <a:endParaRPr lang="en-US" dirty="0"/>
          </a:p>
          <a:p>
            <a:pPr marL="1645920" lvl="4" indent="-210312" algn="just">
              <a:buClr>
                <a:schemeClr val="accent3"/>
              </a:buClr>
              <a:buFont typeface="Arial" pitchFamily="34" charset="0"/>
              <a:buChar char="•"/>
              <a:defRPr/>
            </a:pPr>
            <a:r>
              <a:rPr lang="en-US" sz="2800" dirty="0" err="1"/>
              <a:t>Suy</a:t>
            </a:r>
            <a:r>
              <a:rPr lang="en-US" sz="2800" dirty="0"/>
              <a:t> </a:t>
            </a:r>
            <a:r>
              <a:rPr lang="en-US" sz="2800" dirty="0" err="1"/>
              <a:t>tim</a:t>
            </a:r>
            <a:r>
              <a:rPr lang="en-US" sz="2800" dirty="0"/>
              <a:t> </a:t>
            </a:r>
            <a:r>
              <a:rPr lang="en-US" sz="2800" dirty="0" err="1"/>
              <a:t>phải</a:t>
            </a:r>
            <a:r>
              <a:rPr lang="en-US" sz="2800" dirty="0"/>
              <a:t> </a:t>
            </a:r>
            <a:r>
              <a:rPr lang="en-US" sz="2800" dirty="0" err="1"/>
              <a:t>Và</a:t>
            </a:r>
            <a:r>
              <a:rPr lang="en-US" sz="2800" dirty="0"/>
              <a:t>/</a:t>
            </a:r>
            <a:r>
              <a:rPr lang="en-US" sz="2800" dirty="0" err="1"/>
              <a:t>hoặc</a:t>
            </a:r>
            <a:r>
              <a:rPr lang="en-US" sz="2800" dirty="0"/>
              <a:t> </a:t>
            </a:r>
            <a:r>
              <a:rPr lang="en-US" sz="2800" dirty="0" err="1"/>
              <a:t>đa</a:t>
            </a:r>
            <a:r>
              <a:rPr lang="en-US" sz="2800" dirty="0"/>
              <a:t> </a:t>
            </a:r>
            <a:r>
              <a:rPr lang="en-US" sz="2800" dirty="0" err="1"/>
              <a:t>hồng</a:t>
            </a:r>
            <a:r>
              <a:rPr lang="en-US" sz="2800" dirty="0"/>
              <a:t> </a:t>
            </a:r>
            <a:r>
              <a:rPr lang="en-US" sz="2800" dirty="0" err="1"/>
              <a:t>cầu</a:t>
            </a:r>
            <a:r>
              <a:rPr lang="en-US" sz="2800" dirty="0"/>
              <a:t> </a:t>
            </a:r>
            <a:r>
              <a:rPr lang="en-US" sz="2800" dirty="0" err="1"/>
              <a:t>và</a:t>
            </a:r>
            <a:r>
              <a:rPr lang="en-US" sz="2800" dirty="0"/>
              <a:t>/</a:t>
            </a:r>
            <a:r>
              <a:rPr lang="en-US" sz="2800" dirty="0" err="1"/>
              <a:t>hoặc</a:t>
            </a:r>
            <a:r>
              <a:rPr lang="en-US" sz="2800" dirty="0"/>
              <a:t> TAĐMP (SA </a:t>
            </a:r>
            <a:r>
              <a:rPr lang="en-US" sz="2800" dirty="0" err="1"/>
              <a:t>tim</a:t>
            </a:r>
            <a:r>
              <a:rPr lang="en-US" sz="2800" dirty="0"/>
              <a:t> Doppler</a:t>
            </a:r>
            <a:r>
              <a:rPr lang="en-US" dirty="0">
                <a:latin typeface="Tahoma" pitchFamily="34" charset="0"/>
                <a:cs typeface="Tahoma" pitchFamily="34" charset="0"/>
              </a:rPr>
              <a:t> )</a:t>
            </a:r>
            <a:endParaRPr lang="en-US" b="1" dirty="0">
              <a:latin typeface="Verdana" pitchFamily="34" charset="0"/>
            </a:endParaRPr>
          </a:p>
          <a:p>
            <a:pPr>
              <a:buFont typeface="Wingdings" pitchFamily="2" charset="2"/>
              <a:buChar char="v"/>
            </a:pPr>
            <a:r>
              <a:rPr lang="en-US" sz="2800" b="1" dirty="0" err="1">
                <a:latin typeface="Verdana" pitchFamily="34" charset="0"/>
              </a:rPr>
              <a:t>Liều</a:t>
            </a:r>
            <a:r>
              <a:rPr lang="en-US" sz="2800" b="1" dirty="0">
                <a:latin typeface="Verdana" pitchFamily="34" charset="0"/>
              </a:rPr>
              <a:t> l</a:t>
            </a:r>
            <a:r>
              <a:rPr lang="vi-VN" sz="2800" b="1" dirty="0">
                <a:latin typeface="Verdana" pitchFamily="34" charset="0"/>
              </a:rPr>
              <a:t>ượng</a:t>
            </a:r>
            <a:r>
              <a:rPr lang="en-US" sz="2800" b="1" dirty="0">
                <a:latin typeface="Verdana" pitchFamily="34" charset="0"/>
              </a:rPr>
              <a:t>: </a:t>
            </a:r>
            <a:r>
              <a:rPr lang="en-US" dirty="0"/>
              <a:t>&lt;2l/</a:t>
            </a:r>
            <a:r>
              <a:rPr lang="en-US" dirty="0" err="1"/>
              <a:t>phút</a:t>
            </a:r>
            <a:r>
              <a:rPr lang="en-US" dirty="0"/>
              <a:t> </a:t>
            </a:r>
            <a:r>
              <a:rPr lang="en-US" dirty="0" err="1"/>
              <a:t>ít</a:t>
            </a:r>
            <a:r>
              <a:rPr lang="en-US" dirty="0"/>
              <a:t> </a:t>
            </a:r>
            <a:r>
              <a:rPr lang="en-US" dirty="0" err="1"/>
              <a:t>nhất</a:t>
            </a:r>
            <a:r>
              <a:rPr lang="en-US" dirty="0"/>
              <a:t> 15h/24h</a:t>
            </a:r>
            <a:endParaRPr lang="en-US" b="1" dirty="0">
              <a:latin typeface="Verdana" pitchFamily="34" charset="0"/>
            </a:endParaRPr>
          </a:p>
          <a:p>
            <a:pPr>
              <a:buNone/>
            </a:pPr>
            <a:endParaRPr lang="en-US" b="1" dirty="0">
              <a:latin typeface="Verdana" pitchFamily="34" charset="0"/>
            </a:endParaRPr>
          </a:p>
        </p:txBody>
      </p:sp>
      <p:sp>
        <p:nvSpPr>
          <p:cNvPr id="4" name="Title 1"/>
          <p:cNvSpPr>
            <a:spLocks noGrp="1"/>
          </p:cNvSpPr>
          <p:nvPr>
            <p:ph type="title"/>
          </p:nvPr>
        </p:nvSpPr>
        <p:spPr>
          <a:xfrm>
            <a:off x="76200" y="304800"/>
            <a:ext cx="8915400" cy="762000"/>
          </a:xfrm>
          <a:solidFill>
            <a:srgbClr val="002060"/>
          </a:solidFill>
        </p:spPr>
        <p:txBody>
          <a:bodyPr>
            <a:normAutofit fontScale="90000"/>
          </a:bodyPr>
          <a:lstStyle/>
          <a:p>
            <a:r>
              <a:rPr lang="en-US" sz="4000" b="1" dirty="0" err="1">
                <a:solidFill>
                  <a:schemeClr val="bg1"/>
                </a:solidFill>
                <a:latin typeface="Verdana" pitchFamily="34" charset="0"/>
              </a:rPr>
              <a:t>Điều</a:t>
            </a:r>
            <a:r>
              <a:rPr lang="en-US" sz="4000" b="1" dirty="0">
                <a:solidFill>
                  <a:schemeClr val="bg1"/>
                </a:solidFill>
                <a:latin typeface="Verdana" pitchFamily="34" charset="0"/>
              </a:rPr>
              <a:t> </a:t>
            </a:r>
            <a:r>
              <a:rPr lang="en-US" sz="4000" b="1" dirty="0" err="1">
                <a:solidFill>
                  <a:schemeClr val="bg1"/>
                </a:solidFill>
                <a:latin typeface="Verdana" pitchFamily="34" charset="0"/>
              </a:rPr>
              <a:t>trị</a:t>
            </a:r>
            <a:r>
              <a:rPr lang="en-US" sz="4000" b="1" dirty="0">
                <a:solidFill>
                  <a:schemeClr val="bg1"/>
                </a:solidFill>
                <a:latin typeface="Verdana" pitchFamily="34" charset="0"/>
              </a:rPr>
              <a:t> oxy </a:t>
            </a:r>
            <a:r>
              <a:rPr lang="en-US" sz="4000" b="1" dirty="0" err="1">
                <a:solidFill>
                  <a:schemeClr val="bg1"/>
                </a:solidFill>
                <a:latin typeface="Verdana" pitchFamily="34" charset="0"/>
              </a:rPr>
              <a:t>dài</a:t>
            </a:r>
            <a:r>
              <a:rPr lang="en-US" sz="4000" b="1" dirty="0">
                <a:solidFill>
                  <a:schemeClr val="bg1"/>
                </a:solidFill>
                <a:latin typeface="Verdana" pitchFamily="34" charset="0"/>
              </a:rPr>
              <a:t> </a:t>
            </a:r>
            <a:r>
              <a:rPr lang="en-US" sz="4000" b="1" dirty="0" err="1">
                <a:solidFill>
                  <a:schemeClr val="bg1"/>
                </a:solidFill>
                <a:latin typeface="Verdana" pitchFamily="34" charset="0"/>
              </a:rPr>
              <a:t>hạn</a:t>
            </a:r>
            <a:r>
              <a:rPr lang="en-US" sz="4000" b="1" dirty="0">
                <a:solidFill>
                  <a:schemeClr val="bg1"/>
                </a:solidFill>
                <a:latin typeface="Verdana" pitchFamily="34" charset="0"/>
              </a:rPr>
              <a:t> </a:t>
            </a:r>
            <a:r>
              <a:rPr lang="en-US" sz="4000" b="1" dirty="0" err="1">
                <a:solidFill>
                  <a:schemeClr val="bg1"/>
                </a:solidFill>
                <a:latin typeface="Verdana" pitchFamily="34" charset="0"/>
              </a:rPr>
              <a:t>cho</a:t>
            </a:r>
            <a:r>
              <a:rPr lang="en-US" sz="4000" b="1" dirty="0">
                <a:solidFill>
                  <a:schemeClr val="bg1"/>
                </a:solidFill>
                <a:latin typeface="Verdana" pitchFamily="34" charset="0"/>
              </a:rPr>
              <a:t> BN COPD</a:t>
            </a:r>
          </a:p>
        </p:txBody>
      </p:sp>
      <p:graphicFrame>
        <p:nvGraphicFramePr>
          <p:cNvPr id="154626"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54654"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563562"/>
          </a:xfrm>
          <a:solidFill>
            <a:srgbClr val="002060"/>
          </a:solidFill>
        </p:spPr>
        <p:txBody>
          <a:bodyPr>
            <a:normAutofit fontScale="90000"/>
          </a:bodyPr>
          <a:lstStyle/>
          <a:p>
            <a:r>
              <a:rPr lang="en-US" b="1" dirty="0" err="1">
                <a:solidFill>
                  <a:schemeClr val="bg1"/>
                </a:solidFill>
                <a:latin typeface="Verdana" pitchFamily="34" charset="0"/>
              </a:rPr>
              <a:t>Các</a:t>
            </a:r>
            <a:r>
              <a:rPr lang="en-US" b="1" dirty="0">
                <a:solidFill>
                  <a:schemeClr val="bg1"/>
                </a:solidFill>
                <a:latin typeface="Verdana" pitchFamily="34" charset="0"/>
              </a:rPr>
              <a:t> </a:t>
            </a:r>
            <a:r>
              <a:rPr lang="vi-VN" b="1" dirty="0">
                <a:solidFill>
                  <a:schemeClr val="bg1"/>
                </a:solidFill>
                <a:latin typeface="Verdana" pitchFamily="34" charset="0"/>
              </a:rPr>
              <a:t>đ</a:t>
            </a:r>
            <a:r>
              <a:rPr lang="en-US" b="1" dirty="0" err="1">
                <a:solidFill>
                  <a:schemeClr val="bg1"/>
                </a:solidFill>
                <a:latin typeface="Verdana" pitchFamily="34" charset="0"/>
              </a:rPr>
              <a:t>iều</a:t>
            </a:r>
            <a:r>
              <a:rPr lang="en-US" b="1" dirty="0">
                <a:solidFill>
                  <a:schemeClr val="bg1"/>
                </a:solidFill>
                <a:latin typeface="Verdana" pitchFamily="34" charset="0"/>
              </a:rPr>
              <a:t> </a:t>
            </a:r>
            <a:r>
              <a:rPr lang="en-US" b="1" dirty="0" err="1">
                <a:solidFill>
                  <a:schemeClr val="bg1"/>
                </a:solidFill>
                <a:latin typeface="Verdana" pitchFamily="34" charset="0"/>
              </a:rPr>
              <a:t>trị</a:t>
            </a:r>
            <a:r>
              <a:rPr lang="en-US" b="1" dirty="0">
                <a:solidFill>
                  <a:schemeClr val="bg1"/>
                </a:solidFill>
                <a:latin typeface="Verdana" pitchFamily="34" charset="0"/>
              </a:rPr>
              <a:t> </a:t>
            </a:r>
            <a:r>
              <a:rPr lang="en-US" b="1" dirty="0" err="1">
                <a:solidFill>
                  <a:schemeClr val="bg1"/>
                </a:solidFill>
                <a:latin typeface="Verdana" pitchFamily="34" charset="0"/>
              </a:rPr>
              <a:t>khác</a:t>
            </a:r>
            <a:endParaRPr lang="en-US" b="1" dirty="0">
              <a:solidFill>
                <a:schemeClr val="bg1"/>
              </a:solidFill>
              <a:latin typeface="Verdana" pitchFamily="34" charset="0"/>
            </a:endParaRPr>
          </a:p>
        </p:txBody>
      </p:sp>
      <p:sp>
        <p:nvSpPr>
          <p:cNvPr id="3" name="Content Placeholder 2"/>
          <p:cNvSpPr>
            <a:spLocks noGrp="1"/>
          </p:cNvSpPr>
          <p:nvPr>
            <p:ph idx="1"/>
          </p:nvPr>
        </p:nvSpPr>
        <p:spPr/>
        <p:txBody>
          <a:bodyPr>
            <a:normAutofit/>
          </a:bodyPr>
          <a:lstStyle/>
          <a:p>
            <a:pPr algn="just">
              <a:lnSpc>
                <a:spcPct val="120000"/>
              </a:lnSpc>
              <a:buFont typeface="Wingdings" pitchFamily="2" charset="2"/>
              <a:buChar char="v"/>
            </a:pPr>
            <a:r>
              <a:rPr lang="en-US" dirty="0" err="1">
                <a:latin typeface="Verdana" pitchFamily="34" charset="0"/>
              </a:rPr>
              <a:t>Thông</a:t>
            </a:r>
            <a:r>
              <a:rPr lang="en-US" dirty="0">
                <a:latin typeface="Verdana" pitchFamily="34" charset="0"/>
              </a:rPr>
              <a:t> </a:t>
            </a:r>
            <a:r>
              <a:rPr lang="en-US" dirty="0" err="1">
                <a:latin typeface="Verdana" pitchFamily="34" charset="0"/>
              </a:rPr>
              <a:t>khí</a:t>
            </a:r>
            <a:r>
              <a:rPr lang="en-US" dirty="0">
                <a:latin typeface="Verdana" pitchFamily="34" charset="0"/>
              </a:rPr>
              <a:t> </a:t>
            </a:r>
            <a:r>
              <a:rPr lang="en-US" dirty="0" err="1">
                <a:latin typeface="Verdana" pitchFamily="34" charset="0"/>
              </a:rPr>
              <a:t>hỗ</a:t>
            </a:r>
            <a:r>
              <a:rPr lang="en-US" dirty="0">
                <a:latin typeface="Verdana" pitchFamily="34" charset="0"/>
              </a:rPr>
              <a:t> </a:t>
            </a:r>
            <a:r>
              <a:rPr lang="en-US" dirty="0" err="1">
                <a:latin typeface="Verdana" pitchFamily="34" charset="0"/>
              </a:rPr>
              <a:t>tr</a:t>
            </a:r>
            <a:r>
              <a:rPr lang="vi-VN" dirty="0">
                <a:latin typeface="Verdana" pitchFamily="34" charset="0"/>
              </a:rPr>
              <a:t>ợ</a:t>
            </a:r>
            <a:r>
              <a:rPr lang="en-US" dirty="0">
                <a:latin typeface="Verdana" pitchFamily="34" charset="0"/>
              </a:rPr>
              <a:t> </a:t>
            </a:r>
            <a:r>
              <a:rPr lang="en-US" dirty="0" err="1">
                <a:latin typeface="Verdana" pitchFamily="34" charset="0"/>
              </a:rPr>
              <a:t>không</a:t>
            </a:r>
            <a:r>
              <a:rPr lang="en-US" dirty="0">
                <a:latin typeface="Verdana" pitchFamily="34" charset="0"/>
              </a:rPr>
              <a:t> </a:t>
            </a:r>
            <a:r>
              <a:rPr lang="en-US" dirty="0" err="1">
                <a:latin typeface="Verdana" pitchFamily="34" charset="0"/>
              </a:rPr>
              <a:t>xâm</a:t>
            </a:r>
            <a:r>
              <a:rPr lang="en-US" dirty="0">
                <a:latin typeface="Verdana" pitchFamily="34" charset="0"/>
              </a:rPr>
              <a:t> </a:t>
            </a:r>
            <a:r>
              <a:rPr lang="en-US" dirty="0" err="1">
                <a:latin typeface="Verdana" pitchFamily="34" charset="0"/>
              </a:rPr>
              <a:t>nhập</a:t>
            </a:r>
            <a:r>
              <a:rPr lang="en-US" dirty="0">
                <a:latin typeface="Verdana" pitchFamily="34" charset="0"/>
              </a:rPr>
              <a:t> </a:t>
            </a:r>
          </a:p>
          <a:p>
            <a:pPr lvl="2" algn="just">
              <a:lnSpc>
                <a:spcPct val="120000"/>
              </a:lnSpc>
            </a:pPr>
            <a:r>
              <a:rPr lang="en-US" sz="2600" dirty="0">
                <a:latin typeface="Tahoma" pitchFamily="34" charset="0"/>
                <a:cs typeface="Tahoma" pitchFamily="34" charset="0"/>
              </a:rPr>
              <a:t>NIV </a:t>
            </a:r>
            <a:r>
              <a:rPr lang="en-US" sz="2600" dirty="0" err="1">
                <a:latin typeface="Tahoma" pitchFamily="34" charset="0"/>
                <a:cs typeface="Tahoma" pitchFamily="34" charset="0"/>
              </a:rPr>
              <a:t>và</a:t>
            </a:r>
            <a:r>
              <a:rPr lang="en-US" sz="2600" dirty="0">
                <a:latin typeface="Tahoma" pitchFamily="34" charset="0"/>
                <a:cs typeface="Tahoma" pitchFamily="34" charset="0"/>
              </a:rPr>
              <a:t> oxy </a:t>
            </a:r>
            <a:r>
              <a:rPr lang="en-US" sz="2600" dirty="0" err="1">
                <a:latin typeface="Tahoma" pitchFamily="34" charset="0"/>
                <a:cs typeface="Tahoma" pitchFamily="34" charset="0"/>
              </a:rPr>
              <a:t>dài</a:t>
            </a:r>
            <a:r>
              <a:rPr lang="en-US" sz="2600" dirty="0">
                <a:latin typeface="Tahoma" pitchFamily="34" charset="0"/>
                <a:cs typeface="Tahoma" pitchFamily="34" charset="0"/>
              </a:rPr>
              <a:t> </a:t>
            </a:r>
            <a:r>
              <a:rPr lang="en-US" sz="2600" dirty="0" err="1">
                <a:latin typeface="Tahoma" pitchFamily="34" charset="0"/>
                <a:cs typeface="Tahoma" pitchFamily="34" charset="0"/>
              </a:rPr>
              <a:t>hạn</a:t>
            </a:r>
            <a:r>
              <a:rPr lang="en-US" sz="2600" dirty="0">
                <a:latin typeface="Tahoma" pitchFamily="34" charset="0"/>
                <a:cs typeface="Tahoma" pitchFamily="34" charset="0"/>
              </a:rPr>
              <a:t> </a:t>
            </a:r>
            <a:r>
              <a:rPr lang="en-US" sz="2600" dirty="0" err="1">
                <a:latin typeface="Tahoma" pitchFamily="34" charset="0"/>
                <a:cs typeface="Tahoma" pitchFamily="34" charset="0"/>
              </a:rPr>
              <a:t>có</a:t>
            </a:r>
            <a:r>
              <a:rPr lang="en-US" sz="2600" dirty="0">
                <a:latin typeface="Tahoma" pitchFamily="34" charset="0"/>
                <a:cs typeface="Tahoma" pitchFamily="34" charset="0"/>
              </a:rPr>
              <a:t> </a:t>
            </a:r>
            <a:r>
              <a:rPr lang="en-US" sz="2600" dirty="0" err="1">
                <a:latin typeface="Tahoma" pitchFamily="34" charset="0"/>
                <a:cs typeface="Tahoma" pitchFamily="34" charset="0"/>
              </a:rPr>
              <a:t>thể</a:t>
            </a:r>
            <a:r>
              <a:rPr lang="en-US" sz="2600" dirty="0">
                <a:latin typeface="Tahoma" pitchFamily="34" charset="0"/>
                <a:cs typeface="Tahoma" pitchFamily="34" charset="0"/>
              </a:rPr>
              <a:t> </a:t>
            </a:r>
            <a:r>
              <a:rPr lang="en-US" sz="2600" dirty="0" err="1">
                <a:latin typeface="Tahoma" pitchFamily="34" charset="0"/>
                <a:cs typeface="Tahoma" pitchFamily="34" charset="0"/>
              </a:rPr>
              <a:t>hữu</a:t>
            </a:r>
            <a:r>
              <a:rPr lang="en-US" sz="2600" dirty="0">
                <a:latin typeface="Tahoma" pitchFamily="34" charset="0"/>
                <a:cs typeface="Tahoma" pitchFamily="34" charset="0"/>
              </a:rPr>
              <a:t> </a:t>
            </a:r>
            <a:r>
              <a:rPr lang="en-US" sz="2600" dirty="0" err="1">
                <a:latin typeface="Tahoma" pitchFamily="34" charset="0"/>
                <a:cs typeface="Tahoma" pitchFamily="34" charset="0"/>
              </a:rPr>
              <a:t>ích</a:t>
            </a:r>
            <a:r>
              <a:rPr lang="en-US" sz="2600" dirty="0">
                <a:latin typeface="Tahoma" pitchFamily="34" charset="0"/>
                <a:cs typeface="Tahoma" pitchFamily="34" charset="0"/>
              </a:rPr>
              <a:t> ở </a:t>
            </a:r>
            <a:r>
              <a:rPr lang="en-US" sz="2600" dirty="0" err="1">
                <a:latin typeface="Tahoma" pitchFamily="34" charset="0"/>
                <a:cs typeface="Tahoma" pitchFamily="34" charset="0"/>
              </a:rPr>
              <a:t>một</a:t>
            </a:r>
            <a:r>
              <a:rPr lang="en-US" sz="2600" dirty="0">
                <a:latin typeface="Tahoma" pitchFamily="34" charset="0"/>
                <a:cs typeface="Tahoma" pitchFamily="34" charset="0"/>
              </a:rPr>
              <a:t> </a:t>
            </a:r>
            <a:r>
              <a:rPr lang="en-US" sz="2600" dirty="0" err="1">
                <a:latin typeface="Tahoma" pitchFamily="34" charset="0"/>
                <a:cs typeface="Tahoma" pitchFamily="34" charset="0"/>
              </a:rPr>
              <a:t>số</a:t>
            </a:r>
            <a:r>
              <a:rPr lang="en-US" sz="2600" dirty="0">
                <a:latin typeface="Tahoma" pitchFamily="34" charset="0"/>
                <a:cs typeface="Tahoma" pitchFamily="34" charset="0"/>
              </a:rPr>
              <a:t> </a:t>
            </a:r>
            <a:r>
              <a:rPr lang="en-US" sz="2600" dirty="0" err="1">
                <a:latin typeface="Tahoma" pitchFamily="34" charset="0"/>
                <a:cs typeface="Tahoma" pitchFamily="34" charset="0"/>
              </a:rPr>
              <a:t>bệnh</a:t>
            </a:r>
            <a:r>
              <a:rPr lang="en-US" sz="2600" dirty="0">
                <a:latin typeface="Tahoma" pitchFamily="34" charset="0"/>
                <a:cs typeface="Tahoma" pitchFamily="34" charset="0"/>
              </a:rPr>
              <a:t> </a:t>
            </a:r>
            <a:r>
              <a:rPr lang="en-US" sz="2600" dirty="0" err="1">
                <a:latin typeface="Tahoma" pitchFamily="34" charset="0"/>
                <a:cs typeface="Tahoma" pitchFamily="34" charset="0"/>
              </a:rPr>
              <a:t>nhân</a:t>
            </a:r>
            <a:r>
              <a:rPr lang="en-US" sz="2600" dirty="0">
                <a:latin typeface="Tahoma" pitchFamily="34" charset="0"/>
                <a:cs typeface="Tahoma" pitchFamily="34" charset="0"/>
              </a:rPr>
              <a:t>, </a:t>
            </a:r>
            <a:r>
              <a:rPr lang="en-US" sz="2600" dirty="0" err="1">
                <a:latin typeface="Tahoma" pitchFamily="34" charset="0"/>
                <a:cs typeface="Tahoma" pitchFamily="34" charset="0"/>
              </a:rPr>
              <a:t>đặc</a:t>
            </a:r>
            <a:r>
              <a:rPr lang="en-US" sz="2600" dirty="0">
                <a:latin typeface="Tahoma" pitchFamily="34" charset="0"/>
                <a:cs typeface="Tahoma" pitchFamily="34" charset="0"/>
              </a:rPr>
              <a:t> </a:t>
            </a:r>
            <a:r>
              <a:rPr lang="en-US" sz="2600" dirty="0" err="1">
                <a:latin typeface="Tahoma" pitchFamily="34" charset="0"/>
                <a:cs typeface="Tahoma" pitchFamily="34" charset="0"/>
              </a:rPr>
              <a:t>biệt</a:t>
            </a:r>
            <a:r>
              <a:rPr lang="en-US" sz="2600" dirty="0">
                <a:latin typeface="Tahoma" pitchFamily="34" charset="0"/>
                <a:cs typeface="Tahoma" pitchFamily="34" charset="0"/>
              </a:rPr>
              <a:t> </a:t>
            </a:r>
            <a:r>
              <a:rPr lang="en-US" sz="2600" dirty="0" err="1">
                <a:latin typeface="Tahoma" pitchFamily="34" charset="0"/>
                <a:cs typeface="Tahoma" pitchFamily="34" charset="0"/>
              </a:rPr>
              <a:t>đã</a:t>
            </a:r>
            <a:r>
              <a:rPr lang="en-US" sz="2600" dirty="0">
                <a:latin typeface="Tahoma" pitchFamily="34" charset="0"/>
                <a:cs typeface="Tahoma" pitchFamily="34" charset="0"/>
              </a:rPr>
              <a:t> </a:t>
            </a:r>
            <a:r>
              <a:rPr lang="en-US" sz="2600" dirty="0" err="1">
                <a:latin typeface="Tahoma" pitchFamily="34" charset="0"/>
                <a:cs typeface="Tahoma" pitchFamily="34" charset="0"/>
              </a:rPr>
              <a:t>có</a:t>
            </a:r>
            <a:r>
              <a:rPr lang="en-US" sz="2600" dirty="0">
                <a:latin typeface="Tahoma" pitchFamily="34" charset="0"/>
                <a:cs typeface="Tahoma" pitchFamily="34" charset="0"/>
              </a:rPr>
              <a:t> </a:t>
            </a:r>
            <a:r>
              <a:rPr lang="en-US" sz="2600" dirty="0" err="1">
                <a:latin typeface="Tahoma" pitchFamily="34" charset="0"/>
                <a:cs typeface="Tahoma" pitchFamily="34" charset="0"/>
              </a:rPr>
              <a:t>tăng</a:t>
            </a:r>
            <a:r>
              <a:rPr lang="en-US" sz="2600" dirty="0">
                <a:latin typeface="Tahoma" pitchFamily="34" charset="0"/>
                <a:cs typeface="Tahoma" pitchFamily="34" charset="0"/>
              </a:rPr>
              <a:t> CO2 &gt; 45mmHg</a:t>
            </a:r>
            <a:endParaRPr lang="en-US" sz="2600" dirty="0">
              <a:latin typeface="Verdana" pitchFamily="34" charset="0"/>
            </a:endParaRPr>
          </a:p>
          <a:p>
            <a:pPr algn="just">
              <a:lnSpc>
                <a:spcPct val="120000"/>
              </a:lnSpc>
              <a:buFont typeface="Wingdings" pitchFamily="2" charset="2"/>
              <a:buChar char="v"/>
            </a:pPr>
            <a:r>
              <a:rPr lang="en-US" dirty="0" err="1">
                <a:latin typeface="Verdana" pitchFamily="34" charset="0"/>
              </a:rPr>
              <a:t>Giảm</a:t>
            </a:r>
            <a:r>
              <a:rPr lang="en-US" dirty="0">
                <a:latin typeface="Verdana" pitchFamily="34" charset="0"/>
              </a:rPr>
              <a:t> </a:t>
            </a:r>
            <a:r>
              <a:rPr lang="en-US" dirty="0" err="1">
                <a:latin typeface="Verdana" pitchFamily="34" charset="0"/>
              </a:rPr>
              <a:t>thể</a:t>
            </a:r>
            <a:r>
              <a:rPr lang="en-US" dirty="0">
                <a:latin typeface="Verdana" pitchFamily="34" charset="0"/>
              </a:rPr>
              <a:t> </a:t>
            </a:r>
            <a:r>
              <a:rPr lang="en-US" dirty="0" err="1">
                <a:latin typeface="Verdana" pitchFamily="34" charset="0"/>
              </a:rPr>
              <a:t>tích</a:t>
            </a:r>
            <a:r>
              <a:rPr lang="en-US" dirty="0">
                <a:latin typeface="Verdana" pitchFamily="34" charset="0"/>
              </a:rPr>
              <a:t> </a:t>
            </a:r>
            <a:r>
              <a:rPr lang="en-US" dirty="0" err="1">
                <a:latin typeface="Verdana" pitchFamily="34" charset="0"/>
              </a:rPr>
              <a:t>phổi</a:t>
            </a:r>
            <a:endParaRPr lang="en-US" dirty="0">
              <a:latin typeface="Verdana" pitchFamily="34" charset="0"/>
            </a:endParaRPr>
          </a:p>
          <a:p>
            <a:pPr lvl="2" algn="just">
              <a:lnSpc>
                <a:spcPct val="120000"/>
              </a:lnSpc>
            </a:pPr>
            <a:r>
              <a:rPr lang="en-US" dirty="0" err="1">
                <a:latin typeface="Verdana" pitchFamily="34" charset="0"/>
              </a:rPr>
              <a:t>Phẫu</a:t>
            </a:r>
            <a:r>
              <a:rPr lang="en-US" dirty="0">
                <a:latin typeface="Verdana" pitchFamily="34" charset="0"/>
              </a:rPr>
              <a:t> </a:t>
            </a:r>
            <a:r>
              <a:rPr lang="en-US" dirty="0" err="1">
                <a:latin typeface="Verdana" pitchFamily="34" charset="0"/>
              </a:rPr>
              <a:t>thuật</a:t>
            </a:r>
            <a:r>
              <a:rPr lang="en-US" dirty="0">
                <a:latin typeface="Verdana" pitchFamily="34" charset="0"/>
              </a:rPr>
              <a:t> c</a:t>
            </a:r>
            <a:r>
              <a:rPr lang="vi-VN" dirty="0">
                <a:latin typeface="Verdana" pitchFamily="34" charset="0"/>
              </a:rPr>
              <a:t>ắt</a:t>
            </a:r>
            <a:r>
              <a:rPr lang="en-US" dirty="0">
                <a:latin typeface="Verdana" pitchFamily="34" charset="0"/>
              </a:rPr>
              <a:t> </a:t>
            </a:r>
            <a:r>
              <a:rPr lang="en-US" dirty="0" err="1">
                <a:latin typeface="Verdana" pitchFamily="34" charset="0"/>
              </a:rPr>
              <a:t>thùy</a:t>
            </a:r>
            <a:r>
              <a:rPr lang="en-US" dirty="0">
                <a:latin typeface="Verdana" pitchFamily="34" charset="0"/>
              </a:rPr>
              <a:t> </a:t>
            </a:r>
            <a:r>
              <a:rPr lang="en-US" dirty="0" err="1">
                <a:latin typeface="Verdana" pitchFamily="34" charset="0"/>
              </a:rPr>
              <a:t>phổi</a:t>
            </a:r>
            <a:r>
              <a:rPr lang="en-US" dirty="0">
                <a:latin typeface="Verdana" pitchFamily="34" charset="0"/>
              </a:rPr>
              <a:t> </a:t>
            </a:r>
          </a:p>
          <a:p>
            <a:pPr lvl="2" algn="just">
              <a:lnSpc>
                <a:spcPct val="120000"/>
              </a:lnSpc>
            </a:pPr>
            <a:r>
              <a:rPr lang="en-US" dirty="0">
                <a:latin typeface="Verdana" pitchFamily="34" charset="0"/>
              </a:rPr>
              <a:t>Đ</a:t>
            </a:r>
            <a:r>
              <a:rPr lang="vi-VN" dirty="0">
                <a:latin typeface="Verdana" pitchFamily="34" charset="0"/>
              </a:rPr>
              <a:t>ặt</a:t>
            </a:r>
            <a:r>
              <a:rPr lang="en-US" dirty="0">
                <a:latin typeface="Verdana" pitchFamily="34" charset="0"/>
              </a:rPr>
              <a:t> van </a:t>
            </a:r>
            <a:r>
              <a:rPr lang="en-US" dirty="0" err="1">
                <a:latin typeface="Verdana" pitchFamily="34" charset="0"/>
              </a:rPr>
              <a:t>một</a:t>
            </a:r>
            <a:r>
              <a:rPr lang="en-US" dirty="0">
                <a:latin typeface="Verdana" pitchFamily="34" charset="0"/>
              </a:rPr>
              <a:t> </a:t>
            </a:r>
            <a:r>
              <a:rPr lang="en-US" dirty="0" err="1">
                <a:latin typeface="Verdana" pitchFamily="34" charset="0"/>
              </a:rPr>
              <a:t>chiều</a:t>
            </a:r>
            <a:r>
              <a:rPr lang="en-US" dirty="0">
                <a:latin typeface="Verdana" pitchFamily="34" charset="0"/>
              </a:rPr>
              <a:t> </a:t>
            </a:r>
            <a:r>
              <a:rPr lang="en-US" dirty="0" err="1">
                <a:latin typeface="Verdana" pitchFamily="34" charset="0"/>
              </a:rPr>
              <a:t>làm</a:t>
            </a:r>
            <a:r>
              <a:rPr lang="en-US" dirty="0">
                <a:latin typeface="Verdana" pitchFamily="34" charset="0"/>
              </a:rPr>
              <a:t> </a:t>
            </a:r>
            <a:r>
              <a:rPr lang="en-US" dirty="0" err="1">
                <a:latin typeface="Verdana" pitchFamily="34" charset="0"/>
              </a:rPr>
              <a:t>xẹp</a:t>
            </a:r>
            <a:r>
              <a:rPr lang="en-US" dirty="0">
                <a:latin typeface="Verdana" pitchFamily="34" charset="0"/>
              </a:rPr>
              <a:t> </a:t>
            </a:r>
            <a:r>
              <a:rPr lang="en-US" dirty="0" err="1">
                <a:latin typeface="Verdana" pitchFamily="34" charset="0"/>
              </a:rPr>
              <a:t>thùy</a:t>
            </a:r>
            <a:r>
              <a:rPr lang="en-US" dirty="0">
                <a:latin typeface="Verdana" pitchFamily="34" charset="0"/>
              </a:rPr>
              <a:t> </a:t>
            </a:r>
            <a:r>
              <a:rPr lang="en-US" dirty="0" err="1">
                <a:latin typeface="Verdana" pitchFamily="34" charset="0"/>
              </a:rPr>
              <a:t>phổi</a:t>
            </a:r>
            <a:r>
              <a:rPr lang="en-US" dirty="0">
                <a:latin typeface="Verdana" pitchFamily="34" charset="0"/>
              </a:rPr>
              <a:t> qua </a:t>
            </a:r>
            <a:r>
              <a:rPr lang="en-US" dirty="0" err="1">
                <a:latin typeface="Verdana" pitchFamily="34" charset="0"/>
              </a:rPr>
              <a:t>nội</a:t>
            </a:r>
            <a:r>
              <a:rPr lang="en-US" dirty="0">
                <a:latin typeface="Verdana" pitchFamily="34" charset="0"/>
              </a:rPr>
              <a:t> </a:t>
            </a:r>
            <a:r>
              <a:rPr lang="en-US" dirty="0" err="1">
                <a:latin typeface="Verdana" pitchFamily="34" charset="0"/>
              </a:rPr>
              <a:t>soi</a:t>
            </a:r>
            <a:r>
              <a:rPr lang="en-US" dirty="0">
                <a:latin typeface="Verdana" pitchFamily="34" charset="0"/>
              </a:rPr>
              <a:t> </a:t>
            </a:r>
            <a:r>
              <a:rPr lang="en-US" dirty="0" err="1">
                <a:latin typeface="Verdana" pitchFamily="34" charset="0"/>
              </a:rPr>
              <a:t>phế</a:t>
            </a:r>
            <a:r>
              <a:rPr lang="en-US" dirty="0">
                <a:latin typeface="Verdana" pitchFamily="34" charset="0"/>
              </a:rPr>
              <a:t> </a:t>
            </a:r>
            <a:r>
              <a:rPr lang="en-US" dirty="0" err="1">
                <a:latin typeface="Verdana" pitchFamily="34" charset="0"/>
              </a:rPr>
              <a:t>quản</a:t>
            </a:r>
            <a:r>
              <a:rPr lang="en-US" dirty="0">
                <a:latin typeface="Verdana" pitchFamily="34" charset="0"/>
              </a:rPr>
              <a:t> </a:t>
            </a:r>
          </a:p>
        </p:txBody>
      </p:sp>
      <p:graphicFrame>
        <p:nvGraphicFramePr>
          <p:cNvPr id="153601"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53629" r:id="rId3" imgW="3238952" imgH="3209524" progId="">
                  <p:embed/>
                </p:oleObj>
              </mc:Choice>
              <mc:Fallback>
                <p:oleObj r:id="rId3" imgW="3238952" imgH="320952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04775" y="1219200"/>
            <a:ext cx="8988425" cy="5181600"/>
          </a:xfrm>
          <a:prstGeom prst="rect">
            <a:avLst/>
          </a:prstGeom>
          <a:noFill/>
          <a:ln w="9525">
            <a:noFill/>
            <a:miter lim="800000"/>
            <a:headEnd/>
            <a:tailEnd/>
          </a:ln>
        </p:spPr>
      </p:pic>
      <p:sp>
        <p:nvSpPr>
          <p:cNvPr id="4" name="Text Box 30"/>
          <p:cNvSpPr txBox="1">
            <a:spLocks noChangeArrowheads="1"/>
          </p:cNvSpPr>
          <p:nvPr/>
        </p:nvSpPr>
        <p:spPr bwMode="auto">
          <a:xfrm>
            <a:off x="101600" y="152400"/>
            <a:ext cx="8974138" cy="461963"/>
          </a:xfrm>
          <a:prstGeom prst="rect">
            <a:avLst/>
          </a:prstGeom>
          <a:gradFill rotWithShape="0">
            <a:gsLst>
              <a:gs pos="0">
                <a:schemeClr val="accent1"/>
              </a:gs>
              <a:gs pos="100000">
                <a:schemeClr val="accent1">
                  <a:gamma/>
                  <a:shade val="46275"/>
                  <a:invGamma/>
                </a:schemeClr>
              </a:gs>
            </a:gsLst>
            <a:lin ang="5400000" scaled="1"/>
          </a:gradFill>
          <a:ln w="9525">
            <a:solidFill>
              <a:schemeClr val="bg1"/>
            </a:solidFill>
            <a:miter lim="800000"/>
            <a:headEnd/>
            <a:tailEnd/>
          </a:ln>
          <a:effectLst/>
        </p:spPr>
        <p:txBody>
          <a:bodyPr>
            <a:spAutoFit/>
          </a:bodyPr>
          <a:lstStyle/>
          <a:p>
            <a:pPr algn="ctr" eaLnBrk="0" hangingPunct="0">
              <a:defRPr/>
            </a:pPr>
            <a:r>
              <a:rPr lang="en-GB" sz="2400" b="1" dirty="0">
                <a:solidFill>
                  <a:srgbClr val="FFFFFF"/>
                </a:solidFill>
                <a:effectLst>
                  <a:outerShdw blurRad="38100" dist="38100" dir="2700000" algn="tl">
                    <a:srgbClr val="000000"/>
                  </a:outerShdw>
                </a:effectLst>
                <a:latin typeface="Times New Roman" pitchFamily="18" charset="0"/>
                <a:cs typeface="Times New Roman" pitchFamily="18" charset="0"/>
              </a:rPr>
              <a:t>KHÍ PHẾ THŨNG GÓP PHẦN LÀM TẮC NGHẼN TIỂU PQ</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838200"/>
          </a:xfrm>
          <a:solidFill>
            <a:srgbClr val="002060"/>
          </a:solidFill>
        </p:spPr>
        <p:txBody>
          <a:bodyPr/>
          <a:lstStyle/>
          <a:p>
            <a:pPr algn="ctr" eaLnBrk="1" fontAlgn="auto" hangingPunct="1">
              <a:spcAft>
                <a:spcPts val="0"/>
              </a:spcAft>
              <a:defRPr/>
            </a:pPr>
            <a:r>
              <a:rPr lang="en-US" sz="4400" dirty="0" err="1">
                <a:solidFill>
                  <a:schemeClr val="bg1"/>
                </a:solidFill>
              </a:rPr>
              <a:t>Phục</a:t>
            </a:r>
            <a:r>
              <a:rPr lang="en-US" sz="4400" dirty="0">
                <a:solidFill>
                  <a:schemeClr val="bg1"/>
                </a:solidFill>
              </a:rPr>
              <a:t> </a:t>
            </a:r>
            <a:r>
              <a:rPr lang="en-US" sz="4400" dirty="0" err="1">
                <a:solidFill>
                  <a:schemeClr val="bg1"/>
                </a:solidFill>
              </a:rPr>
              <a:t>hồi</a:t>
            </a:r>
            <a:r>
              <a:rPr lang="en-US" sz="4400" dirty="0">
                <a:solidFill>
                  <a:schemeClr val="bg1"/>
                </a:solidFill>
              </a:rPr>
              <a:t> </a:t>
            </a:r>
            <a:r>
              <a:rPr lang="en-US" sz="4400" dirty="0" err="1">
                <a:solidFill>
                  <a:schemeClr val="bg1"/>
                </a:solidFill>
              </a:rPr>
              <a:t>chức</a:t>
            </a:r>
            <a:r>
              <a:rPr lang="en-US" sz="4400" dirty="0">
                <a:solidFill>
                  <a:schemeClr val="bg1"/>
                </a:solidFill>
              </a:rPr>
              <a:t> </a:t>
            </a:r>
            <a:r>
              <a:rPr lang="en-US" sz="4400" dirty="0" err="1">
                <a:solidFill>
                  <a:schemeClr val="bg1"/>
                </a:solidFill>
              </a:rPr>
              <a:t>năng</a:t>
            </a:r>
            <a:endParaRPr sz="4400" dirty="0">
              <a:solidFill>
                <a:schemeClr val="bg1"/>
              </a:solidFill>
            </a:endParaRPr>
          </a:p>
        </p:txBody>
      </p:sp>
      <p:sp>
        <p:nvSpPr>
          <p:cNvPr id="5" name="Rectangle 10"/>
          <p:cNvSpPr txBox="1">
            <a:spLocks noChangeArrowheads="1"/>
          </p:cNvSpPr>
          <p:nvPr/>
        </p:nvSpPr>
        <p:spPr>
          <a:xfrm>
            <a:off x="0" y="1524000"/>
            <a:ext cx="9144000" cy="609600"/>
          </a:xfrm>
          <a:prstGeom prst="rect">
            <a:avLst/>
          </a:prstGeom>
          <a:solidFill>
            <a:srgbClr val="EA7616"/>
          </a:solidFill>
        </p:spPr>
        <p:txBody>
          <a:bodyPr lIns="45720" rIns="45720" anchor="b"/>
          <a:lstStyle/>
          <a:p>
            <a:pPr marL="742950" indent="-742950" fontAlgn="auto">
              <a:lnSpc>
                <a:spcPct val="200000"/>
              </a:lnSpc>
              <a:spcBef>
                <a:spcPct val="25000"/>
              </a:spcBef>
              <a:spcAft>
                <a:spcPct val="25000"/>
              </a:spcAft>
              <a:buClr>
                <a:srgbClr val="FFFF00"/>
              </a:buClr>
              <a:buSzPct val="80000"/>
              <a:defRPr/>
            </a:pPr>
            <a:r>
              <a:rPr lang="en-US" sz="2000" b="1" dirty="0" err="1">
                <a:solidFill>
                  <a:schemeClr val="tx1">
                    <a:lumMod val="95000"/>
                  </a:schemeClr>
                </a:solidFill>
                <a:latin typeface=".VnArial" pitchFamily="34" charset="0"/>
              </a:rPr>
              <a:t>TËp</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luyÖn</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phôc</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håi</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chøc</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n¨ng</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theo</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khả</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năng</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để</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thÝch</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nghi</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với</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gắng</a:t>
            </a:r>
            <a:r>
              <a:rPr lang="en-US" sz="2000" b="1" dirty="0">
                <a:solidFill>
                  <a:schemeClr val="tx1">
                    <a:lumMod val="95000"/>
                  </a:schemeClr>
                </a:solidFill>
                <a:latin typeface=".VnArial" pitchFamily="34" charset="0"/>
              </a:rPr>
              <a:t> </a:t>
            </a:r>
            <a:r>
              <a:rPr lang="en-US" sz="2000" b="1" dirty="0" err="1">
                <a:solidFill>
                  <a:schemeClr val="tx1">
                    <a:lumMod val="95000"/>
                  </a:schemeClr>
                </a:solidFill>
                <a:latin typeface=".VnArial" pitchFamily="34" charset="0"/>
              </a:rPr>
              <a:t>sức</a:t>
            </a:r>
            <a:endParaRPr lang="en-US" sz="2000" b="1" dirty="0">
              <a:solidFill>
                <a:schemeClr val="tx1">
                  <a:lumMod val="95000"/>
                </a:schemeClr>
              </a:solidFill>
              <a:latin typeface=".VnArial" pitchFamily="34" charset="0"/>
            </a:endParaRPr>
          </a:p>
        </p:txBody>
      </p:sp>
      <p:pic>
        <p:nvPicPr>
          <p:cNvPr id="60420" name="Picture 2"/>
          <p:cNvPicPr>
            <a:picLocks noChangeAspect="1" noChangeArrowheads="1"/>
          </p:cNvPicPr>
          <p:nvPr/>
        </p:nvPicPr>
        <p:blipFill>
          <a:blip r:embed="rId2" cstate="print"/>
          <a:srcRect/>
          <a:stretch>
            <a:fillRect/>
          </a:stretch>
        </p:blipFill>
        <p:spPr bwMode="auto">
          <a:xfrm>
            <a:off x="196850" y="2276475"/>
            <a:ext cx="2471738" cy="3438525"/>
          </a:xfrm>
          <a:prstGeom prst="rect">
            <a:avLst/>
          </a:prstGeom>
          <a:noFill/>
          <a:ln w="12700" cap="sq">
            <a:noFill/>
            <a:miter lim="800000"/>
            <a:headEnd type="none" w="sm" len="sm"/>
            <a:tailEnd type="none" w="sm" len="sm"/>
          </a:ln>
        </p:spPr>
      </p:pic>
      <p:pic>
        <p:nvPicPr>
          <p:cNvPr id="60421" name="Picture 3"/>
          <p:cNvPicPr>
            <a:picLocks noChangeAspect="1" noChangeArrowheads="1"/>
          </p:cNvPicPr>
          <p:nvPr/>
        </p:nvPicPr>
        <p:blipFill>
          <a:blip r:embed="rId3" cstate="print"/>
          <a:srcRect/>
          <a:stretch>
            <a:fillRect/>
          </a:stretch>
        </p:blipFill>
        <p:spPr bwMode="auto">
          <a:xfrm>
            <a:off x="5487988" y="2209800"/>
            <a:ext cx="3351212" cy="3505200"/>
          </a:xfrm>
          <a:prstGeom prst="rect">
            <a:avLst/>
          </a:prstGeom>
          <a:noFill/>
          <a:ln w="12700" cap="sq">
            <a:noFill/>
            <a:miter lim="800000"/>
            <a:headEnd type="none" w="sm" len="sm"/>
            <a:tailEnd type="none" w="sm" len="sm"/>
          </a:ln>
        </p:spPr>
      </p:pic>
      <p:pic>
        <p:nvPicPr>
          <p:cNvPr id="60422" name="Picture 4"/>
          <p:cNvPicPr>
            <a:picLocks noChangeAspect="1" noChangeArrowheads="1"/>
          </p:cNvPicPr>
          <p:nvPr/>
        </p:nvPicPr>
        <p:blipFill>
          <a:blip r:embed="rId4" cstate="print"/>
          <a:srcRect/>
          <a:stretch>
            <a:fillRect/>
          </a:stretch>
        </p:blipFill>
        <p:spPr bwMode="auto">
          <a:xfrm>
            <a:off x="2973388" y="2209800"/>
            <a:ext cx="2133600" cy="3505200"/>
          </a:xfrm>
          <a:prstGeom prst="rect">
            <a:avLst/>
          </a:prstGeom>
          <a:noFill/>
          <a:ln w="12700" cap="sq">
            <a:noFill/>
            <a:miter lim="800000"/>
            <a:headEnd type="none" w="sm" len="sm"/>
            <a:tailEnd type="none" w="sm" len="sm"/>
          </a:ln>
        </p:spPr>
      </p:pic>
      <p:sp>
        <p:nvSpPr>
          <p:cNvPr id="10" name="Rectangle 5"/>
          <p:cNvSpPr>
            <a:spLocks noChangeArrowheads="1"/>
          </p:cNvSpPr>
          <p:nvPr/>
        </p:nvSpPr>
        <p:spPr bwMode="auto">
          <a:xfrm>
            <a:off x="533400" y="6019800"/>
            <a:ext cx="8229600" cy="461963"/>
          </a:xfrm>
          <a:prstGeom prst="rect">
            <a:avLst/>
          </a:prstGeom>
          <a:noFill/>
          <a:ln w="12700" cap="sq">
            <a:noFill/>
            <a:miter lim="800000"/>
            <a:headEnd type="none" w="sm" len="sm"/>
            <a:tailEnd type="none" w="sm" len="sm"/>
          </a:ln>
          <a:effectLst/>
        </p:spPr>
        <p:txBody>
          <a:bodyPr>
            <a:spAutoFit/>
          </a:bodyPr>
          <a:lstStyle/>
          <a:p>
            <a:pPr fontAlgn="auto">
              <a:spcBef>
                <a:spcPct val="20000"/>
              </a:spcBef>
              <a:spcAft>
                <a:spcPts val="0"/>
              </a:spcAft>
              <a:buClr>
                <a:schemeClr val="hlink"/>
              </a:buClr>
              <a:buFont typeface="Wingdings" pitchFamily="2" charset="2"/>
              <a:buNone/>
              <a:defRPr/>
            </a:pPr>
            <a:r>
              <a:rPr lang="en-US" sz="2400" b="1" dirty="0" err="1">
                <a:effectLst>
                  <a:outerShdw blurRad="38100" dist="38100" dir="2700000" algn="tl">
                    <a:srgbClr val="000000"/>
                  </a:outerShdw>
                </a:effectLst>
                <a:latin typeface=".VnArial" pitchFamily="34" charset="0"/>
              </a:rPr>
              <a:t>TËp</a:t>
            </a:r>
            <a:r>
              <a:rPr lang="en-US" sz="2400" b="1" dirty="0">
                <a:effectLst>
                  <a:outerShdw blurRad="38100" dist="38100" dir="2700000" algn="tl">
                    <a:srgbClr val="000000"/>
                  </a:outerShdw>
                </a:effectLst>
                <a:latin typeface=".VnArial" pitchFamily="34" charset="0"/>
              </a:rPr>
              <a:t> </a:t>
            </a:r>
            <a:r>
              <a:rPr lang="en-US" sz="2400" b="1" dirty="0" err="1">
                <a:effectLst>
                  <a:outerShdw blurRad="38100" dist="38100" dir="2700000" algn="tl">
                    <a:srgbClr val="000000"/>
                  </a:outerShdw>
                </a:effectLst>
                <a:latin typeface=".VnArial" pitchFamily="34" charset="0"/>
              </a:rPr>
              <a:t>tay</a:t>
            </a:r>
            <a:r>
              <a:rPr lang="en-US" sz="2400" b="1" dirty="0">
                <a:effectLst>
                  <a:outerShdw blurRad="38100" dist="38100" dir="2700000" algn="tl">
                    <a:srgbClr val="000000"/>
                  </a:outerShdw>
                </a:effectLst>
                <a:latin typeface=".VnArial" pitchFamily="34" charset="0"/>
              </a:rPr>
              <a:t> 		</a:t>
            </a:r>
            <a:r>
              <a:rPr lang="en-US" sz="2400" b="1" dirty="0" err="1">
                <a:effectLst>
                  <a:outerShdw blurRad="38100" dist="38100" dir="2700000" algn="tl">
                    <a:srgbClr val="000000"/>
                  </a:outerShdw>
                </a:effectLst>
                <a:latin typeface=".VnArial" pitchFamily="34" charset="0"/>
              </a:rPr>
              <a:t>N©ng</a:t>
            </a:r>
            <a:r>
              <a:rPr lang="en-US" sz="2400" b="1" dirty="0">
                <a:effectLst>
                  <a:outerShdw blurRad="38100" dist="38100" dir="2700000" algn="tl">
                    <a:srgbClr val="000000"/>
                  </a:outerShdw>
                </a:effectLst>
                <a:latin typeface=".VnArial" pitchFamily="34" charset="0"/>
              </a:rPr>
              <a:t> t¹                </a:t>
            </a:r>
            <a:r>
              <a:rPr lang="en-US" sz="2400" b="1" dirty="0" err="1">
                <a:effectLst>
                  <a:outerShdw blurRad="38100" dist="38100" dir="2700000" algn="tl">
                    <a:srgbClr val="000000"/>
                  </a:outerShdw>
                </a:effectLst>
                <a:latin typeface=".VnArial" pitchFamily="34" charset="0"/>
              </a:rPr>
              <a:t>M¸y</a:t>
            </a:r>
            <a:r>
              <a:rPr lang="en-US" sz="2400" b="1" dirty="0">
                <a:effectLst>
                  <a:outerShdw blurRad="38100" dist="38100" dir="2700000" algn="tl">
                    <a:srgbClr val="000000"/>
                  </a:outerShdw>
                </a:effectLst>
                <a:latin typeface=".VnArial" pitchFamily="34" charset="0"/>
              </a:rPr>
              <a:t> </a:t>
            </a:r>
            <a:r>
              <a:rPr lang="en-US" sz="2400" b="1" dirty="0" err="1">
                <a:effectLst>
                  <a:outerShdw blurRad="38100" dist="38100" dir="2700000" algn="tl">
                    <a:srgbClr val="000000"/>
                  </a:outerShdw>
                </a:effectLst>
                <a:latin typeface=".VnArial" pitchFamily="34" charset="0"/>
              </a:rPr>
              <a:t>tËp</a:t>
            </a:r>
            <a:r>
              <a:rPr lang="en-US" sz="2400" b="1" dirty="0">
                <a:effectLst>
                  <a:outerShdw blurRad="38100" dist="38100" dir="2700000" algn="tl">
                    <a:srgbClr val="000000"/>
                  </a:outerShdw>
                </a:effectLst>
                <a:latin typeface=".VnArial" pitchFamily="34" charset="0"/>
              </a:rPr>
              <a:t> ®a </a:t>
            </a:r>
            <a:r>
              <a:rPr lang="en-US" sz="2400" b="1" dirty="0" err="1">
                <a:effectLst>
                  <a:outerShdw blurRad="38100" dist="38100" dir="2700000" algn="tl">
                    <a:srgbClr val="000000"/>
                  </a:outerShdw>
                </a:effectLst>
                <a:latin typeface=".VnArial" pitchFamily="34" charset="0"/>
              </a:rPr>
              <a:t>n¨ng</a:t>
            </a:r>
            <a:endParaRPr lang="en-US" sz="2400" b="1" dirty="0">
              <a:effectLst>
                <a:outerShdw blurRad="38100" dist="38100" dir="2700000" algn="tl">
                  <a:srgbClr val="000000"/>
                </a:outerShdw>
              </a:effectLst>
              <a:latin typeface=".Vn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838200"/>
          </a:xfrm>
          <a:solidFill>
            <a:srgbClr val="002060"/>
          </a:solidFill>
        </p:spPr>
        <p:txBody>
          <a:bodyPr/>
          <a:lstStyle/>
          <a:p>
            <a:pPr algn="ctr" eaLnBrk="1" fontAlgn="auto" hangingPunct="1">
              <a:spcAft>
                <a:spcPts val="0"/>
              </a:spcAft>
              <a:defRPr/>
            </a:pPr>
            <a:r>
              <a:rPr lang="en-US" sz="4400" dirty="0" err="1">
                <a:solidFill>
                  <a:schemeClr val="bg1"/>
                </a:solidFill>
                <a:sym typeface="Symbol"/>
              </a:rPr>
              <a:t>Tập</a:t>
            </a:r>
            <a:r>
              <a:rPr lang="en-US" sz="4400" dirty="0">
                <a:solidFill>
                  <a:schemeClr val="bg1"/>
                </a:solidFill>
                <a:sym typeface="Symbol"/>
              </a:rPr>
              <a:t> ho </a:t>
            </a:r>
            <a:r>
              <a:rPr lang="en-US" sz="4400" dirty="0" err="1">
                <a:solidFill>
                  <a:schemeClr val="bg1"/>
                </a:solidFill>
                <a:sym typeface="Symbol"/>
              </a:rPr>
              <a:t>chủ</a:t>
            </a:r>
            <a:r>
              <a:rPr lang="en-US" sz="4400" dirty="0">
                <a:solidFill>
                  <a:schemeClr val="bg1"/>
                </a:solidFill>
                <a:sym typeface="Symbol"/>
              </a:rPr>
              <a:t> </a:t>
            </a:r>
            <a:r>
              <a:rPr lang="en-US" sz="4400" dirty="0" err="1">
                <a:solidFill>
                  <a:schemeClr val="bg1"/>
                </a:solidFill>
                <a:sym typeface="Symbol"/>
              </a:rPr>
              <a:t>động</a:t>
            </a:r>
            <a:endParaRPr sz="4400" dirty="0">
              <a:solidFill>
                <a:schemeClr val="bg1"/>
              </a:solidFill>
            </a:endParaRPr>
          </a:p>
        </p:txBody>
      </p:sp>
      <p:sp>
        <p:nvSpPr>
          <p:cNvPr id="11" name="Rectangle 2"/>
          <p:cNvSpPr txBox="1">
            <a:spLocks noChangeArrowheads="1"/>
          </p:cNvSpPr>
          <p:nvPr/>
        </p:nvSpPr>
        <p:spPr>
          <a:xfrm>
            <a:off x="685800" y="228600"/>
            <a:ext cx="7772400" cy="762000"/>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p>
            <a:pPr fontAlgn="auto">
              <a:spcAft>
                <a:spcPts val="0"/>
              </a:spcAft>
              <a:defRPr/>
            </a:pPr>
            <a:endParaRPr lang="en-US" sz="4000" b="1" dirty="0">
              <a:ln w="635">
                <a:noFill/>
              </a:ln>
              <a:solidFill>
                <a:srgbClr val="FFFF00"/>
              </a:solidFill>
              <a:effectLst>
                <a:outerShdw blurRad="38100" dist="25400" dir="5400000" algn="tl" rotWithShape="0">
                  <a:srgbClr val="000000">
                    <a:alpha val="43000"/>
                  </a:srgbClr>
                </a:outerShdw>
              </a:effectLst>
              <a:latin typeface=".VnArialH" pitchFamily="34" charset="0"/>
              <a:ea typeface="+mj-ea"/>
              <a:cs typeface="+mj-cs"/>
            </a:endParaRPr>
          </a:p>
        </p:txBody>
      </p:sp>
      <p:pic>
        <p:nvPicPr>
          <p:cNvPr id="61444" name="Picture 3"/>
          <p:cNvPicPr>
            <a:picLocks noChangeAspect="1" noChangeArrowheads="1"/>
          </p:cNvPicPr>
          <p:nvPr/>
        </p:nvPicPr>
        <p:blipFill>
          <a:blip r:embed="rId2" cstate="print"/>
          <a:srcRect/>
          <a:stretch>
            <a:fillRect/>
          </a:stretch>
        </p:blipFill>
        <p:spPr bwMode="auto">
          <a:xfrm>
            <a:off x="228600" y="2057400"/>
            <a:ext cx="1816100" cy="2286000"/>
          </a:xfrm>
          <a:prstGeom prst="rect">
            <a:avLst/>
          </a:prstGeom>
          <a:noFill/>
          <a:ln w="9525">
            <a:noFill/>
            <a:miter lim="800000"/>
            <a:headEnd/>
            <a:tailEnd/>
          </a:ln>
        </p:spPr>
      </p:pic>
      <p:pic>
        <p:nvPicPr>
          <p:cNvPr id="61445" name="Picture 4"/>
          <p:cNvPicPr>
            <a:picLocks noChangeAspect="1" noChangeArrowheads="1"/>
          </p:cNvPicPr>
          <p:nvPr/>
        </p:nvPicPr>
        <p:blipFill>
          <a:blip r:embed="rId3" cstate="print"/>
          <a:srcRect/>
          <a:stretch>
            <a:fillRect/>
          </a:stretch>
        </p:blipFill>
        <p:spPr bwMode="auto">
          <a:xfrm>
            <a:off x="2438400" y="2590800"/>
            <a:ext cx="1771650" cy="2286000"/>
          </a:xfrm>
          <a:prstGeom prst="rect">
            <a:avLst/>
          </a:prstGeom>
          <a:noFill/>
          <a:ln w="9525">
            <a:noFill/>
            <a:miter lim="800000"/>
            <a:headEnd/>
            <a:tailEnd/>
          </a:ln>
        </p:spPr>
      </p:pic>
      <p:pic>
        <p:nvPicPr>
          <p:cNvPr id="61446" name="Picture 9"/>
          <p:cNvPicPr>
            <a:picLocks noChangeAspect="1" noChangeArrowheads="1"/>
          </p:cNvPicPr>
          <p:nvPr/>
        </p:nvPicPr>
        <p:blipFill>
          <a:blip r:embed="rId4" cstate="print"/>
          <a:srcRect/>
          <a:stretch>
            <a:fillRect/>
          </a:stretch>
        </p:blipFill>
        <p:spPr bwMode="auto">
          <a:xfrm>
            <a:off x="4648200" y="3048000"/>
            <a:ext cx="1819275" cy="2286000"/>
          </a:xfrm>
          <a:prstGeom prst="rect">
            <a:avLst/>
          </a:prstGeom>
          <a:noFill/>
          <a:ln w="9525">
            <a:noFill/>
            <a:miter lim="800000"/>
            <a:headEnd/>
            <a:tailEnd/>
          </a:ln>
        </p:spPr>
      </p:pic>
      <p:sp>
        <p:nvSpPr>
          <p:cNvPr id="61447" name="Text Box 5"/>
          <p:cNvSpPr txBox="1">
            <a:spLocks noChangeArrowheads="1"/>
          </p:cNvSpPr>
          <p:nvPr/>
        </p:nvSpPr>
        <p:spPr bwMode="auto">
          <a:xfrm>
            <a:off x="152400" y="4419600"/>
            <a:ext cx="1828800" cy="1338263"/>
          </a:xfrm>
          <a:prstGeom prst="rect">
            <a:avLst/>
          </a:prstGeom>
          <a:noFill/>
          <a:ln w="9525">
            <a:noFill/>
            <a:miter lim="800000"/>
            <a:headEnd/>
            <a:tailEnd/>
          </a:ln>
        </p:spPr>
        <p:txBody>
          <a:bodyPr>
            <a:spAutoFit/>
          </a:bodyPr>
          <a:lstStyle/>
          <a:p>
            <a:pPr>
              <a:spcBef>
                <a:spcPct val="50000"/>
              </a:spcBef>
            </a:pPr>
            <a:r>
              <a:rPr lang="en-US" b="1" dirty="0" err="1">
                <a:latin typeface=".VnTime" pitchFamily="34" charset="0"/>
                <a:cs typeface="Times New Roman" pitchFamily="18" charset="0"/>
              </a:rPr>
              <a:t>Ngåi</a:t>
            </a:r>
            <a:r>
              <a:rPr lang="en-US" b="1" dirty="0">
                <a:latin typeface=".VnTime" pitchFamily="34" charset="0"/>
                <a:cs typeface="Times New Roman" pitchFamily="18" charset="0"/>
              </a:rPr>
              <a:t> </a:t>
            </a:r>
            <a:r>
              <a:rPr lang="en-US" b="1" dirty="0" err="1">
                <a:latin typeface=".VnTime" pitchFamily="34" charset="0"/>
                <a:cs typeface="Times New Roman" pitchFamily="18" charset="0"/>
              </a:rPr>
              <a:t>trªn</a:t>
            </a:r>
            <a:r>
              <a:rPr lang="en-US" b="1" dirty="0">
                <a:latin typeface=".VnTime" pitchFamily="34" charset="0"/>
                <a:cs typeface="Times New Roman" pitchFamily="18" charset="0"/>
              </a:rPr>
              <a:t> </a:t>
            </a:r>
            <a:r>
              <a:rPr lang="en-US" b="1" dirty="0" err="1">
                <a:latin typeface=".VnTime" pitchFamily="34" charset="0"/>
                <a:cs typeface="Times New Roman" pitchFamily="18" charset="0"/>
              </a:rPr>
              <a:t>ghÕ</a:t>
            </a:r>
            <a:r>
              <a:rPr lang="en-US" b="1" dirty="0">
                <a:latin typeface=".VnTime" pitchFamily="34" charset="0"/>
                <a:cs typeface="Times New Roman" pitchFamily="18" charset="0"/>
              </a:rPr>
              <a:t> </a:t>
            </a:r>
            <a:r>
              <a:rPr lang="en-US" b="1" dirty="0" err="1">
                <a:latin typeface=".VnTime" pitchFamily="34" charset="0"/>
                <a:cs typeface="Times New Roman" pitchFamily="18" charset="0"/>
              </a:rPr>
              <a:t>tho¶i</a:t>
            </a:r>
            <a:r>
              <a:rPr lang="en-US" b="1" dirty="0">
                <a:latin typeface=".VnTime" pitchFamily="34" charset="0"/>
                <a:cs typeface="Times New Roman" pitchFamily="18" charset="0"/>
              </a:rPr>
              <a:t> </a:t>
            </a:r>
            <a:r>
              <a:rPr lang="en-US" b="1" dirty="0" err="1">
                <a:latin typeface=".VnTime" pitchFamily="34" charset="0"/>
                <a:cs typeface="Times New Roman" pitchFamily="18" charset="0"/>
              </a:rPr>
              <a:t>m¸i</a:t>
            </a:r>
            <a:endParaRPr lang="en-US" b="1" dirty="0">
              <a:latin typeface=".VnTime" pitchFamily="34" charset="0"/>
              <a:cs typeface="Times New Roman" pitchFamily="18" charset="0"/>
            </a:endParaRPr>
          </a:p>
          <a:p>
            <a:pPr>
              <a:spcBef>
                <a:spcPct val="50000"/>
              </a:spcBef>
            </a:pPr>
            <a:r>
              <a:rPr lang="en-US" b="1" dirty="0" err="1">
                <a:latin typeface=".VnTime" pitchFamily="34" charset="0"/>
                <a:cs typeface="Times New Roman" pitchFamily="18" charset="0"/>
              </a:rPr>
              <a:t>HÝt</a:t>
            </a:r>
            <a:r>
              <a:rPr lang="en-US" b="1" dirty="0">
                <a:latin typeface=".VnTime" pitchFamily="34" charset="0"/>
                <a:cs typeface="Times New Roman" pitchFamily="18" charset="0"/>
              </a:rPr>
              <a:t> </a:t>
            </a:r>
            <a:r>
              <a:rPr lang="en-US" b="1" dirty="0" err="1">
                <a:latin typeface=".VnTime" pitchFamily="34" charset="0"/>
                <a:cs typeface="Times New Roman" pitchFamily="18" charset="0"/>
              </a:rPr>
              <a:t>vµo</a:t>
            </a:r>
            <a:r>
              <a:rPr lang="en-US" b="1" dirty="0">
                <a:latin typeface=".VnTime" pitchFamily="34" charset="0"/>
                <a:cs typeface="Times New Roman" pitchFamily="18" charset="0"/>
              </a:rPr>
              <a:t> </a:t>
            </a:r>
            <a:r>
              <a:rPr lang="en-US" b="1" dirty="0" err="1">
                <a:latin typeface=".VnTime" pitchFamily="34" charset="0"/>
                <a:cs typeface="Times New Roman" pitchFamily="18" charset="0"/>
              </a:rPr>
              <a:t>chËm</a:t>
            </a:r>
            <a:r>
              <a:rPr lang="en-US" b="1" dirty="0">
                <a:latin typeface=".VnTime" pitchFamily="34" charset="0"/>
                <a:cs typeface="Times New Roman" pitchFamily="18" charset="0"/>
              </a:rPr>
              <a:t>, </a:t>
            </a:r>
            <a:r>
              <a:rPr lang="en-US" b="1" dirty="0" err="1">
                <a:latin typeface=".VnTime" pitchFamily="34" charset="0"/>
                <a:cs typeface="Times New Roman" pitchFamily="18" charset="0"/>
              </a:rPr>
              <a:t>s©u</a:t>
            </a:r>
            <a:endParaRPr lang="en-US" b="1" dirty="0">
              <a:latin typeface=".VnTime" pitchFamily="34" charset="0"/>
              <a:cs typeface="Times New Roman" pitchFamily="18" charset="0"/>
            </a:endParaRPr>
          </a:p>
        </p:txBody>
      </p:sp>
      <p:pic>
        <p:nvPicPr>
          <p:cNvPr id="61448" name="Picture 11"/>
          <p:cNvPicPr>
            <a:picLocks noChangeAspect="1" noChangeArrowheads="1"/>
          </p:cNvPicPr>
          <p:nvPr/>
        </p:nvPicPr>
        <p:blipFill>
          <a:blip r:embed="rId2" cstate="print"/>
          <a:srcRect/>
          <a:stretch>
            <a:fillRect/>
          </a:stretch>
        </p:blipFill>
        <p:spPr bwMode="auto">
          <a:xfrm>
            <a:off x="6946900" y="4343400"/>
            <a:ext cx="1816100" cy="2286000"/>
          </a:xfrm>
          <a:prstGeom prst="rect">
            <a:avLst/>
          </a:prstGeom>
          <a:noFill/>
          <a:ln w="9525">
            <a:noFill/>
            <a:miter lim="800000"/>
            <a:headEnd/>
            <a:tailEnd/>
          </a:ln>
        </p:spPr>
      </p:pic>
      <p:sp>
        <p:nvSpPr>
          <p:cNvPr id="61449" name="Text Box 5"/>
          <p:cNvSpPr txBox="1">
            <a:spLocks noChangeArrowheads="1"/>
          </p:cNvSpPr>
          <p:nvPr/>
        </p:nvSpPr>
        <p:spPr bwMode="auto">
          <a:xfrm>
            <a:off x="2438400" y="1905000"/>
            <a:ext cx="1828800" cy="369888"/>
          </a:xfrm>
          <a:prstGeom prst="rect">
            <a:avLst/>
          </a:prstGeom>
          <a:noFill/>
          <a:ln w="9525">
            <a:noFill/>
            <a:miter lim="800000"/>
            <a:headEnd/>
            <a:tailEnd/>
          </a:ln>
        </p:spPr>
        <p:txBody>
          <a:bodyPr>
            <a:spAutoFit/>
          </a:bodyPr>
          <a:lstStyle/>
          <a:p>
            <a:pPr>
              <a:spcBef>
                <a:spcPct val="50000"/>
              </a:spcBef>
            </a:pPr>
            <a:r>
              <a:rPr lang="en-US" b="1" dirty="0" err="1">
                <a:latin typeface=".VnTime" pitchFamily="34" charset="0"/>
              </a:rPr>
              <a:t>NÝn</a:t>
            </a:r>
            <a:r>
              <a:rPr lang="en-US" b="1" dirty="0">
                <a:latin typeface=".VnTime" pitchFamily="34" charset="0"/>
              </a:rPr>
              <a:t> </a:t>
            </a:r>
            <a:r>
              <a:rPr lang="en-US" b="1" dirty="0" err="1">
                <a:latin typeface=".VnTime" pitchFamily="34" charset="0"/>
              </a:rPr>
              <a:t>thë</a:t>
            </a:r>
            <a:r>
              <a:rPr lang="en-US" b="1" dirty="0">
                <a:latin typeface=".VnTime" pitchFamily="34" charset="0"/>
              </a:rPr>
              <a:t> </a:t>
            </a:r>
            <a:r>
              <a:rPr lang="en-US" b="1" dirty="0" err="1">
                <a:latin typeface=".VnTime" pitchFamily="34" charset="0"/>
              </a:rPr>
              <a:t>vµi</a:t>
            </a:r>
            <a:r>
              <a:rPr lang="en-US" b="1" dirty="0">
                <a:latin typeface=".VnTime" pitchFamily="34" charset="0"/>
              </a:rPr>
              <a:t> </a:t>
            </a:r>
            <a:r>
              <a:rPr lang="en-US" b="1" dirty="0" err="1">
                <a:latin typeface=".VnTime" pitchFamily="34" charset="0"/>
              </a:rPr>
              <a:t>gi©y</a:t>
            </a:r>
            <a:endParaRPr lang="en-US" b="1" dirty="0">
              <a:latin typeface=".VnTime" pitchFamily="34" charset="0"/>
            </a:endParaRPr>
          </a:p>
        </p:txBody>
      </p:sp>
      <p:sp>
        <p:nvSpPr>
          <p:cNvPr id="61450" name="Text Box 5"/>
          <p:cNvSpPr txBox="1">
            <a:spLocks noChangeArrowheads="1"/>
          </p:cNvSpPr>
          <p:nvPr/>
        </p:nvSpPr>
        <p:spPr bwMode="auto">
          <a:xfrm>
            <a:off x="4343400" y="1524000"/>
            <a:ext cx="2743200" cy="1477963"/>
          </a:xfrm>
          <a:prstGeom prst="rect">
            <a:avLst/>
          </a:prstGeom>
          <a:noFill/>
          <a:ln w="9525">
            <a:noFill/>
            <a:miter lim="800000"/>
            <a:headEnd/>
            <a:tailEnd/>
          </a:ln>
        </p:spPr>
        <p:txBody>
          <a:bodyPr>
            <a:spAutoFit/>
          </a:bodyPr>
          <a:lstStyle/>
          <a:p>
            <a:pPr>
              <a:spcBef>
                <a:spcPct val="50000"/>
              </a:spcBef>
            </a:pPr>
            <a:r>
              <a:rPr lang="en-US" b="1" dirty="0">
                <a:latin typeface=".VnTime" pitchFamily="34" charset="0"/>
              </a:rPr>
              <a:t>Ho m¹nh 2 </a:t>
            </a:r>
            <a:r>
              <a:rPr lang="en-US" b="1" dirty="0" err="1">
                <a:latin typeface=".VnTime" pitchFamily="34" charset="0"/>
              </a:rPr>
              <a:t>lÇn</a:t>
            </a:r>
            <a:endParaRPr lang="en-US" b="1" dirty="0">
              <a:latin typeface=".VnTime" pitchFamily="34" charset="0"/>
            </a:endParaRPr>
          </a:p>
          <a:p>
            <a:pPr>
              <a:spcBef>
                <a:spcPct val="50000"/>
              </a:spcBef>
            </a:pPr>
            <a:r>
              <a:rPr lang="en-US" b="1" dirty="0" err="1">
                <a:latin typeface=".VnTime" pitchFamily="34" charset="0"/>
              </a:rPr>
              <a:t>LÇn</a:t>
            </a:r>
            <a:r>
              <a:rPr lang="en-US" b="1" dirty="0">
                <a:latin typeface=".VnTime" pitchFamily="34" charset="0"/>
              </a:rPr>
              <a:t> 1 </a:t>
            </a:r>
            <a:r>
              <a:rPr lang="en-US" b="1" dirty="0">
                <a:latin typeface=".VnTime" pitchFamily="34" charset="0"/>
                <a:sym typeface="Wingdings" pitchFamily="2" charset="2"/>
              </a:rPr>
              <a:t> long ®</a:t>
            </a:r>
            <a:r>
              <a:rPr lang="en-US" b="1" dirty="0" err="1">
                <a:latin typeface=".VnTime" pitchFamily="34" charset="0"/>
                <a:sym typeface="Wingdings" pitchFamily="2" charset="2"/>
              </a:rPr>
              <a:t>êm</a:t>
            </a:r>
            <a:endParaRPr lang="en-US" b="1" dirty="0">
              <a:latin typeface=".VnTime" pitchFamily="34" charset="0"/>
              <a:sym typeface="Wingdings" pitchFamily="2" charset="2"/>
            </a:endParaRPr>
          </a:p>
          <a:p>
            <a:pPr>
              <a:spcBef>
                <a:spcPct val="50000"/>
              </a:spcBef>
            </a:pPr>
            <a:r>
              <a:rPr lang="en-US" b="1" dirty="0" err="1">
                <a:latin typeface=".VnTime" pitchFamily="34" charset="0"/>
                <a:sym typeface="Wingdings" pitchFamily="2" charset="2"/>
              </a:rPr>
              <a:t>LÇn</a:t>
            </a:r>
            <a:r>
              <a:rPr lang="en-US" b="1" dirty="0">
                <a:latin typeface=".VnTime" pitchFamily="34" charset="0"/>
                <a:sym typeface="Wingdings" pitchFamily="2" charset="2"/>
              </a:rPr>
              <a:t> 2  ®</a:t>
            </a:r>
            <a:r>
              <a:rPr lang="en-US" b="1" dirty="0" err="1">
                <a:latin typeface=".VnTime" pitchFamily="34" charset="0"/>
                <a:sym typeface="Wingdings" pitchFamily="2" charset="2"/>
              </a:rPr>
              <a:t>Èy</a:t>
            </a:r>
            <a:r>
              <a:rPr lang="en-US" b="1" dirty="0">
                <a:latin typeface=".VnTime" pitchFamily="34" charset="0"/>
                <a:sym typeface="Wingdings" pitchFamily="2" charset="2"/>
              </a:rPr>
              <a:t> ®</a:t>
            </a:r>
            <a:r>
              <a:rPr lang="en-US" b="1" dirty="0" err="1">
                <a:latin typeface=".VnTime" pitchFamily="34" charset="0"/>
                <a:sym typeface="Wingdings" pitchFamily="2" charset="2"/>
              </a:rPr>
              <a:t>êm</a:t>
            </a:r>
            <a:r>
              <a:rPr lang="en-US" b="1" dirty="0">
                <a:latin typeface=".VnTime" pitchFamily="34" charset="0"/>
                <a:sym typeface="Wingdings" pitchFamily="2" charset="2"/>
              </a:rPr>
              <a:t> </a:t>
            </a:r>
            <a:r>
              <a:rPr lang="en-US" b="1" dirty="0" err="1">
                <a:latin typeface=".VnTime" pitchFamily="34" charset="0"/>
                <a:sym typeface="Wingdings" pitchFamily="2" charset="2"/>
              </a:rPr>
              <a:t>ra</a:t>
            </a:r>
            <a:r>
              <a:rPr lang="en-US" b="1" dirty="0">
                <a:latin typeface=".VnTime" pitchFamily="34" charset="0"/>
                <a:sym typeface="Wingdings" pitchFamily="2" charset="2"/>
              </a:rPr>
              <a:t> </a:t>
            </a:r>
            <a:r>
              <a:rPr lang="en-US" b="1" dirty="0" err="1">
                <a:latin typeface=".VnTime" pitchFamily="34" charset="0"/>
                <a:sym typeface="Wingdings" pitchFamily="2" charset="2"/>
              </a:rPr>
              <a:t>ngoµi</a:t>
            </a:r>
            <a:endParaRPr lang="en-US" b="1" dirty="0">
              <a:latin typeface=".VnTime" pitchFamily="34" charset="0"/>
            </a:endParaRPr>
          </a:p>
        </p:txBody>
      </p:sp>
      <p:sp>
        <p:nvSpPr>
          <p:cNvPr id="61451" name="Text Box 5"/>
          <p:cNvSpPr txBox="1">
            <a:spLocks noChangeArrowheads="1"/>
          </p:cNvSpPr>
          <p:nvPr/>
        </p:nvSpPr>
        <p:spPr bwMode="auto">
          <a:xfrm>
            <a:off x="6781800" y="2895600"/>
            <a:ext cx="2514600" cy="1892300"/>
          </a:xfrm>
          <a:prstGeom prst="rect">
            <a:avLst/>
          </a:prstGeom>
          <a:noFill/>
          <a:ln w="9525">
            <a:noFill/>
            <a:miter lim="800000"/>
            <a:headEnd/>
            <a:tailEnd/>
          </a:ln>
        </p:spPr>
        <p:txBody>
          <a:bodyPr>
            <a:spAutoFit/>
          </a:bodyPr>
          <a:lstStyle/>
          <a:p>
            <a:pPr>
              <a:spcBef>
                <a:spcPct val="50000"/>
              </a:spcBef>
            </a:pPr>
            <a:r>
              <a:rPr lang="en-US" b="1" dirty="0" err="1">
                <a:latin typeface=".VnTime" pitchFamily="34" charset="0"/>
              </a:rPr>
              <a:t>HÝt</a:t>
            </a:r>
            <a:r>
              <a:rPr lang="en-US" b="1" dirty="0">
                <a:latin typeface=".VnTime" pitchFamily="34" charset="0"/>
              </a:rPr>
              <a:t> </a:t>
            </a:r>
            <a:r>
              <a:rPr lang="en-US" b="1" dirty="0" err="1">
                <a:latin typeface=".VnTime" pitchFamily="34" charset="0"/>
              </a:rPr>
              <a:t>vµo</a:t>
            </a:r>
            <a:r>
              <a:rPr lang="en-US" b="1" dirty="0">
                <a:latin typeface=".VnTime" pitchFamily="34" charset="0"/>
              </a:rPr>
              <a:t> </a:t>
            </a:r>
            <a:r>
              <a:rPr lang="en-US" b="1" dirty="0" err="1">
                <a:latin typeface=".VnTime" pitchFamily="34" charset="0"/>
              </a:rPr>
              <a:t>chËm</a:t>
            </a:r>
            <a:r>
              <a:rPr lang="en-US" b="1" dirty="0">
                <a:latin typeface=".VnTime" pitchFamily="34" charset="0"/>
              </a:rPr>
              <a:t>, </a:t>
            </a:r>
            <a:r>
              <a:rPr lang="en-US" b="1" dirty="0" err="1">
                <a:latin typeface=".VnTime" pitchFamily="34" charset="0"/>
              </a:rPr>
              <a:t>nhÑ</a:t>
            </a:r>
            <a:r>
              <a:rPr lang="en-US" b="1" dirty="0">
                <a:latin typeface=".VnTime" pitchFamily="34" charset="0"/>
              </a:rPr>
              <a:t> </a:t>
            </a:r>
            <a:r>
              <a:rPr lang="en-US" b="1" dirty="0" err="1">
                <a:latin typeface=".VnTime" pitchFamily="34" charset="0"/>
              </a:rPr>
              <a:t>nhµng</a:t>
            </a:r>
            <a:endParaRPr lang="en-US" b="1" dirty="0">
              <a:latin typeface=".VnTime" pitchFamily="34" charset="0"/>
            </a:endParaRPr>
          </a:p>
          <a:p>
            <a:pPr>
              <a:spcBef>
                <a:spcPct val="50000"/>
              </a:spcBef>
            </a:pPr>
            <a:r>
              <a:rPr lang="en-US" b="1" dirty="0" err="1">
                <a:latin typeface=".VnTime" pitchFamily="34" charset="0"/>
              </a:rPr>
              <a:t>Thë</a:t>
            </a:r>
            <a:r>
              <a:rPr lang="en-US" b="1" dirty="0">
                <a:latin typeface=".VnTime" pitchFamily="34" charset="0"/>
              </a:rPr>
              <a:t> </a:t>
            </a:r>
            <a:r>
              <a:rPr lang="en-US" b="1" dirty="0" err="1">
                <a:latin typeface=".VnTime" pitchFamily="34" charset="0"/>
              </a:rPr>
              <a:t>chóm</a:t>
            </a:r>
            <a:r>
              <a:rPr lang="en-US" b="1" dirty="0">
                <a:latin typeface=".VnTime" pitchFamily="34" charset="0"/>
              </a:rPr>
              <a:t> </a:t>
            </a:r>
            <a:r>
              <a:rPr lang="en-US" b="1" dirty="0" err="1">
                <a:latin typeface=".VnTime" pitchFamily="34" charset="0"/>
              </a:rPr>
              <a:t>m«i</a:t>
            </a:r>
            <a:r>
              <a:rPr lang="en-US" b="1" dirty="0">
                <a:latin typeface=".VnTime" pitchFamily="34" charset="0"/>
              </a:rPr>
              <a:t> </a:t>
            </a:r>
            <a:r>
              <a:rPr lang="en-US" b="1" dirty="0" err="1">
                <a:latin typeface=".VnTime" pitchFamily="34" charset="0"/>
              </a:rPr>
              <a:t>vµi</a:t>
            </a:r>
            <a:r>
              <a:rPr lang="en-US" b="1" dirty="0">
                <a:latin typeface=".VnTime" pitchFamily="34" charset="0"/>
              </a:rPr>
              <a:t> </a:t>
            </a:r>
            <a:r>
              <a:rPr lang="en-US" b="1" dirty="0" err="1">
                <a:latin typeface=".VnTime" pitchFamily="34" charset="0"/>
              </a:rPr>
              <a:t>lÇn</a:t>
            </a:r>
            <a:endParaRPr lang="en-US" b="1" dirty="0">
              <a:latin typeface=".VnTime" pitchFamily="34" charset="0"/>
            </a:endParaRPr>
          </a:p>
          <a:p>
            <a:pPr>
              <a:spcBef>
                <a:spcPct val="50000"/>
              </a:spcBef>
            </a:pPr>
            <a:r>
              <a:rPr lang="en-US" b="1" dirty="0" err="1">
                <a:latin typeface=".VnTime" pitchFamily="34" charset="0"/>
              </a:rPr>
              <a:t>LÆp</a:t>
            </a:r>
            <a:r>
              <a:rPr lang="en-US" b="1" dirty="0">
                <a:latin typeface=".VnTime" pitchFamily="34" charset="0"/>
              </a:rPr>
              <a:t> l¹i ®</a:t>
            </a:r>
            <a:r>
              <a:rPr lang="en-US" b="1" dirty="0" err="1">
                <a:latin typeface=".VnTime" pitchFamily="34" charset="0"/>
              </a:rPr>
              <a:t>éng</a:t>
            </a:r>
            <a:r>
              <a:rPr lang="en-US" b="1" dirty="0">
                <a:latin typeface=".VnTime" pitchFamily="34" charset="0"/>
              </a:rPr>
              <a:t> </a:t>
            </a:r>
            <a:r>
              <a:rPr lang="en-US" b="1" dirty="0" err="1">
                <a:latin typeface=".VnTime" pitchFamily="34" charset="0"/>
              </a:rPr>
              <a:t>t¸c</a:t>
            </a:r>
            <a:r>
              <a:rPr lang="en-US" b="1" dirty="0">
                <a:latin typeface=".VnTime" pitchFamily="34" charset="0"/>
              </a:rPr>
              <a:t> ho</a:t>
            </a:r>
          </a:p>
          <a:p>
            <a:pPr>
              <a:spcBef>
                <a:spcPct val="50000"/>
              </a:spcBef>
            </a:pPr>
            <a:endParaRPr lang="en-US" b="1" dirty="0">
              <a:latin typeface=".VnTime"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685800"/>
          </a:xfrm>
          <a:solidFill>
            <a:srgbClr val="002060"/>
          </a:solidFill>
        </p:spPr>
        <p:txBody>
          <a:bodyPr>
            <a:normAutofit fontScale="90000"/>
          </a:bodyPr>
          <a:lstStyle/>
          <a:p>
            <a:pPr algn="ctr" eaLnBrk="1" fontAlgn="auto" hangingPunct="1">
              <a:spcAft>
                <a:spcPts val="0"/>
              </a:spcAft>
              <a:defRPr/>
            </a:pPr>
            <a:r>
              <a:rPr lang="en-US" sz="4400" dirty="0" err="1">
                <a:solidFill>
                  <a:schemeClr val="bg1"/>
                </a:solidFill>
              </a:rPr>
              <a:t>tập</a:t>
            </a:r>
            <a:r>
              <a:rPr lang="en-US" sz="4400" dirty="0">
                <a:solidFill>
                  <a:schemeClr val="bg1"/>
                </a:solidFill>
              </a:rPr>
              <a:t> </a:t>
            </a:r>
            <a:r>
              <a:rPr lang="en-US" sz="4400" dirty="0" err="1">
                <a:solidFill>
                  <a:schemeClr val="bg1"/>
                </a:solidFill>
              </a:rPr>
              <a:t>thở</a:t>
            </a:r>
            <a:r>
              <a:rPr lang="en-US" sz="4400" dirty="0">
                <a:solidFill>
                  <a:schemeClr val="bg1"/>
                </a:solidFill>
              </a:rPr>
              <a:t> </a:t>
            </a:r>
            <a:r>
              <a:rPr lang="en-US" sz="4400" dirty="0" err="1">
                <a:solidFill>
                  <a:schemeClr val="bg1"/>
                </a:solidFill>
              </a:rPr>
              <a:t>chúm</a:t>
            </a:r>
            <a:r>
              <a:rPr lang="en-US" sz="4400" dirty="0">
                <a:solidFill>
                  <a:schemeClr val="bg1"/>
                </a:solidFill>
              </a:rPr>
              <a:t> </a:t>
            </a:r>
            <a:r>
              <a:rPr lang="en-US" sz="4400" dirty="0" err="1">
                <a:solidFill>
                  <a:schemeClr val="bg1"/>
                </a:solidFill>
              </a:rPr>
              <a:t>môi</a:t>
            </a:r>
            <a:endParaRPr sz="4400" dirty="0">
              <a:solidFill>
                <a:schemeClr val="bg1"/>
              </a:solidFill>
            </a:endParaRPr>
          </a:p>
        </p:txBody>
      </p:sp>
      <p:sp>
        <p:nvSpPr>
          <p:cNvPr id="11" name="Rectangle 2"/>
          <p:cNvSpPr txBox="1">
            <a:spLocks noChangeArrowheads="1"/>
          </p:cNvSpPr>
          <p:nvPr/>
        </p:nvSpPr>
        <p:spPr>
          <a:xfrm>
            <a:off x="685800" y="228600"/>
            <a:ext cx="7772400" cy="762000"/>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p>
            <a:pPr fontAlgn="auto">
              <a:spcAft>
                <a:spcPts val="0"/>
              </a:spcAft>
              <a:defRPr/>
            </a:pPr>
            <a:endParaRPr lang="en-US" sz="4000" b="1" dirty="0">
              <a:ln w="635">
                <a:noFill/>
              </a:ln>
              <a:solidFill>
                <a:srgbClr val="FFFF00"/>
              </a:solidFill>
              <a:effectLst>
                <a:outerShdw blurRad="38100" dist="25400" dir="5400000" algn="tl" rotWithShape="0">
                  <a:srgbClr val="000000">
                    <a:alpha val="43000"/>
                  </a:srgbClr>
                </a:outerShdw>
              </a:effectLst>
              <a:latin typeface=".VnArialH" pitchFamily="34" charset="0"/>
              <a:ea typeface="+mj-ea"/>
              <a:cs typeface="+mj-cs"/>
            </a:endParaRPr>
          </a:p>
        </p:txBody>
      </p:sp>
      <p:pic>
        <p:nvPicPr>
          <p:cNvPr id="62468" name="Picture 3"/>
          <p:cNvPicPr>
            <a:picLocks noChangeAspect="1" noChangeArrowheads="1"/>
          </p:cNvPicPr>
          <p:nvPr/>
        </p:nvPicPr>
        <p:blipFill>
          <a:blip r:embed="rId2" cstate="print"/>
          <a:srcRect/>
          <a:stretch>
            <a:fillRect/>
          </a:stretch>
        </p:blipFill>
        <p:spPr bwMode="auto">
          <a:xfrm>
            <a:off x="685800" y="1447800"/>
            <a:ext cx="3157538" cy="3657600"/>
          </a:xfrm>
          <a:prstGeom prst="rect">
            <a:avLst/>
          </a:prstGeom>
          <a:noFill/>
          <a:ln w="9525">
            <a:noFill/>
            <a:miter lim="800000"/>
            <a:headEnd/>
            <a:tailEnd/>
          </a:ln>
        </p:spPr>
      </p:pic>
      <p:pic>
        <p:nvPicPr>
          <p:cNvPr id="62469" name="Picture 4"/>
          <p:cNvPicPr>
            <a:picLocks noChangeAspect="1" noChangeArrowheads="1"/>
          </p:cNvPicPr>
          <p:nvPr/>
        </p:nvPicPr>
        <p:blipFill>
          <a:blip r:embed="rId3" cstate="print"/>
          <a:srcRect/>
          <a:stretch>
            <a:fillRect/>
          </a:stretch>
        </p:blipFill>
        <p:spPr bwMode="auto">
          <a:xfrm>
            <a:off x="5029200" y="1447800"/>
            <a:ext cx="3421063" cy="3581400"/>
          </a:xfrm>
          <a:prstGeom prst="rect">
            <a:avLst/>
          </a:prstGeom>
          <a:noFill/>
          <a:ln w="9525">
            <a:noFill/>
            <a:miter lim="800000"/>
            <a:headEnd/>
            <a:tailEnd/>
          </a:ln>
        </p:spPr>
      </p:pic>
      <p:sp>
        <p:nvSpPr>
          <p:cNvPr id="62470" name="Text Box 5"/>
          <p:cNvSpPr txBox="1">
            <a:spLocks noChangeArrowheads="1"/>
          </p:cNvSpPr>
          <p:nvPr/>
        </p:nvSpPr>
        <p:spPr bwMode="auto">
          <a:xfrm>
            <a:off x="609600" y="5257800"/>
            <a:ext cx="3276600" cy="1323975"/>
          </a:xfrm>
          <a:prstGeom prst="rect">
            <a:avLst/>
          </a:prstGeom>
          <a:noFill/>
          <a:ln w="9525">
            <a:noFill/>
            <a:miter lim="800000"/>
            <a:headEnd/>
            <a:tailEnd/>
          </a:ln>
        </p:spPr>
        <p:txBody>
          <a:bodyPr>
            <a:spAutoFit/>
          </a:bodyPr>
          <a:lstStyle/>
          <a:p>
            <a:pPr algn="just">
              <a:spcBef>
                <a:spcPct val="50000"/>
              </a:spcBef>
            </a:pPr>
            <a:r>
              <a:rPr lang="en-US" sz="2000" b="1" dirty="0" err="1">
                <a:latin typeface=".VnTime" pitchFamily="34" charset="0"/>
              </a:rPr>
              <a:t>Ngåi</a:t>
            </a:r>
            <a:r>
              <a:rPr lang="en-US" sz="2000" b="1" dirty="0">
                <a:latin typeface=".VnTime" pitchFamily="34" charset="0"/>
              </a:rPr>
              <a:t> </a:t>
            </a:r>
            <a:r>
              <a:rPr lang="en-US" sz="2000" b="1" dirty="0" err="1">
                <a:latin typeface=".VnTime" pitchFamily="34" charset="0"/>
              </a:rPr>
              <a:t>tho¶i</a:t>
            </a:r>
            <a:r>
              <a:rPr lang="en-US" sz="2000" b="1" dirty="0">
                <a:latin typeface=".VnTime" pitchFamily="34" charset="0"/>
              </a:rPr>
              <a:t> </a:t>
            </a:r>
            <a:r>
              <a:rPr lang="en-US" sz="2000" b="1" dirty="0" err="1">
                <a:latin typeface=".VnTime" pitchFamily="34" charset="0"/>
              </a:rPr>
              <a:t>m¸i</a:t>
            </a:r>
            <a:endParaRPr lang="en-US" sz="2000" b="1" dirty="0">
              <a:latin typeface=".VnTime" pitchFamily="34" charset="0"/>
            </a:endParaRPr>
          </a:p>
          <a:p>
            <a:pPr algn="just">
              <a:spcBef>
                <a:spcPct val="50000"/>
              </a:spcBef>
            </a:pPr>
            <a:r>
              <a:rPr lang="en-US" sz="2000" b="1" dirty="0" err="1">
                <a:latin typeface=".VnTime" pitchFamily="34" charset="0"/>
              </a:rPr>
              <a:t>Th</a:t>
            </a:r>
            <a:r>
              <a:rPr lang="en-US" sz="2000" b="1" dirty="0">
                <a:latin typeface=".VnTime" pitchFamily="34" charset="0"/>
              </a:rPr>
              <a:t>¶ </a:t>
            </a:r>
            <a:r>
              <a:rPr lang="en-US" sz="2000" b="1" dirty="0" err="1">
                <a:latin typeface=".VnTime" pitchFamily="34" charset="0"/>
              </a:rPr>
              <a:t>láng</a:t>
            </a:r>
            <a:r>
              <a:rPr lang="en-US" sz="2000" b="1" dirty="0">
                <a:latin typeface=".VnTime" pitchFamily="34" charset="0"/>
              </a:rPr>
              <a:t> </a:t>
            </a:r>
            <a:r>
              <a:rPr lang="en-US" sz="2000" b="1" dirty="0" err="1">
                <a:latin typeface=".VnTime" pitchFamily="34" charset="0"/>
              </a:rPr>
              <a:t>cæ</a:t>
            </a:r>
            <a:r>
              <a:rPr lang="en-US" sz="2000" b="1" dirty="0">
                <a:latin typeface=".VnTime" pitchFamily="34" charset="0"/>
              </a:rPr>
              <a:t>, </a:t>
            </a:r>
            <a:r>
              <a:rPr lang="en-US" sz="2000" b="1" dirty="0" err="1">
                <a:latin typeface=".VnTime" pitchFamily="34" charset="0"/>
              </a:rPr>
              <a:t>vai</a:t>
            </a:r>
            <a:endParaRPr lang="en-US" sz="2000" b="1" dirty="0">
              <a:latin typeface=".VnTime" pitchFamily="34" charset="0"/>
            </a:endParaRPr>
          </a:p>
          <a:p>
            <a:pPr algn="just">
              <a:spcBef>
                <a:spcPct val="50000"/>
              </a:spcBef>
            </a:pPr>
            <a:r>
              <a:rPr lang="en-US" sz="2000" b="1" dirty="0" err="1">
                <a:latin typeface=".VnTime" pitchFamily="34" charset="0"/>
              </a:rPr>
              <a:t>HÝt</a:t>
            </a:r>
            <a:r>
              <a:rPr lang="en-US" sz="2000" b="1" dirty="0">
                <a:latin typeface=".VnTime" pitchFamily="34" charset="0"/>
              </a:rPr>
              <a:t> </a:t>
            </a:r>
            <a:r>
              <a:rPr lang="en-US" sz="2000" b="1" dirty="0" err="1">
                <a:latin typeface=".VnTime" pitchFamily="34" charset="0"/>
              </a:rPr>
              <a:t>vµo</a:t>
            </a:r>
            <a:r>
              <a:rPr lang="en-US" sz="2000" b="1" dirty="0">
                <a:latin typeface=".VnTime" pitchFamily="34" charset="0"/>
              </a:rPr>
              <a:t> </a:t>
            </a:r>
            <a:r>
              <a:rPr lang="en-US" sz="2000" b="1" dirty="0" err="1">
                <a:latin typeface=".VnTime" pitchFamily="34" charset="0"/>
              </a:rPr>
              <a:t>chËm</a:t>
            </a:r>
            <a:r>
              <a:rPr lang="en-US" sz="2000" b="1" dirty="0">
                <a:latin typeface=".VnTime" pitchFamily="34" charset="0"/>
              </a:rPr>
              <a:t> qua </a:t>
            </a:r>
            <a:r>
              <a:rPr lang="en-US" sz="2000" b="1" dirty="0" err="1">
                <a:latin typeface=".VnTime" pitchFamily="34" charset="0"/>
              </a:rPr>
              <a:t>mòi</a:t>
            </a:r>
            <a:endParaRPr lang="en-US" sz="2000" b="1" dirty="0">
              <a:latin typeface=".VnTime" pitchFamily="34" charset="0"/>
            </a:endParaRPr>
          </a:p>
        </p:txBody>
      </p:sp>
      <p:sp>
        <p:nvSpPr>
          <p:cNvPr id="62471" name="Text Box 5"/>
          <p:cNvSpPr txBox="1">
            <a:spLocks noChangeArrowheads="1"/>
          </p:cNvSpPr>
          <p:nvPr/>
        </p:nvSpPr>
        <p:spPr bwMode="auto">
          <a:xfrm>
            <a:off x="4572000" y="5181600"/>
            <a:ext cx="4191000" cy="1477963"/>
          </a:xfrm>
          <a:prstGeom prst="rect">
            <a:avLst/>
          </a:prstGeom>
          <a:noFill/>
          <a:ln w="9525">
            <a:noFill/>
            <a:miter lim="800000"/>
            <a:headEnd/>
            <a:tailEnd/>
          </a:ln>
        </p:spPr>
        <p:txBody>
          <a:bodyPr>
            <a:spAutoFit/>
          </a:bodyPr>
          <a:lstStyle/>
          <a:p>
            <a:pPr algn="just">
              <a:spcBef>
                <a:spcPct val="50000"/>
              </a:spcBef>
            </a:pPr>
            <a:r>
              <a:rPr lang="en-US" sz="2000" b="1" dirty="0" err="1">
                <a:latin typeface=".VnTime" pitchFamily="34" charset="0"/>
              </a:rPr>
              <a:t>M«i</a:t>
            </a:r>
            <a:r>
              <a:rPr lang="en-US" sz="2000" b="1" dirty="0">
                <a:latin typeface=".VnTime" pitchFamily="34" charset="0"/>
              </a:rPr>
              <a:t> </a:t>
            </a:r>
            <a:r>
              <a:rPr lang="en-US" sz="2000" b="1" dirty="0" err="1">
                <a:latin typeface=".VnTime" pitchFamily="34" charset="0"/>
              </a:rPr>
              <a:t>chóm</a:t>
            </a:r>
            <a:r>
              <a:rPr lang="en-US" sz="2000" b="1" dirty="0">
                <a:latin typeface=".VnTime" pitchFamily="34" charset="0"/>
              </a:rPr>
              <a:t> l¹i </a:t>
            </a:r>
            <a:r>
              <a:rPr lang="en-US" sz="2000" b="1" dirty="0" err="1">
                <a:latin typeface=".VnTime" pitchFamily="34" charset="0"/>
              </a:rPr>
              <a:t>nh</a:t>
            </a:r>
            <a:r>
              <a:rPr lang="en-US" sz="2000" b="1" dirty="0">
                <a:latin typeface=".VnTime" pitchFamily="34" charset="0"/>
              </a:rPr>
              <a:t>­ ®</a:t>
            </a:r>
            <a:r>
              <a:rPr lang="en-US" sz="2000" b="1" dirty="0" err="1">
                <a:latin typeface=".VnTime" pitchFamily="34" charset="0"/>
              </a:rPr>
              <a:t>ang</a:t>
            </a:r>
            <a:r>
              <a:rPr lang="en-US" sz="2000" b="1" dirty="0">
                <a:latin typeface=".VnTime" pitchFamily="34" charset="0"/>
              </a:rPr>
              <a:t> </a:t>
            </a:r>
            <a:r>
              <a:rPr lang="en-US" sz="2000" b="1" dirty="0" err="1">
                <a:latin typeface=".VnTime" pitchFamily="34" charset="0"/>
              </a:rPr>
              <a:t>huýt</a:t>
            </a:r>
            <a:r>
              <a:rPr lang="en-US" sz="2000" b="1" dirty="0">
                <a:latin typeface=".VnTime" pitchFamily="34" charset="0"/>
              </a:rPr>
              <a:t>  </a:t>
            </a:r>
            <a:r>
              <a:rPr lang="en-US" sz="2000" b="1" dirty="0" err="1">
                <a:latin typeface=".VnTime" pitchFamily="34" charset="0"/>
              </a:rPr>
              <a:t>s¸o</a:t>
            </a:r>
            <a:endParaRPr lang="en-US" sz="2000" b="1" dirty="0">
              <a:latin typeface=".VnTime" pitchFamily="34" charset="0"/>
            </a:endParaRPr>
          </a:p>
          <a:p>
            <a:pPr algn="just">
              <a:spcBef>
                <a:spcPct val="50000"/>
              </a:spcBef>
            </a:pPr>
            <a:r>
              <a:rPr lang="en-US" sz="2000" b="1" dirty="0" err="1">
                <a:latin typeface=".VnTime" pitchFamily="34" charset="0"/>
              </a:rPr>
              <a:t>Thë</a:t>
            </a:r>
            <a:r>
              <a:rPr lang="en-US" sz="2000" b="1" dirty="0">
                <a:latin typeface=".VnTime" pitchFamily="34" charset="0"/>
              </a:rPr>
              <a:t> </a:t>
            </a:r>
            <a:r>
              <a:rPr lang="en-US" sz="2000" b="1" dirty="0" err="1">
                <a:latin typeface=".VnTime" pitchFamily="34" charset="0"/>
              </a:rPr>
              <a:t>ra</a:t>
            </a:r>
            <a:r>
              <a:rPr lang="en-US" sz="2000" b="1" dirty="0">
                <a:latin typeface=".VnTime" pitchFamily="34" charset="0"/>
              </a:rPr>
              <a:t> </a:t>
            </a:r>
            <a:r>
              <a:rPr lang="en-US" sz="2000" b="1" dirty="0" err="1">
                <a:latin typeface=".VnTime" pitchFamily="34" charset="0"/>
              </a:rPr>
              <a:t>b»ng</a:t>
            </a:r>
            <a:r>
              <a:rPr lang="en-US" sz="2000" b="1" dirty="0">
                <a:latin typeface=".VnTime" pitchFamily="34" charset="0"/>
              </a:rPr>
              <a:t> </a:t>
            </a:r>
            <a:r>
              <a:rPr lang="en-US" sz="2000" b="1" dirty="0" err="1">
                <a:latin typeface=".VnTime" pitchFamily="34" charset="0"/>
              </a:rPr>
              <a:t>miÖng</a:t>
            </a:r>
            <a:r>
              <a:rPr lang="en-US" sz="2000" b="1" dirty="0">
                <a:latin typeface=".VnTime" pitchFamily="34" charset="0"/>
              </a:rPr>
              <a:t> </a:t>
            </a:r>
            <a:r>
              <a:rPr lang="en-US" sz="2000" b="1" dirty="0" err="1">
                <a:latin typeface=".VnTime" pitchFamily="34" charset="0"/>
              </a:rPr>
              <a:t>chËm</a:t>
            </a:r>
            <a:r>
              <a:rPr lang="en-US" sz="2000" b="1" dirty="0">
                <a:latin typeface=".VnTime" pitchFamily="34" charset="0"/>
              </a:rPr>
              <a:t> </a:t>
            </a:r>
            <a:r>
              <a:rPr lang="en-US" sz="2000" b="1" dirty="0" err="1">
                <a:latin typeface=".VnTime" pitchFamily="34" charset="0"/>
              </a:rPr>
              <a:t>sao</a:t>
            </a:r>
            <a:r>
              <a:rPr lang="en-US" sz="2000" b="1" dirty="0">
                <a:latin typeface=".VnTime" pitchFamily="34" charset="0"/>
              </a:rPr>
              <a:t> </a:t>
            </a:r>
            <a:r>
              <a:rPr lang="en-US" sz="2000" b="1" dirty="0" err="1">
                <a:latin typeface=".VnTime" pitchFamily="34" charset="0"/>
              </a:rPr>
              <a:t>cho</a:t>
            </a:r>
            <a:r>
              <a:rPr lang="en-US" sz="2000" b="1" dirty="0">
                <a:latin typeface=".VnTime" pitchFamily="34" charset="0"/>
              </a:rPr>
              <a:t> </a:t>
            </a:r>
            <a:r>
              <a:rPr lang="en-US" sz="2000" b="1" dirty="0" err="1">
                <a:latin typeface=".VnTime" pitchFamily="34" charset="0"/>
              </a:rPr>
              <a:t>thêi</a:t>
            </a:r>
            <a:r>
              <a:rPr lang="en-US" sz="2000" b="1" dirty="0">
                <a:latin typeface=".VnTime" pitchFamily="34" charset="0"/>
              </a:rPr>
              <a:t> </a:t>
            </a:r>
            <a:r>
              <a:rPr lang="en-US" sz="2000" b="1" dirty="0" err="1">
                <a:latin typeface=".VnTime" pitchFamily="34" charset="0"/>
              </a:rPr>
              <a:t>gian</a:t>
            </a:r>
            <a:r>
              <a:rPr lang="en-US" sz="2000" b="1" dirty="0">
                <a:latin typeface=".VnTime" pitchFamily="34" charset="0"/>
              </a:rPr>
              <a:t> </a:t>
            </a:r>
            <a:r>
              <a:rPr lang="en-US" sz="2000" b="1" dirty="0" err="1">
                <a:latin typeface=".VnTime" pitchFamily="34" charset="0"/>
              </a:rPr>
              <a:t>thë</a:t>
            </a:r>
            <a:r>
              <a:rPr lang="en-US" sz="2000" b="1" dirty="0">
                <a:latin typeface=".VnTime" pitchFamily="34" charset="0"/>
              </a:rPr>
              <a:t> </a:t>
            </a:r>
            <a:r>
              <a:rPr lang="en-US" sz="2000" b="1" dirty="0" err="1">
                <a:latin typeface=".VnTime" pitchFamily="34" charset="0"/>
              </a:rPr>
              <a:t>ra</a:t>
            </a:r>
            <a:r>
              <a:rPr lang="en-US" sz="2000" b="1" dirty="0">
                <a:latin typeface=".VnTime" pitchFamily="34" charset="0"/>
              </a:rPr>
              <a:t> </a:t>
            </a:r>
            <a:r>
              <a:rPr lang="en-US" sz="2000" b="1" dirty="0" err="1">
                <a:latin typeface=".VnTime" pitchFamily="34" charset="0"/>
              </a:rPr>
              <a:t>gÊp</a:t>
            </a:r>
            <a:r>
              <a:rPr lang="en-US" sz="2000" b="1" dirty="0">
                <a:latin typeface=".VnTime" pitchFamily="34" charset="0"/>
              </a:rPr>
              <a:t> ®«</a:t>
            </a:r>
            <a:r>
              <a:rPr lang="en-US" sz="2000" b="1" dirty="0" err="1">
                <a:latin typeface=".VnTime" pitchFamily="34" charset="0"/>
              </a:rPr>
              <a:t>i</a:t>
            </a:r>
            <a:r>
              <a:rPr lang="en-US" sz="2000" b="1" dirty="0">
                <a:latin typeface=".VnTime" pitchFamily="34" charset="0"/>
              </a:rPr>
              <a:t> </a:t>
            </a:r>
            <a:r>
              <a:rPr lang="en-US" sz="2000" b="1" dirty="0" err="1">
                <a:latin typeface=".VnTime" pitchFamily="34" charset="0"/>
              </a:rPr>
              <a:t>thêi</a:t>
            </a:r>
            <a:r>
              <a:rPr lang="en-US" sz="2000" b="1" dirty="0">
                <a:latin typeface=".VnTime" pitchFamily="34" charset="0"/>
              </a:rPr>
              <a:t> </a:t>
            </a:r>
            <a:r>
              <a:rPr lang="en-US" sz="2000" b="1" dirty="0" err="1">
                <a:latin typeface=".VnTime" pitchFamily="34" charset="0"/>
              </a:rPr>
              <a:t>gian</a:t>
            </a:r>
            <a:r>
              <a:rPr lang="en-US" sz="2000" b="1" dirty="0">
                <a:latin typeface=".VnTime" pitchFamily="34" charset="0"/>
              </a:rPr>
              <a:t> </a:t>
            </a:r>
            <a:r>
              <a:rPr lang="en-US" sz="2000" b="1" dirty="0" err="1">
                <a:latin typeface=".VnTime" pitchFamily="34" charset="0"/>
              </a:rPr>
              <a:t>hÝt</a:t>
            </a:r>
            <a:r>
              <a:rPr lang="en-US" sz="2000" b="1" dirty="0">
                <a:latin typeface=".VnTime" pitchFamily="34" charset="0"/>
              </a:rPr>
              <a:t> </a:t>
            </a:r>
            <a:r>
              <a:rPr lang="en-US" sz="2000" b="1" dirty="0" err="1">
                <a:latin typeface=".VnTime" pitchFamily="34" charset="0"/>
              </a:rPr>
              <a:t>vµo</a:t>
            </a:r>
            <a:endParaRPr lang="en-US" sz="2000" b="1" dirty="0">
              <a:latin typeface=".VnTime"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762000"/>
          </a:xfrm>
          <a:solidFill>
            <a:srgbClr val="002060"/>
          </a:solidFill>
        </p:spPr>
        <p:txBody>
          <a:bodyPr/>
          <a:lstStyle/>
          <a:p>
            <a:pPr algn="ctr" eaLnBrk="1" fontAlgn="auto" hangingPunct="1">
              <a:spcAft>
                <a:spcPts val="0"/>
              </a:spcAft>
              <a:defRPr/>
            </a:pPr>
            <a:r>
              <a:rPr lang="en-US" sz="4400" dirty="0" err="1">
                <a:solidFill>
                  <a:schemeClr val="bg1"/>
                </a:solidFill>
              </a:rPr>
              <a:t>Tập</a:t>
            </a:r>
            <a:r>
              <a:rPr lang="en-US" sz="4400" dirty="0">
                <a:solidFill>
                  <a:schemeClr val="bg1"/>
                </a:solidFill>
              </a:rPr>
              <a:t> </a:t>
            </a:r>
            <a:r>
              <a:rPr lang="en-US" sz="4400" dirty="0" err="1">
                <a:solidFill>
                  <a:schemeClr val="bg1"/>
                </a:solidFill>
              </a:rPr>
              <a:t>thở</a:t>
            </a:r>
            <a:r>
              <a:rPr lang="en-US" sz="4400" dirty="0">
                <a:solidFill>
                  <a:schemeClr val="bg1"/>
                </a:solidFill>
              </a:rPr>
              <a:t> </a:t>
            </a:r>
            <a:r>
              <a:rPr lang="en-US" sz="4400" dirty="0" err="1">
                <a:solidFill>
                  <a:schemeClr val="bg1"/>
                </a:solidFill>
              </a:rPr>
              <a:t>cơ</a:t>
            </a:r>
            <a:r>
              <a:rPr lang="en-US" sz="4400" dirty="0">
                <a:solidFill>
                  <a:schemeClr val="bg1"/>
                </a:solidFill>
              </a:rPr>
              <a:t> </a:t>
            </a:r>
            <a:r>
              <a:rPr lang="en-US" sz="4400" dirty="0" err="1">
                <a:solidFill>
                  <a:schemeClr val="bg1"/>
                </a:solidFill>
              </a:rPr>
              <a:t>hoành</a:t>
            </a:r>
            <a:endParaRPr sz="4400" dirty="0">
              <a:solidFill>
                <a:schemeClr val="bg1"/>
              </a:solidFill>
            </a:endParaRPr>
          </a:p>
        </p:txBody>
      </p:sp>
      <p:sp>
        <p:nvSpPr>
          <p:cNvPr id="11" name="Rectangle 2"/>
          <p:cNvSpPr txBox="1">
            <a:spLocks noChangeArrowheads="1"/>
          </p:cNvSpPr>
          <p:nvPr/>
        </p:nvSpPr>
        <p:spPr>
          <a:xfrm>
            <a:off x="685800" y="228600"/>
            <a:ext cx="7772400" cy="762000"/>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p>
            <a:pPr fontAlgn="auto">
              <a:spcAft>
                <a:spcPts val="0"/>
              </a:spcAft>
              <a:defRPr/>
            </a:pPr>
            <a:endParaRPr lang="en-US" sz="4000" b="1" dirty="0">
              <a:ln w="635">
                <a:noFill/>
              </a:ln>
              <a:solidFill>
                <a:srgbClr val="FFFF00"/>
              </a:solidFill>
              <a:effectLst>
                <a:outerShdw blurRad="38100" dist="25400" dir="5400000" algn="tl" rotWithShape="0">
                  <a:srgbClr val="000000">
                    <a:alpha val="43000"/>
                  </a:srgbClr>
                </a:outerShdw>
              </a:effectLst>
              <a:latin typeface=".VnArialH" pitchFamily="34" charset="0"/>
              <a:ea typeface="+mj-ea"/>
              <a:cs typeface="+mj-cs"/>
            </a:endParaRPr>
          </a:p>
        </p:txBody>
      </p:sp>
      <p:sp>
        <p:nvSpPr>
          <p:cNvPr id="63492" name="Text Box 5"/>
          <p:cNvSpPr txBox="1">
            <a:spLocks noChangeArrowheads="1"/>
          </p:cNvSpPr>
          <p:nvPr/>
        </p:nvSpPr>
        <p:spPr bwMode="auto">
          <a:xfrm>
            <a:off x="533400" y="5257800"/>
            <a:ext cx="3124200" cy="1016000"/>
          </a:xfrm>
          <a:prstGeom prst="rect">
            <a:avLst/>
          </a:prstGeom>
          <a:noFill/>
          <a:ln w="9525">
            <a:noFill/>
            <a:miter lim="800000"/>
            <a:headEnd/>
            <a:tailEnd/>
          </a:ln>
        </p:spPr>
        <p:txBody>
          <a:bodyPr>
            <a:spAutoFit/>
          </a:bodyPr>
          <a:lstStyle/>
          <a:p>
            <a:pPr algn="just">
              <a:spcBef>
                <a:spcPct val="50000"/>
              </a:spcBef>
            </a:pPr>
            <a:r>
              <a:rPr lang="en-US" sz="2400" b="1" dirty="0" err="1">
                <a:latin typeface=".VnTime" pitchFamily="34" charset="0"/>
              </a:rPr>
              <a:t>Ngåi</a:t>
            </a:r>
            <a:r>
              <a:rPr lang="en-US" sz="2400" b="1" dirty="0">
                <a:latin typeface=".VnTime" pitchFamily="34" charset="0"/>
              </a:rPr>
              <a:t> t­ </a:t>
            </a:r>
            <a:r>
              <a:rPr lang="en-US" sz="2400" b="1" dirty="0" err="1">
                <a:latin typeface=".VnTime" pitchFamily="34" charset="0"/>
              </a:rPr>
              <a:t>thÕ</a:t>
            </a:r>
            <a:r>
              <a:rPr lang="en-US" sz="2400" b="1" dirty="0">
                <a:latin typeface=".VnTime" pitchFamily="34" charset="0"/>
              </a:rPr>
              <a:t> </a:t>
            </a:r>
            <a:r>
              <a:rPr lang="en-US" sz="2400" b="1" dirty="0" err="1">
                <a:latin typeface=".VnTime" pitchFamily="34" charset="0"/>
              </a:rPr>
              <a:t>tho¶i</a:t>
            </a:r>
            <a:r>
              <a:rPr lang="en-US" sz="2400" b="1" dirty="0">
                <a:latin typeface=".VnTime" pitchFamily="34" charset="0"/>
              </a:rPr>
              <a:t> </a:t>
            </a:r>
            <a:r>
              <a:rPr lang="en-US" sz="2400" b="1" dirty="0" err="1">
                <a:latin typeface=".VnTime" pitchFamily="34" charset="0"/>
              </a:rPr>
              <a:t>m¸i</a:t>
            </a:r>
            <a:endParaRPr lang="en-US" sz="2400" b="1" dirty="0">
              <a:latin typeface=".VnTime" pitchFamily="34" charset="0"/>
            </a:endParaRPr>
          </a:p>
          <a:p>
            <a:pPr algn="just">
              <a:spcBef>
                <a:spcPct val="50000"/>
              </a:spcBef>
            </a:pPr>
            <a:r>
              <a:rPr lang="en-US" sz="2400" b="1" dirty="0" err="1">
                <a:latin typeface=".VnTime" pitchFamily="34" charset="0"/>
              </a:rPr>
              <a:t>Th</a:t>
            </a:r>
            <a:r>
              <a:rPr lang="en-US" sz="2400" b="1" dirty="0">
                <a:latin typeface=".VnTime" pitchFamily="34" charset="0"/>
              </a:rPr>
              <a:t>¶ </a:t>
            </a:r>
            <a:r>
              <a:rPr lang="en-US" sz="2400" b="1" dirty="0" err="1">
                <a:latin typeface=".VnTime" pitchFamily="34" charset="0"/>
              </a:rPr>
              <a:t>láng</a:t>
            </a:r>
            <a:r>
              <a:rPr lang="en-US" sz="2400" b="1" dirty="0">
                <a:latin typeface=".VnTime" pitchFamily="34" charset="0"/>
              </a:rPr>
              <a:t> </a:t>
            </a:r>
            <a:r>
              <a:rPr lang="en-US" sz="2400" b="1" dirty="0" err="1">
                <a:latin typeface=".VnTime" pitchFamily="34" charset="0"/>
              </a:rPr>
              <a:t>cæ</a:t>
            </a:r>
            <a:r>
              <a:rPr lang="en-US" sz="2400" b="1" dirty="0">
                <a:latin typeface=".VnTime" pitchFamily="34" charset="0"/>
              </a:rPr>
              <a:t>, </a:t>
            </a:r>
            <a:r>
              <a:rPr lang="en-US" sz="2400" b="1" dirty="0" err="1">
                <a:latin typeface=".VnTime" pitchFamily="34" charset="0"/>
              </a:rPr>
              <a:t>vai</a:t>
            </a:r>
            <a:endParaRPr lang="en-US" sz="2400" b="1" dirty="0">
              <a:latin typeface=".VnTime" pitchFamily="34" charset="0"/>
            </a:endParaRPr>
          </a:p>
        </p:txBody>
      </p:sp>
      <p:sp>
        <p:nvSpPr>
          <p:cNvPr id="63493" name="Text Box 5"/>
          <p:cNvSpPr txBox="1">
            <a:spLocks noChangeArrowheads="1"/>
          </p:cNvSpPr>
          <p:nvPr/>
        </p:nvSpPr>
        <p:spPr bwMode="auto">
          <a:xfrm>
            <a:off x="4876800" y="5334000"/>
            <a:ext cx="3657600" cy="1384300"/>
          </a:xfrm>
          <a:prstGeom prst="rect">
            <a:avLst/>
          </a:prstGeom>
          <a:noFill/>
          <a:ln w="9525">
            <a:noFill/>
            <a:miter lim="800000"/>
            <a:headEnd/>
            <a:tailEnd/>
          </a:ln>
        </p:spPr>
        <p:txBody>
          <a:bodyPr>
            <a:spAutoFit/>
          </a:bodyPr>
          <a:lstStyle/>
          <a:p>
            <a:pPr algn="just">
              <a:spcBef>
                <a:spcPct val="50000"/>
              </a:spcBef>
            </a:pPr>
            <a:r>
              <a:rPr lang="en-US" sz="2400" b="1" dirty="0">
                <a:latin typeface=".VnTime" pitchFamily="34" charset="0"/>
              </a:rPr>
              <a:t>§</a:t>
            </a:r>
            <a:r>
              <a:rPr lang="en-US" sz="2400" b="1" dirty="0" err="1">
                <a:latin typeface=".VnTime" pitchFamily="34" charset="0"/>
              </a:rPr>
              <a:t>Æt</a:t>
            </a:r>
            <a:r>
              <a:rPr lang="en-US" sz="2400" b="1" dirty="0">
                <a:latin typeface=".VnTime" pitchFamily="34" charset="0"/>
              </a:rPr>
              <a:t> 1 </a:t>
            </a:r>
            <a:r>
              <a:rPr lang="en-US" sz="2400" b="1" dirty="0" err="1">
                <a:latin typeface=".VnTime" pitchFamily="34" charset="0"/>
              </a:rPr>
              <a:t>bµn</a:t>
            </a:r>
            <a:r>
              <a:rPr lang="en-US" sz="2400" b="1" dirty="0">
                <a:latin typeface=".VnTime" pitchFamily="34" charset="0"/>
              </a:rPr>
              <a:t> </a:t>
            </a:r>
            <a:r>
              <a:rPr lang="en-US" sz="2400" b="1" dirty="0" err="1">
                <a:latin typeface=".VnTime" pitchFamily="34" charset="0"/>
              </a:rPr>
              <a:t>tay</a:t>
            </a:r>
            <a:r>
              <a:rPr lang="en-US" sz="2400" b="1" dirty="0">
                <a:latin typeface=".VnTime" pitchFamily="34" charset="0"/>
              </a:rPr>
              <a:t> </a:t>
            </a:r>
            <a:r>
              <a:rPr lang="en-US" sz="2400" b="1" dirty="0" err="1">
                <a:latin typeface=".VnTime" pitchFamily="34" charset="0"/>
              </a:rPr>
              <a:t>lªn</a:t>
            </a:r>
            <a:r>
              <a:rPr lang="en-US" sz="2400" b="1" dirty="0">
                <a:latin typeface=".VnTime" pitchFamily="34" charset="0"/>
              </a:rPr>
              <a:t> </a:t>
            </a:r>
            <a:r>
              <a:rPr lang="en-US" sz="2400" b="1" dirty="0" err="1">
                <a:latin typeface=".VnTime" pitchFamily="34" charset="0"/>
              </a:rPr>
              <a:t>bông</a:t>
            </a:r>
            <a:endParaRPr lang="en-US" sz="2400" b="1" dirty="0">
              <a:latin typeface=".VnTime" pitchFamily="34" charset="0"/>
            </a:endParaRPr>
          </a:p>
          <a:p>
            <a:pPr algn="just">
              <a:spcBef>
                <a:spcPct val="50000"/>
              </a:spcBef>
            </a:pPr>
            <a:r>
              <a:rPr lang="en-US" sz="2400" b="1" dirty="0" err="1">
                <a:latin typeface=".VnTime" pitchFamily="34" charset="0"/>
              </a:rPr>
              <a:t>Bµn</a:t>
            </a:r>
            <a:r>
              <a:rPr lang="en-US" sz="2400" b="1" dirty="0">
                <a:latin typeface=".VnTime" pitchFamily="34" charset="0"/>
              </a:rPr>
              <a:t> </a:t>
            </a:r>
            <a:r>
              <a:rPr lang="en-US" sz="2400" b="1" dirty="0" err="1">
                <a:latin typeface=".VnTime" pitchFamily="34" charset="0"/>
              </a:rPr>
              <a:t>tay</a:t>
            </a:r>
            <a:r>
              <a:rPr lang="en-US" sz="2400" b="1" dirty="0">
                <a:latin typeface=".VnTime" pitchFamily="34" charset="0"/>
              </a:rPr>
              <a:t> </a:t>
            </a:r>
            <a:r>
              <a:rPr lang="en-US" sz="2400" b="1" dirty="0" err="1">
                <a:latin typeface=".VnTime" pitchFamily="34" charset="0"/>
              </a:rPr>
              <a:t>cßn</a:t>
            </a:r>
            <a:r>
              <a:rPr lang="en-US" sz="2400" b="1" dirty="0">
                <a:latin typeface=".VnTime" pitchFamily="34" charset="0"/>
              </a:rPr>
              <a:t> l¹i ®</a:t>
            </a:r>
            <a:r>
              <a:rPr lang="en-US" sz="2400" b="1" dirty="0" err="1">
                <a:latin typeface=".VnTime" pitchFamily="34" charset="0"/>
              </a:rPr>
              <a:t>Æt</a:t>
            </a:r>
            <a:r>
              <a:rPr lang="en-US" sz="2400" b="1" dirty="0">
                <a:latin typeface=".VnTime" pitchFamily="34" charset="0"/>
              </a:rPr>
              <a:t>  </a:t>
            </a:r>
            <a:r>
              <a:rPr lang="en-US" sz="2400" b="1" dirty="0" err="1">
                <a:latin typeface=".VnTime" pitchFamily="34" charset="0"/>
              </a:rPr>
              <a:t>lªn</a:t>
            </a:r>
            <a:r>
              <a:rPr lang="en-US" sz="2400" b="1" dirty="0">
                <a:latin typeface=".VnTime" pitchFamily="34" charset="0"/>
              </a:rPr>
              <a:t> </a:t>
            </a:r>
            <a:r>
              <a:rPr lang="en-US" sz="2400" b="1" dirty="0" err="1">
                <a:latin typeface=".VnTime" pitchFamily="34" charset="0"/>
              </a:rPr>
              <a:t>ngùc</a:t>
            </a:r>
            <a:endParaRPr lang="en-US" sz="2400" b="1" dirty="0">
              <a:latin typeface=".VnTime" pitchFamily="34" charset="0"/>
            </a:endParaRPr>
          </a:p>
        </p:txBody>
      </p:sp>
      <p:pic>
        <p:nvPicPr>
          <p:cNvPr id="63494" name="Picture 3"/>
          <p:cNvPicPr>
            <a:picLocks noChangeAspect="1" noChangeArrowheads="1"/>
          </p:cNvPicPr>
          <p:nvPr/>
        </p:nvPicPr>
        <p:blipFill>
          <a:blip r:embed="rId2" cstate="print"/>
          <a:srcRect b="9879"/>
          <a:stretch>
            <a:fillRect/>
          </a:stretch>
        </p:blipFill>
        <p:spPr bwMode="auto">
          <a:xfrm>
            <a:off x="533400" y="1600200"/>
            <a:ext cx="3336925" cy="3505200"/>
          </a:xfrm>
          <a:prstGeom prst="rect">
            <a:avLst/>
          </a:prstGeom>
          <a:noFill/>
          <a:ln w="9525">
            <a:noFill/>
            <a:miter lim="800000"/>
            <a:headEnd/>
            <a:tailEnd/>
          </a:ln>
        </p:spPr>
      </p:pic>
      <p:pic>
        <p:nvPicPr>
          <p:cNvPr id="63495" name="Picture 4"/>
          <p:cNvPicPr>
            <a:picLocks noChangeAspect="1" noChangeArrowheads="1"/>
          </p:cNvPicPr>
          <p:nvPr/>
        </p:nvPicPr>
        <p:blipFill>
          <a:blip r:embed="rId3" cstate="print"/>
          <a:srcRect b="9804"/>
          <a:stretch>
            <a:fillRect/>
          </a:stretch>
        </p:blipFill>
        <p:spPr bwMode="auto">
          <a:xfrm>
            <a:off x="5029200" y="1600200"/>
            <a:ext cx="3335338" cy="35052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838200"/>
          </a:xfrm>
          <a:solidFill>
            <a:srgbClr val="002060"/>
          </a:solidFill>
        </p:spPr>
        <p:txBody>
          <a:bodyPr/>
          <a:lstStyle/>
          <a:p>
            <a:pPr algn="ctr" eaLnBrk="1" fontAlgn="auto" hangingPunct="1">
              <a:spcAft>
                <a:spcPts val="0"/>
              </a:spcAft>
              <a:defRPr/>
            </a:pPr>
            <a:r>
              <a:rPr lang="en-US" sz="4400" dirty="0" err="1">
                <a:solidFill>
                  <a:schemeClr val="bg1"/>
                </a:solidFill>
                <a:sym typeface="Symbol"/>
              </a:rPr>
              <a:t>Tập</a:t>
            </a:r>
            <a:r>
              <a:rPr lang="en-US" sz="4400" dirty="0">
                <a:solidFill>
                  <a:schemeClr val="bg1"/>
                </a:solidFill>
                <a:sym typeface="Symbol"/>
              </a:rPr>
              <a:t> </a:t>
            </a:r>
            <a:r>
              <a:rPr lang="en-US" sz="4400" dirty="0" err="1">
                <a:solidFill>
                  <a:schemeClr val="bg1"/>
                </a:solidFill>
                <a:sym typeface="Symbol"/>
              </a:rPr>
              <a:t>thở</a:t>
            </a:r>
            <a:r>
              <a:rPr lang="en-US" sz="4400" dirty="0">
                <a:solidFill>
                  <a:schemeClr val="bg1"/>
                </a:solidFill>
                <a:sym typeface="Symbol"/>
              </a:rPr>
              <a:t> </a:t>
            </a:r>
            <a:r>
              <a:rPr lang="en-US" sz="4400" dirty="0" err="1">
                <a:solidFill>
                  <a:schemeClr val="bg1"/>
                </a:solidFill>
                <a:sym typeface="Symbol"/>
              </a:rPr>
              <a:t>cơ</a:t>
            </a:r>
            <a:r>
              <a:rPr lang="en-US" sz="4400" dirty="0">
                <a:solidFill>
                  <a:schemeClr val="bg1"/>
                </a:solidFill>
                <a:sym typeface="Symbol"/>
              </a:rPr>
              <a:t> </a:t>
            </a:r>
            <a:r>
              <a:rPr lang="en-US" sz="4400" dirty="0" err="1">
                <a:solidFill>
                  <a:schemeClr val="bg1"/>
                </a:solidFill>
                <a:sym typeface="Symbol"/>
              </a:rPr>
              <a:t>hoành</a:t>
            </a:r>
            <a:endParaRPr sz="4400" dirty="0">
              <a:solidFill>
                <a:schemeClr val="bg1"/>
              </a:solidFill>
              <a:sym typeface="Symbol"/>
            </a:endParaRPr>
          </a:p>
        </p:txBody>
      </p:sp>
      <p:sp>
        <p:nvSpPr>
          <p:cNvPr id="11" name="Rectangle 2"/>
          <p:cNvSpPr txBox="1">
            <a:spLocks noChangeArrowheads="1"/>
          </p:cNvSpPr>
          <p:nvPr/>
        </p:nvSpPr>
        <p:spPr>
          <a:xfrm>
            <a:off x="685800" y="228600"/>
            <a:ext cx="7772400" cy="762000"/>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p>
            <a:pPr fontAlgn="auto">
              <a:spcAft>
                <a:spcPts val="0"/>
              </a:spcAft>
              <a:defRPr/>
            </a:pPr>
            <a:endParaRPr lang="en-US" sz="4000" b="1" dirty="0">
              <a:ln w="635">
                <a:noFill/>
              </a:ln>
              <a:solidFill>
                <a:srgbClr val="FFFF00"/>
              </a:solidFill>
              <a:effectLst>
                <a:outerShdw blurRad="38100" dist="25400" dir="5400000" algn="tl" rotWithShape="0">
                  <a:srgbClr val="000000">
                    <a:alpha val="43000"/>
                  </a:srgbClr>
                </a:outerShdw>
              </a:effectLst>
              <a:latin typeface=".VnArialH" pitchFamily="34" charset="0"/>
              <a:ea typeface="+mj-ea"/>
              <a:cs typeface="+mj-cs"/>
            </a:endParaRPr>
          </a:p>
        </p:txBody>
      </p:sp>
      <p:sp>
        <p:nvSpPr>
          <p:cNvPr id="64516" name="Text Box 5"/>
          <p:cNvSpPr txBox="1">
            <a:spLocks noChangeArrowheads="1"/>
          </p:cNvSpPr>
          <p:nvPr/>
        </p:nvSpPr>
        <p:spPr bwMode="auto">
          <a:xfrm>
            <a:off x="609600" y="4648200"/>
            <a:ext cx="3657600" cy="1938338"/>
          </a:xfrm>
          <a:prstGeom prst="rect">
            <a:avLst/>
          </a:prstGeom>
          <a:noFill/>
          <a:ln w="9525">
            <a:noFill/>
            <a:miter lim="800000"/>
            <a:headEnd/>
            <a:tailEnd/>
          </a:ln>
        </p:spPr>
        <p:txBody>
          <a:bodyPr>
            <a:spAutoFit/>
          </a:bodyPr>
          <a:lstStyle/>
          <a:p>
            <a:pPr algn="just">
              <a:spcBef>
                <a:spcPct val="50000"/>
              </a:spcBef>
            </a:pPr>
            <a:r>
              <a:rPr lang="en-US" sz="2400" b="1" dirty="0" err="1">
                <a:latin typeface=".VnTime" pitchFamily="34" charset="0"/>
              </a:rPr>
              <a:t>HÝt</a:t>
            </a:r>
            <a:r>
              <a:rPr lang="en-US" sz="2400" b="1" dirty="0">
                <a:latin typeface=".VnTime" pitchFamily="34" charset="0"/>
              </a:rPr>
              <a:t> </a:t>
            </a:r>
            <a:r>
              <a:rPr lang="en-US" sz="2400" b="1" dirty="0" err="1">
                <a:latin typeface=".VnTime" pitchFamily="34" charset="0"/>
              </a:rPr>
              <a:t>vµo</a:t>
            </a:r>
            <a:r>
              <a:rPr lang="en-US" sz="2400" b="1" dirty="0">
                <a:latin typeface=".VnTime" pitchFamily="34" charset="0"/>
              </a:rPr>
              <a:t> </a:t>
            </a:r>
            <a:r>
              <a:rPr lang="en-US" sz="2400" b="1" dirty="0" err="1">
                <a:latin typeface=".VnTime" pitchFamily="34" charset="0"/>
              </a:rPr>
              <a:t>chËm</a:t>
            </a:r>
            <a:r>
              <a:rPr lang="en-US" sz="2400" b="1" dirty="0">
                <a:latin typeface=".VnTime" pitchFamily="34" charset="0"/>
              </a:rPr>
              <a:t> qua </a:t>
            </a:r>
            <a:r>
              <a:rPr lang="en-US" sz="2400" b="1" dirty="0" err="1">
                <a:latin typeface=".VnTime" pitchFamily="34" charset="0"/>
              </a:rPr>
              <a:t>m«i</a:t>
            </a:r>
            <a:r>
              <a:rPr lang="en-US" sz="2400" b="1" dirty="0">
                <a:latin typeface=".VnTime" pitchFamily="34" charset="0"/>
              </a:rPr>
              <a:t> </a:t>
            </a:r>
            <a:r>
              <a:rPr lang="en-US" sz="2400" b="1" dirty="0" err="1">
                <a:latin typeface=".VnTime" pitchFamily="34" charset="0"/>
              </a:rPr>
              <a:t>sao</a:t>
            </a:r>
            <a:r>
              <a:rPr lang="en-US" sz="2400" b="1" dirty="0">
                <a:latin typeface=".VnTime" pitchFamily="34" charset="0"/>
              </a:rPr>
              <a:t> </a:t>
            </a:r>
            <a:r>
              <a:rPr lang="en-US" sz="2400" b="1" dirty="0" err="1">
                <a:latin typeface=".VnTime" pitchFamily="34" charset="0"/>
              </a:rPr>
              <a:t>cho</a:t>
            </a:r>
            <a:r>
              <a:rPr lang="en-US" sz="2400" b="1" dirty="0">
                <a:latin typeface=".VnTime" pitchFamily="34" charset="0"/>
              </a:rPr>
              <a:t> </a:t>
            </a:r>
            <a:r>
              <a:rPr lang="en-US" sz="2400" b="1" dirty="0" err="1">
                <a:latin typeface=".VnTime" pitchFamily="34" charset="0"/>
              </a:rPr>
              <a:t>bµn</a:t>
            </a:r>
            <a:r>
              <a:rPr lang="en-US" sz="2400" b="1" dirty="0">
                <a:latin typeface=".VnTime" pitchFamily="34" charset="0"/>
              </a:rPr>
              <a:t> </a:t>
            </a:r>
            <a:r>
              <a:rPr lang="en-US" sz="2400" b="1" dirty="0" err="1">
                <a:latin typeface=".VnTime" pitchFamily="34" charset="0"/>
              </a:rPr>
              <a:t>tay</a:t>
            </a:r>
            <a:r>
              <a:rPr lang="en-US" sz="2400" b="1" dirty="0">
                <a:latin typeface=".VnTime" pitchFamily="34" charset="0"/>
              </a:rPr>
              <a:t> </a:t>
            </a:r>
            <a:r>
              <a:rPr lang="en-US" sz="2400" b="1" dirty="0" err="1">
                <a:latin typeface=".VnTime" pitchFamily="34" charset="0"/>
              </a:rPr>
              <a:t>trªn</a:t>
            </a:r>
            <a:r>
              <a:rPr lang="en-US" sz="2400" b="1" dirty="0">
                <a:latin typeface=".VnTime" pitchFamily="34" charset="0"/>
              </a:rPr>
              <a:t> </a:t>
            </a:r>
            <a:r>
              <a:rPr lang="en-US" sz="2400" b="1" dirty="0" err="1">
                <a:latin typeface=".VnTime" pitchFamily="34" charset="0"/>
              </a:rPr>
              <a:t>bông</a:t>
            </a:r>
            <a:r>
              <a:rPr lang="en-US" sz="2400" b="1" dirty="0">
                <a:latin typeface=".VnTime" pitchFamily="34" charset="0"/>
              </a:rPr>
              <a:t> </a:t>
            </a:r>
            <a:r>
              <a:rPr lang="en-US" sz="2400" b="1" dirty="0" err="1">
                <a:latin typeface=".VnTime" pitchFamily="34" charset="0"/>
              </a:rPr>
              <a:t>cã</a:t>
            </a:r>
            <a:r>
              <a:rPr lang="en-US" sz="2400" b="1" dirty="0">
                <a:latin typeface=".VnTime" pitchFamily="34" charset="0"/>
              </a:rPr>
              <a:t> </a:t>
            </a:r>
            <a:r>
              <a:rPr lang="en-US" sz="2400" b="1" dirty="0" err="1">
                <a:latin typeface=".VnTime" pitchFamily="34" charset="0"/>
              </a:rPr>
              <a:t>c¶m</a:t>
            </a:r>
            <a:r>
              <a:rPr lang="en-US" sz="2400" b="1" dirty="0">
                <a:latin typeface=".VnTime" pitchFamily="34" charset="0"/>
              </a:rPr>
              <a:t> </a:t>
            </a:r>
            <a:r>
              <a:rPr lang="en-US" sz="2400" b="1" dirty="0" err="1">
                <a:latin typeface=".VnTime" pitchFamily="34" charset="0"/>
              </a:rPr>
              <a:t>gi¸c</a:t>
            </a:r>
            <a:r>
              <a:rPr lang="en-US" sz="2400" b="1" dirty="0">
                <a:latin typeface=".VnTime" pitchFamily="34" charset="0"/>
              </a:rPr>
              <a:t> </a:t>
            </a:r>
            <a:r>
              <a:rPr lang="en-US" sz="2400" b="1" dirty="0" err="1">
                <a:latin typeface=".VnTime" pitchFamily="34" charset="0"/>
              </a:rPr>
              <a:t>bông</a:t>
            </a:r>
            <a:r>
              <a:rPr lang="en-US" sz="2400" b="1" dirty="0">
                <a:latin typeface=".VnTime" pitchFamily="34" charset="0"/>
              </a:rPr>
              <a:t> </a:t>
            </a:r>
            <a:r>
              <a:rPr lang="en-US" sz="2400" b="1" dirty="0" err="1">
                <a:latin typeface=".VnTime" pitchFamily="34" charset="0"/>
              </a:rPr>
              <a:t>ph×nh</a:t>
            </a:r>
            <a:r>
              <a:rPr lang="en-US" sz="2400" b="1" dirty="0">
                <a:latin typeface=".VnTime" pitchFamily="34" charset="0"/>
              </a:rPr>
              <a:t> </a:t>
            </a:r>
            <a:r>
              <a:rPr lang="en-US" sz="2400" b="1" dirty="0" err="1">
                <a:latin typeface=".VnTime" pitchFamily="34" charset="0"/>
              </a:rPr>
              <a:t>lªn</a:t>
            </a:r>
            <a:r>
              <a:rPr lang="en-US" sz="2400" b="1" dirty="0">
                <a:latin typeface=".VnTime" pitchFamily="34" charset="0"/>
              </a:rPr>
              <a:t>, </a:t>
            </a:r>
            <a:r>
              <a:rPr lang="en-US" sz="2400" b="1" dirty="0" err="1">
                <a:latin typeface=".VnTime" pitchFamily="34" charset="0"/>
              </a:rPr>
              <a:t>lång</a:t>
            </a:r>
            <a:r>
              <a:rPr lang="en-US" sz="2400" b="1" dirty="0">
                <a:latin typeface=".VnTime" pitchFamily="34" charset="0"/>
              </a:rPr>
              <a:t> </a:t>
            </a:r>
            <a:r>
              <a:rPr lang="en-US" sz="2400" b="1" dirty="0" err="1">
                <a:latin typeface=".VnTime" pitchFamily="34" charset="0"/>
              </a:rPr>
              <a:t>ngùc</a:t>
            </a:r>
            <a:r>
              <a:rPr lang="en-US" sz="2400" b="1" dirty="0">
                <a:latin typeface=".VnTime" pitchFamily="34" charset="0"/>
              </a:rPr>
              <a:t> </a:t>
            </a:r>
            <a:r>
              <a:rPr lang="en-US" sz="2400" b="1" dirty="0" err="1">
                <a:latin typeface=".VnTime" pitchFamily="34" charset="0"/>
              </a:rPr>
              <a:t>kh«ng</a:t>
            </a:r>
            <a:r>
              <a:rPr lang="en-US" sz="2400" b="1" dirty="0">
                <a:latin typeface=".VnTime" pitchFamily="34" charset="0"/>
              </a:rPr>
              <a:t> </a:t>
            </a:r>
            <a:r>
              <a:rPr lang="en-US" sz="2400" b="1" dirty="0" err="1">
                <a:latin typeface=".VnTime" pitchFamily="34" charset="0"/>
              </a:rPr>
              <a:t>di</a:t>
            </a:r>
            <a:r>
              <a:rPr lang="en-US" sz="2400" b="1" dirty="0">
                <a:latin typeface=".VnTime" pitchFamily="34" charset="0"/>
              </a:rPr>
              <a:t> </a:t>
            </a:r>
            <a:r>
              <a:rPr lang="en-US" sz="2400" b="1" dirty="0" err="1">
                <a:latin typeface=".VnTime" pitchFamily="34" charset="0"/>
              </a:rPr>
              <a:t>chuyÓn</a:t>
            </a:r>
            <a:endParaRPr lang="en-US" sz="2400" b="1" dirty="0">
              <a:latin typeface=".VnTime" pitchFamily="34" charset="0"/>
            </a:endParaRPr>
          </a:p>
        </p:txBody>
      </p:sp>
      <p:pic>
        <p:nvPicPr>
          <p:cNvPr id="64517" name="Picture 3"/>
          <p:cNvPicPr>
            <a:picLocks noChangeAspect="1" noChangeArrowheads="1"/>
          </p:cNvPicPr>
          <p:nvPr/>
        </p:nvPicPr>
        <p:blipFill>
          <a:blip r:embed="rId2" cstate="print"/>
          <a:srcRect b="17999"/>
          <a:stretch>
            <a:fillRect/>
          </a:stretch>
        </p:blipFill>
        <p:spPr bwMode="auto">
          <a:xfrm>
            <a:off x="762000" y="1524000"/>
            <a:ext cx="3581400" cy="3124200"/>
          </a:xfrm>
          <a:prstGeom prst="rect">
            <a:avLst/>
          </a:prstGeom>
          <a:noFill/>
          <a:ln w="9525">
            <a:noFill/>
            <a:miter lim="800000"/>
            <a:headEnd/>
            <a:tailEnd/>
          </a:ln>
        </p:spPr>
      </p:pic>
      <p:pic>
        <p:nvPicPr>
          <p:cNvPr id="64518" name="Picture 4"/>
          <p:cNvPicPr>
            <a:picLocks noChangeAspect="1" noChangeArrowheads="1"/>
          </p:cNvPicPr>
          <p:nvPr/>
        </p:nvPicPr>
        <p:blipFill>
          <a:blip r:embed="rId3" cstate="print"/>
          <a:srcRect b="17999"/>
          <a:stretch>
            <a:fillRect/>
          </a:stretch>
        </p:blipFill>
        <p:spPr bwMode="auto">
          <a:xfrm>
            <a:off x="5029200" y="1143000"/>
            <a:ext cx="3581400" cy="3124200"/>
          </a:xfrm>
          <a:prstGeom prst="rect">
            <a:avLst/>
          </a:prstGeom>
          <a:noFill/>
          <a:ln w="9525">
            <a:noFill/>
            <a:miter lim="800000"/>
            <a:headEnd/>
            <a:tailEnd/>
          </a:ln>
        </p:spPr>
      </p:pic>
      <p:sp>
        <p:nvSpPr>
          <p:cNvPr id="64519" name="Text Box 5"/>
          <p:cNvSpPr txBox="1">
            <a:spLocks noChangeArrowheads="1"/>
          </p:cNvSpPr>
          <p:nvPr/>
        </p:nvSpPr>
        <p:spPr bwMode="auto">
          <a:xfrm>
            <a:off x="4800600" y="4419600"/>
            <a:ext cx="3886200" cy="1938992"/>
          </a:xfrm>
          <a:prstGeom prst="rect">
            <a:avLst/>
          </a:prstGeom>
          <a:noFill/>
          <a:ln w="9525">
            <a:noFill/>
            <a:miter lim="800000"/>
            <a:headEnd/>
            <a:tailEnd/>
          </a:ln>
        </p:spPr>
        <p:txBody>
          <a:bodyPr>
            <a:spAutoFit/>
          </a:bodyPr>
          <a:lstStyle/>
          <a:p>
            <a:pPr algn="just">
              <a:spcBef>
                <a:spcPct val="50000"/>
              </a:spcBef>
            </a:pPr>
            <a:r>
              <a:rPr lang="en-US" sz="2400" b="1" dirty="0" err="1">
                <a:latin typeface=".VnTime" pitchFamily="34" charset="0"/>
              </a:rPr>
              <a:t>Hãp</a:t>
            </a:r>
            <a:r>
              <a:rPr lang="en-US" sz="2400" b="1" dirty="0">
                <a:latin typeface=".VnTime" pitchFamily="34" charset="0"/>
              </a:rPr>
              <a:t> </a:t>
            </a:r>
            <a:r>
              <a:rPr lang="en-US" sz="2400" b="1" dirty="0" err="1">
                <a:latin typeface=".VnTime" pitchFamily="34" charset="0"/>
              </a:rPr>
              <a:t>bông</a:t>
            </a:r>
            <a:r>
              <a:rPr lang="en-US" sz="2400" b="1" dirty="0">
                <a:latin typeface=".VnTime" pitchFamily="34" charset="0"/>
              </a:rPr>
              <a:t> </a:t>
            </a:r>
            <a:r>
              <a:rPr lang="en-US" sz="2400" b="1" dirty="0" err="1">
                <a:latin typeface=".VnTime" pitchFamily="34" charset="0"/>
              </a:rPr>
              <a:t>vµo</a:t>
            </a:r>
            <a:r>
              <a:rPr lang="en-US" sz="2400" b="1" dirty="0">
                <a:latin typeface=".VnTime" pitchFamily="34" charset="0"/>
              </a:rPr>
              <a:t> vµ </a:t>
            </a:r>
            <a:r>
              <a:rPr lang="en-US" sz="2400" b="1" dirty="0" err="1">
                <a:latin typeface=".VnTime" pitchFamily="34" charset="0"/>
              </a:rPr>
              <a:t>thë</a:t>
            </a:r>
            <a:r>
              <a:rPr lang="en-US" sz="2400" b="1" dirty="0">
                <a:latin typeface=".VnTime" pitchFamily="34" charset="0"/>
              </a:rPr>
              <a:t> </a:t>
            </a:r>
            <a:r>
              <a:rPr lang="en-US" sz="2400" b="1" dirty="0" err="1">
                <a:latin typeface=".VnTime" pitchFamily="34" charset="0"/>
              </a:rPr>
              <a:t>ra</a:t>
            </a:r>
            <a:r>
              <a:rPr lang="en-US" sz="2400" b="1" dirty="0">
                <a:latin typeface=".VnTime" pitchFamily="34" charset="0"/>
              </a:rPr>
              <a:t> </a:t>
            </a:r>
            <a:r>
              <a:rPr lang="en-US" sz="2400" b="1" dirty="0" err="1">
                <a:latin typeface=".VnTime" pitchFamily="34" charset="0"/>
              </a:rPr>
              <a:t>chËm</a:t>
            </a:r>
            <a:r>
              <a:rPr lang="en-US" sz="2400" b="1" dirty="0">
                <a:latin typeface=".VnTime" pitchFamily="34" charset="0"/>
              </a:rPr>
              <a:t> qua </a:t>
            </a:r>
            <a:r>
              <a:rPr lang="en-US" sz="2400" b="1" dirty="0" err="1">
                <a:latin typeface=".VnTime" pitchFamily="34" charset="0"/>
              </a:rPr>
              <a:t>m«i</a:t>
            </a:r>
            <a:r>
              <a:rPr lang="en-US" sz="2400" b="1" dirty="0">
                <a:latin typeface=".VnTime" pitchFamily="34" charset="0"/>
              </a:rPr>
              <a:t> </a:t>
            </a:r>
            <a:r>
              <a:rPr lang="en-US" sz="2400" b="1" dirty="0" err="1">
                <a:latin typeface=".VnTime" pitchFamily="34" charset="0"/>
              </a:rPr>
              <a:t>sao</a:t>
            </a:r>
            <a:r>
              <a:rPr lang="en-US" sz="2400" b="1" dirty="0">
                <a:latin typeface=".VnTime" pitchFamily="34" charset="0"/>
              </a:rPr>
              <a:t> </a:t>
            </a:r>
            <a:r>
              <a:rPr lang="en-US" sz="2400" b="1" dirty="0" err="1">
                <a:latin typeface=".VnTime" pitchFamily="34" charset="0"/>
              </a:rPr>
              <a:t>cho</a:t>
            </a:r>
            <a:r>
              <a:rPr lang="en-US" sz="2400" b="1" dirty="0">
                <a:latin typeface=".VnTime" pitchFamily="34" charset="0"/>
              </a:rPr>
              <a:t> </a:t>
            </a:r>
            <a:r>
              <a:rPr lang="en-US" sz="2400" b="1" dirty="0" err="1">
                <a:latin typeface=".VnTime" pitchFamily="34" charset="0"/>
              </a:rPr>
              <a:t>thêi</a:t>
            </a:r>
            <a:r>
              <a:rPr lang="en-US" sz="2400" b="1" dirty="0">
                <a:latin typeface=".VnTime" pitchFamily="34" charset="0"/>
              </a:rPr>
              <a:t> </a:t>
            </a:r>
            <a:r>
              <a:rPr lang="en-US" sz="2400" b="1" dirty="0" err="1">
                <a:latin typeface=".VnTime" pitchFamily="34" charset="0"/>
              </a:rPr>
              <a:t>gian</a:t>
            </a:r>
            <a:r>
              <a:rPr lang="en-US" sz="2400" b="1" dirty="0">
                <a:latin typeface=".VnTime" pitchFamily="34" charset="0"/>
              </a:rPr>
              <a:t> </a:t>
            </a:r>
            <a:r>
              <a:rPr lang="en-US" sz="2400" b="1" dirty="0" err="1">
                <a:latin typeface=".VnTime" pitchFamily="34" charset="0"/>
              </a:rPr>
              <a:t>thë</a:t>
            </a:r>
            <a:r>
              <a:rPr lang="en-US" sz="2400" b="1" dirty="0">
                <a:latin typeface=".VnTime" pitchFamily="34" charset="0"/>
              </a:rPr>
              <a:t> </a:t>
            </a:r>
            <a:r>
              <a:rPr lang="en-US" sz="2400" b="1" dirty="0" err="1">
                <a:latin typeface=".VnTime" pitchFamily="34" charset="0"/>
              </a:rPr>
              <a:t>ra</a:t>
            </a:r>
            <a:r>
              <a:rPr lang="en-US" sz="2400" b="1" dirty="0">
                <a:latin typeface=".VnTime" pitchFamily="34" charset="0"/>
              </a:rPr>
              <a:t> </a:t>
            </a:r>
            <a:r>
              <a:rPr lang="en-US" sz="2400" b="1" dirty="0" err="1">
                <a:latin typeface=".VnTime" pitchFamily="34" charset="0"/>
              </a:rPr>
              <a:t>gÊp</a:t>
            </a:r>
            <a:r>
              <a:rPr lang="en-US" sz="2400" b="1" dirty="0">
                <a:latin typeface=".VnTime" pitchFamily="34" charset="0"/>
              </a:rPr>
              <a:t> ®«</a:t>
            </a:r>
            <a:r>
              <a:rPr lang="en-US" sz="2400" b="1" dirty="0" err="1">
                <a:latin typeface=".VnTime" pitchFamily="34" charset="0"/>
              </a:rPr>
              <a:t>i</a:t>
            </a:r>
            <a:r>
              <a:rPr lang="en-US" sz="2400" b="1" dirty="0">
                <a:latin typeface=".VnTime" pitchFamily="34" charset="0"/>
              </a:rPr>
              <a:t> </a:t>
            </a:r>
            <a:r>
              <a:rPr lang="en-US" sz="2400" b="1" dirty="0" err="1">
                <a:latin typeface=".VnTime" pitchFamily="34" charset="0"/>
              </a:rPr>
              <a:t>thêi</a:t>
            </a:r>
            <a:r>
              <a:rPr lang="en-US" sz="2400" b="1" dirty="0">
                <a:latin typeface=".VnTime" pitchFamily="34" charset="0"/>
              </a:rPr>
              <a:t> </a:t>
            </a:r>
            <a:r>
              <a:rPr lang="en-US" sz="2400" b="1" dirty="0" err="1">
                <a:latin typeface=".VnTime" pitchFamily="34" charset="0"/>
              </a:rPr>
              <a:t>gian</a:t>
            </a:r>
            <a:r>
              <a:rPr lang="en-US" sz="2400" b="1" dirty="0">
                <a:latin typeface=".VnTime" pitchFamily="34" charset="0"/>
              </a:rPr>
              <a:t> </a:t>
            </a:r>
            <a:r>
              <a:rPr lang="en-US" sz="2400" b="1" dirty="0" err="1">
                <a:latin typeface=".VnTime" pitchFamily="34" charset="0"/>
              </a:rPr>
              <a:t>hÝt</a:t>
            </a:r>
            <a:r>
              <a:rPr lang="en-US" sz="2400" b="1" dirty="0">
                <a:latin typeface=".VnTime" pitchFamily="34" charset="0"/>
              </a:rPr>
              <a:t> </a:t>
            </a:r>
            <a:r>
              <a:rPr lang="en-US" sz="2400" b="1" dirty="0" err="1">
                <a:latin typeface=".VnTime" pitchFamily="34" charset="0"/>
              </a:rPr>
              <a:t>vµo</a:t>
            </a:r>
            <a:r>
              <a:rPr lang="en-US" sz="2400" b="1" dirty="0">
                <a:latin typeface=".VnTime" pitchFamily="34" charset="0"/>
              </a:rPr>
              <a:t>. </a:t>
            </a:r>
            <a:r>
              <a:rPr lang="en-US" sz="2400" b="1" dirty="0" err="1">
                <a:latin typeface=".VnTime" pitchFamily="34" charset="0"/>
              </a:rPr>
              <a:t>Bµn</a:t>
            </a:r>
            <a:r>
              <a:rPr lang="en-US" sz="2400" b="1" dirty="0">
                <a:latin typeface=".VnTime" pitchFamily="34" charset="0"/>
              </a:rPr>
              <a:t> </a:t>
            </a:r>
            <a:r>
              <a:rPr lang="en-US" sz="2400" b="1" dirty="0" err="1">
                <a:latin typeface=".VnTime" pitchFamily="34" charset="0"/>
              </a:rPr>
              <a:t>tay</a:t>
            </a:r>
            <a:r>
              <a:rPr lang="en-US" sz="2400" b="1" dirty="0">
                <a:latin typeface=".VnTime" pitchFamily="34" charset="0"/>
              </a:rPr>
              <a:t> </a:t>
            </a:r>
            <a:r>
              <a:rPr lang="en-US" sz="2400" b="1" dirty="0" err="1">
                <a:latin typeface=".VnTime" pitchFamily="34" charset="0"/>
              </a:rPr>
              <a:t>trªn</a:t>
            </a:r>
            <a:r>
              <a:rPr lang="en-US" sz="2400" b="1" dirty="0">
                <a:latin typeface=".VnTime" pitchFamily="34" charset="0"/>
              </a:rPr>
              <a:t> </a:t>
            </a:r>
            <a:r>
              <a:rPr lang="en-US" sz="2400" b="1" dirty="0" err="1">
                <a:latin typeface=".VnTime" pitchFamily="34" charset="0"/>
              </a:rPr>
              <a:t>bông</a:t>
            </a:r>
            <a:r>
              <a:rPr lang="en-US" sz="2400" b="1" dirty="0">
                <a:latin typeface=".VnTime" pitchFamily="34" charset="0"/>
              </a:rPr>
              <a:t> </a:t>
            </a:r>
            <a:r>
              <a:rPr lang="en-US" sz="2400" b="1" dirty="0" err="1">
                <a:latin typeface=".VnTime" pitchFamily="34" charset="0"/>
              </a:rPr>
              <a:t>cã</a:t>
            </a:r>
            <a:r>
              <a:rPr lang="en-US" sz="2400" b="1" dirty="0">
                <a:latin typeface=".VnTime" pitchFamily="34" charset="0"/>
              </a:rPr>
              <a:t> </a:t>
            </a:r>
            <a:r>
              <a:rPr lang="en-US" sz="2400" b="1" dirty="0" err="1">
                <a:latin typeface=".VnTime" pitchFamily="34" charset="0"/>
              </a:rPr>
              <a:t>c¶m</a:t>
            </a:r>
            <a:r>
              <a:rPr lang="en-US" sz="2400" b="1" dirty="0">
                <a:latin typeface=".VnTime" pitchFamily="34" charset="0"/>
              </a:rPr>
              <a:t> </a:t>
            </a:r>
            <a:r>
              <a:rPr lang="en-US" sz="2400" b="1" dirty="0" err="1">
                <a:latin typeface=".VnTime" pitchFamily="34" charset="0"/>
              </a:rPr>
              <a:t>gi¸c</a:t>
            </a:r>
            <a:r>
              <a:rPr lang="en-US" sz="2400" b="1" dirty="0">
                <a:latin typeface=".VnTime" pitchFamily="34" charset="0"/>
              </a:rPr>
              <a:t> </a:t>
            </a:r>
            <a:r>
              <a:rPr lang="en-US" sz="2400" b="1" dirty="0" err="1">
                <a:latin typeface=".VnTime" pitchFamily="34" charset="0"/>
              </a:rPr>
              <a:t>bụng</a:t>
            </a:r>
            <a:r>
              <a:rPr lang="en-US" sz="2400" b="1" dirty="0">
                <a:latin typeface=".VnTime" pitchFamily="34" charset="0"/>
              </a:rPr>
              <a:t> </a:t>
            </a:r>
            <a:r>
              <a:rPr lang="en-US" sz="2400" b="1" dirty="0" err="1">
                <a:latin typeface=".VnTime" pitchFamily="34" charset="0"/>
              </a:rPr>
              <a:t>lâm</a:t>
            </a:r>
            <a:r>
              <a:rPr lang="en-US" sz="2400" b="1" dirty="0">
                <a:latin typeface=".VnTime" pitchFamily="34" charset="0"/>
              </a:rPr>
              <a:t> </a:t>
            </a:r>
            <a:r>
              <a:rPr lang="en-US" sz="2400" b="1" dirty="0" err="1">
                <a:latin typeface=".VnTime" pitchFamily="34" charset="0"/>
              </a:rPr>
              <a:t>xuèng</a:t>
            </a:r>
            <a:endParaRPr lang="en-US" sz="2400" b="1" dirty="0">
              <a:latin typeface=".VnTime"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685800"/>
          </a:xfrm>
          <a:solidFill>
            <a:srgbClr val="002060"/>
          </a:solidFill>
        </p:spPr>
        <p:txBody>
          <a:bodyPr>
            <a:normAutofit fontScale="90000"/>
          </a:bodyPr>
          <a:lstStyle/>
          <a:p>
            <a:pPr algn="ctr" eaLnBrk="1" fontAlgn="auto" hangingPunct="1">
              <a:spcAft>
                <a:spcPts val="0"/>
              </a:spcAft>
              <a:defRPr/>
            </a:pPr>
            <a:r>
              <a:rPr lang="en-US" sz="4400" dirty="0">
                <a:solidFill>
                  <a:schemeClr val="bg1"/>
                </a:solidFill>
              </a:rPr>
              <a:t>Theo </a:t>
            </a:r>
            <a:r>
              <a:rPr lang="en-US" sz="4400" dirty="0" err="1">
                <a:solidFill>
                  <a:schemeClr val="bg1"/>
                </a:solidFill>
              </a:rPr>
              <a:t>dõi</a:t>
            </a:r>
            <a:r>
              <a:rPr lang="en-US" sz="4400" dirty="0">
                <a:solidFill>
                  <a:schemeClr val="bg1"/>
                </a:solidFill>
              </a:rPr>
              <a:t> </a:t>
            </a:r>
            <a:r>
              <a:rPr lang="en-US" sz="4400" dirty="0" err="1">
                <a:solidFill>
                  <a:schemeClr val="bg1"/>
                </a:solidFill>
              </a:rPr>
              <a:t>bệnh</a:t>
            </a:r>
            <a:r>
              <a:rPr lang="en-US" sz="4400" dirty="0">
                <a:solidFill>
                  <a:schemeClr val="bg1"/>
                </a:solidFill>
              </a:rPr>
              <a:t> </a:t>
            </a:r>
            <a:r>
              <a:rPr lang="en-US" sz="4400" dirty="0" err="1">
                <a:solidFill>
                  <a:schemeClr val="bg1"/>
                </a:solidFill>
              </a:rPr>
              <a:t>nhân</a:t>
            </a:r>
            <a:endParaRPr sz="4400" dirty="0">
              <a:solidFill>
                <a:schemeClr val="bg1"/>
              </a:solidFill>
            </a:endParaRPr>
          </a:p>
        </p:txBody>
      </p:sp>
      <p:sp>
        <p:nvSpPr>
          <p:cNvPr id="61443" name="Text Placeholder 5"/>
          <p:cNvSpPr>
            <a:spLocks noGrp="1"/>
          </p:cNvSpPr>
          <p:nvPr>
            <p:ph type="body" idx="1"/>
          </p:nvPr>
        </p:nvSpPr>
        <p:spPr>
          <a:xfrm>
            <a:off x="381000" y="1295400"/>
            <a:ext cx="8537575" cy="5105400"/>
          </a:xfrm>
        </p:spPr>
        <p:txBody>
          <a:bodyPr/>
          <a:lstStyle/>
          <a:p>
            <a:pPr eaLnBrk="1" hangingPunct="1">
              <a:lnSpc>
                <a:spcPct val="130000"/>
              </a:lnSpc>
              <a:buFont typeface="Wingdings" pitchFamily="2" charset="2"/>
              <a:buChar char="ü"/>
            </a:pPr>
            <a:r>
              <a:rPr lang="vi-VN" sz="2800" dirty="0">
                <a:solidFill>
                  <a:schemeClr val="tx1"/>
                </a:solidFill>
                <a:latin typeface="+mj-lt"/>
              </a:rPr>
              <a:t>Kh</a:t>
            </a:r>
            <a:r>
              <a:rPr lang="en-US" sz="2800" dirty="0">
                <a:solidFill>
                  <a:schemeClr val="tx1"/>
                </a:solidFill>
                <a:latin typeface="+mj-lt"/>
              </a:rPr>
              <a:t>á</a:t>
            </a:r>
            <a:r>
              <a:rPr lang="vi-VN" sz="2800" dirty="0">
                <a:solidFill>
                  <a:schemeClr val="tx1"/>
                </a:solidFill>
                <a:latin typeface="+mj-lt"/>
              </a:rPr>
              <a:t>m lại</a:t>
            </a:r>
            <a:r>
              <a:rPr lang="en-US" sz="2800" dirty="0">
                <a:solidFill>
                  <a:schemeClr val="tx1"/>
                </a:solidFill>
                <a:latin typeface="+mj-lt"/>
              </a:rPr>
              <a:t> </a:t>
            </a:r>
            <a:r>
              <a:rPr lang="vi-VN" sz="2800" dirty="0">
                <a:solidFill>
                  <a:schemeClr val="tx1"/>
                </a:solidFill>
                <a:latin typeface="+mj-lt"/>
              </a:rPr>
              <a:t>sau 4 tuần </a:t>
            </a:r>
            <a:endParaRPr lang="en-US" sz="2800" dirty="0">
              <a:solidFill>
                <a:schemeClr val="tx1"/>
              </a:solidFill>
              <a:latin typeface="+mj-lt"/>
            </a:endParaRPr>
          </a:p>
          <a:p>
            <a:pPr eaLnBrk="1" hangingPunct="1">
              <a:lnSpc>
                <a:spcPct val="130000"/>
              </a:lnSpc>
              <a:buFont typeface="Wingdings" pitchFamily="2" charset="2"/>
              <a:buChar char="ü"/>
            </a:pPr>
            <a:r>
              <a:rPr lang="vi-VN" sz="2800" dirty="0">
                <a:solidFill>
                  <a:schemeClr val="tx1"/>
                </a:solidFill>
                <a:latin typeface="+mj-lt"/>
              </a:rPr>
              <a:t>Đo </a:t>
            </a:r>
            <a:r>
              <a:rPr lang="en-US" sz="2800" dirty="0">
                <a:solidFill>
                  <a:schemeClr val="tx1"/>
                </a:solidFill>
                <a:latin typeface="+mj-lt"/>
              </a:rPr>
              <a:t>CNHH </a:t>
            </a:r>
            <a:r>
              <a:rPr lang="vi-VN" sz="2800" dirty="0">
                <a:solidFill>
                  <a:schemeClr val="tx1"/>
                </a:solidFill>
                <a:latin typeface="+mj-lt"/>
              </a:rPr>
              <a:t>ph</a:t>
            </a:r>
            <a:r>
              <a:rPr lang="en-US" sz="2800" dirty="0">
                <a:solidFill>
                  <a:schemeClr val="tx1"/>
                </a:solidFill>
                <a:latin typeface="+mj-lt"/>
              </a:rPr>
              <a:t>â</a:t>
            </a:r>
            <a:r>
              <a:rPr lang="vi-VN" sz="2800" dirty="0">
                <a:solidFill>
                  <a:schemeClr val="tx1"/>
                </a:solidFill>
                <a:latin typeface="+mj-lt"/>
              </a:rPr>
              <a:t>n loại lại </a:t>
            </a:r>
            <a:r>
              <a:rPr lang="pt-PT" sz="2800" dirty="0">
                <a:solidFill>
                  <a:schemeClr val="tx1"/>
                </a:solidFill>
                <a:latin typeface="+mj-lt"/>
              </a:rPr>
              <a:t>mức </a:t>
            </a:r>
            <a:r>
              <a:rPr lang="vi-VN" sz="2800" dirty="0">
                <a:solidFill>
                  <a:schemeClr val="tx1"/>
                </a:solidFill>
                <a:latin typeface="+mj-lt"/>
              </a:rPr>
              <a:t>độ nặng</a:t>
            </a:r>
            <a:endParaRPr lang="en-US" sz="2800" dirty="0">
              <a:solidFill>
                <a:schemeClr val="tx1"/>
              </a:solidFill>
              <a:latin typeface="+mj-lt"/>
            </a:endParaRPr>
          </a:p>
          <a:p>
            <a:pPr eaLnBrk="1" hangingPunct="1">
              <a:lnSpc>
                <a:spcPct val="130000"/>
              </a:lnSpc>
              <a:buFont typeface="Wingdings" pitchFamily="2" charset="2"/>
              <a:buChar char="ü"/>
            </a:pPr>
            <a:r>
              <a:rPr lang="vi-VN" sz="2800" dirty="0">
                <a:solidFill>
                  <a:schemeClr val="tx1"/>
                </a:solidFill>
                <a:latin typeface="+mj-lt"/>
              </a:rPr>
              <a:t>Ph</a:t>
            </a:r>
            <a:r>
              <a:rPr lang="en-US" sz="2800" dirty="0">
                <a:solidFill>
                  <a:schemeClr val="tx1"/>
                </a:solidFill>
                <a:latin typeface="+mj-lt"/>
              </a:rPr>
              <a:t>á</a:t>
            </a:r>
            <a:r>
              <a:rPr lang="vi-VN" sz="2800" dirty="0">
                <a:solidFill>
                  <a:schemeClr val="tx1"/>
                </a:solidFill>
                <a:latin typeface="+mj-lt"/>
              </a:rPr>
              <a:t>t hiện c</a:t>
            </a:r>
            <a:r>
              <a:rPr lang="en-US" sz="2800" dirty="0">
                <a:solidFill>
                  <a:schemeClr val="tx1"/>
                </a:solidFill>
                <a:latin typeface="+mj-lt"/>
              </a:rPr>
              <a:t>á</a:t>
            </a:r>
            <a:r>
              <a:rPr lang="vi-VN" sz="2800" dirty="0">
                <a:solidFill>
                  <a:schemeClr val="tx1"/>
                </a:solidFill>
                <a:latin typeface="+mj-lt"/>
              </a:rPr>
              <a:t>c bệnh phối hợp</a:t>
            </a:r>
            <a:endParaRPr lang="en-US" sz="2800" dirty="0">
              <a:solidFill>
                <a:schemeClr val="tx1"/>
              </a:solidFill>
              <a:latin typeface="+mj-lt"/>
            </a:endParaRPr>
          </a:p>
          <a:p>
            <a:pPr eaLnBrk="1" hangingPunct="1">
              <a:lnSpc>
                <a:spcPct val="130000"/>
              </a:lnSpc>
              <a:buFont typeface="Wingdings" pitchFamily="2" charset="2"/>
              <a:buChar char="ü"/>
            </a:pPr>
            <a:r>
              <a:rPr lang="vi-VN" sz="2800" dirty="0">
                <a:solidFill>
                  <a:schemeClr val="tx1"/>
                </a:solidFill>
                <a:latin typeface="+mj-lt"/>
              </a:rPr>
              <a:t>Đ</a:t>
            </a:r>
            <a:r>
              <a:rPr lang="en-US" sz="2800" dirty="0">
                <a:solidFill>
                  <a:schemeClr val="tx1"/>
                </a:solidFill>
                <a:latin typeface="+mj-lt"/>
              </a:rPr>
              <a:t>á</a:t>
            </a:r>
            <a:r>
              <a:rPr lang="vi-VN" sz="2800" dirty="0">
                <a:solidFill>
                  <a:schemeClr val="tx1"/>
                </a:solidFill>
                <a:latin typeface="+mj-lt"/>
              </a:rPr>
              <a:t>nh gi</a:t>
            </a:r>
            <a:r>
              <a:rPr lang="en-US" sz="2800" dirty="0">
                <a:solidFill>
                  <a:schemeClr val="tx1"/>
                </a:solidFill>
                <a:latin typeface="+mj-lt"/>
              </a:rPr>
              <a:t>á</a:t>
            </a:r>
            <a:r>
              <a:rPr lang="vi-VN" sz="2800" dirty="0">
                <a:solidFill>
                  <a:schemeClr val="tx1"/>
                </a:solidFill>
                <a:latin typeface="+mj-lt"/>
              </a:rPr>
              <a:t> khả năng hoạt động, th</a:t>
            </a:r>
            <a:r>
              <a:rPr lang="en-US" sz="2800" dirty="0">
                <a:solidFill>
                  <a:schemeClr val="tx1"/>
                </a:solidFill>
                <a:latin typeface="+mj-lt"/>
              </a:rPr>
              <a:t>í</a:t>
            </a:r>
            <a:r>
              <a:rPr lang="vi-VN" sz="2800" dirty="0">
                <a:solidFill>
                  <a:schemeClr val="tx1"/>
                </a:solidFill>
                <a:latin typeface="+mj-lt"/>
              </a:rPr>
              <a:t>ch nghi với ngoại cảnh</a:t>
            </a:r>
            <a:endParaRPr lang="en-US" sz="2800" dirty="0">
              <a:solidFill>
                <a:schemeClr val="tx1"/>
              </a:solidFill>
              <a:latin typeface="+mj-lt"/>
            </a:endParaRPr>
          </a:p>
          <a:p>
            <a:pPr>
              <a:lnSpc>
                <a:spcPct val="130000"/>
              </a:lnSpc>
              <a:buFont typeface="Wingdings" pitchFamily="2" charset="2"/>
              <a:buChar char="ü"/>
            </a:pPr>
            <a:r>
              <a:rPr lang="vi-VN" sz="2800" dirty="0">
                <a:solidFill>
                  <a:schemeClr val="tx1"/>
                </a:solidFill>
                <a:latin typeface="+mj-lt"/>
              </a:rPr>
              <a:t>Đ</a:t>
            </a:r>
            <a:r>
              <a:rPr lang="en-US" sz="2800" dirty="0">
                <a:solidFill>
                  <a:schemeClr val="tx1"/>
                </a:solidFill>
                <a:latin typeface="+mj-lt"/>
              </a:rPr>
              <a:t>á</a:t>
            </a:r>
            <a:r>
              <a:rPr lang="vi-VN" sz="2800" dirty="0">
                <a:solidFill>
                  <a:schemeClr val="tx1"/>
                </a:solidFill>
                <a:latin typeface="+mj-lt"/>
              </a:rPr>
              <a:t>nh gi</a:t>
            </a:r>
            <a:r>
              <a:rPr lang="en-US" sz="2800" dirty="0">
                <a:solidFill>
                  <a:schemeClr val="tx1"/>
                </a:solidFill>
                <a:latin typeface="+mj-lt"/>
              </a:rPr>
              <a:t>á</a:t>
            </a:r>
            <a:r>
              <a:rPr lang="vi-VN" sz="2800" dirty="0">
                <a:solidFill>
                  <a:schemeClr val="tx1"/>
                </a:solidFill>
                <a:latin typeface="+mj-lt"/>
              </a:rPr>
              <a:t> hiểu biết</a:t>
            </a:r>
            <a:r>
              <a:rPr lang="en-US" sz="2800" dirty="0">
                <a:solidFill>
                  <a:schemeClr val="tx1"/>
                </a:solidFill>
                <a:latin typeface="+mj-lt"/>
              </a:rPr>
              <a:t>,</a:t>
            </a:r>
            <a:r>
              <a:rPr lang="vi-VN" sz="2800" dirty="0">
                <a:solidFill>
                  <a:schemeClr val="tx1"/>
                </a:solidFill>
                <a:latin typeface="+mj-lt"/>
              </a:rPr>
              <a:t> tu</a:t>
            </a:r>
            <a:r>
              <a:rPr lang="en-US" sz="2800" dirty="0">
                <a:solidFill>
                  <a:schemeClr val="tx1"/>
                </a:solidFill>
                <a:latin typeface="+mj-lt"/>
              </a:rPr>
              <a:t>â</a:t>
            </a:r>
            <a:r>
              <a:rPr lang="vi-VN" sz="2800" dirty="0">
                <a:solidFill>
                  <a:schemeClr val="tx1"/>
                </a:solidFill>
                <a:latin typeface="+mj-lt"/>
              </a:rPr>
              <a:t>n thủ đ</a:t>
            </a:r>
            <a:r>
              <a:rPr lang="en-US" sz="2800" dirty="0" err="1">
                <a:solidFill>
                  <a:schemeClr val="tx1"/>
                </a:solidFill>
                <a:latin typeface="+mj-lt"/>
              </a:rPr>
              <a:t>iều</a:t>
            </a:r>
            <a:r>
              <a:rPr lang="en-US" sz="2800" dirty="0">
                <a:solidFill>
                  <a:schemeClr val="tx1"/>
                </a:solidFill>
                <a:latin typeface="+mj-lt"/>
              </a:rPr>
              <a:t> </a:t>
            </a:r>
            <a:r>
              <a:rPr lang="en-US" sz="2800" dirty="0" err="1">
                <a:solidFill>
                  <a:schemeClr val="tx1"/>
                </a:solidFill>
                <a:latin typeface="+mj-lt"/>
              </a:rPr>
              <a:t>trị</a:t>
            </a:r>
            <a:r>
              <a:rPr lang="vi-VN" sz="2800" dirty="0">
                <a:solidFill>
                  <a:schemeClr val="tx1"/>
                </a:solidFill>
                <a:latin typeface="+mj-lt"/>
              </a:rPr>
              <a:t>, kỹ thuật phun h</a:t>
            </a:r>
            <a:r>
              <a:rPr lang="en-US" sz="2800" dirty="0">
                <a:solidFill>
                  <a:schemeClr val="tx1"/>
                </a:solidFill>
                <a:latin typeface="+mj-lt"/>
              </a:rPr>
              <a:t>í</a:t>
            </a:r>
            <a:r>
              <a:rPr lang="vi-VN" sz="2800" dirty="0">
                <a:solidFill>
                  <a:schemeClr val="tx1"/>
                </a:solidFill>
                <a:latin typeface="+mj-lt"/>
              </a:rPr>
              <a:t>t thuốc gi</a:t>
            </a:r>
            <a:r>
              <a:rPr lang="en-US" sz="2800" dirty="0">
                <a:solidFill>
                  <a:schemeClr val="tx1"/>
                </a:solidFill>
                <a:latin typeface="+mj-lt"/>
              </a:rPr>
              <a:t>ã</a:t>
            </a:r>
            <a:r>
              <a:rPr lang="vi-VN" sz="2800" dirty="0">
                <a:solidFill>
                  <a:schemeClr val="tx1"/>
                </a:solidFill>
                <a:latin typeface="+mj-lt"/>
              </a:rPr>
              <a:t>n phế quản, corticoid</a:t>
            </a:r>
            <a:endParaRPr lang="en-US" sz="2800" dirty="0">
              <a:solidFill>
                <a:schemeClr val="tx1"/>
              </a:solidFill>
              <a:latin typeface="+mj-lt"/>
            </a:endParaRPr>
          </a:p>
          <a:p>
            <a:pPr eaLnBrk="1" hangingPunct="1">
              <a:lnSpc>
                <a:spcPct val="130000"/>
              </a:lnSpc>
              <a:buClr>
                <a:srgbClr val="CE3708"/>
              </a:buClr>
              <a:buFont typeface="Wingdings" pitchFamily="2" charset="2"/>
              <a:buChar char="ü"/>
            </a:pPr>
            <a:endParaRPr lang="en-US" sz="2800" dirty="0">
              <a:solidFill>
                <a:schemeClr val="tx1"/>
              </a:solidFill>
            </a:endParaRPr>
          </a:p>
        </p:txBody>
      </p:sp>
      <p:graphicFrame>
        <p:nvGraphicFramePr>
          <p:cNvPr id="152577" name="Object 2"/>
          <p:cNvGraphicFramePr>
            <a:graphicFrameLocks noChangeAspect="1"/>
          </p:cNvGraphicFramePr>
          <p:nvPr/>
        </p:nvGraphicFramePr>
        <p:xfrm>
          <a:off x="8001000" y="5730875"/>
          <a:ext cx="1143000" cy="1127125"/>
        </p:xfrm>
        <a:graphic>
          <a:graphicData uri="http://schemas.openxmlformats.org/presentationml/2006/ole">
            <mc:AlternateContent xmlns:mc="http://schemas.openxmlformats.org/markup-compatibility/2006">
              <mc:Choice xmlns:v="urn:schemas-microsoft-com:vml" Requires="v">
                <p:oleObj spid="_x0000_s152605" r:id="rId3" imgW="3238952" imgH="3209524" progId="">
                  <p:embed/>
                </p:oleObj>
              </mc:Choice>
              <mc:Fallback>
                <p:oleObj r:id="rId3" imgW="3238952" imgH="320952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0875"/>
                        <a:ext cx="1143000"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868362"/>
          </a:xfrm>
          <a:solidFill>
            <a:srgbClr val="002060"/>
          </a:solidFill>
        </p:spPr>
        <p:txBody>
          <a:bodyPr>
            <a:normAutofit/>
          </a:bodyPr>
          <a:lstStyle/>
          <a:p>
            <a:r>
              <a:rPr lang="en-US" b="1" dirty="0" err="1">
                <a:solidFill>
                  <a:schemeClr val="bg1"/>
                </a:solidFill>
                <a:latin typeface="Verdana" pitchFamily="34" charset="0"/>
              </a:rPr>
              <a:t>Kết</a:t>
            </a:r>
            <a:r>
              <a:rPr lang="en-US" b="1" dirty="0">
                <a:solidFill>
                  <a:schemeClr val="bg1"/>
                </a:solidFill>
                <a:latin typeface="Verdana" pitchFamily="34" charset="0"/>
              </a:rPr>
              <a:t> </a:t>
            </a:r>
            <a:r>
              <a:rPr lang="en-US" b="1" dirty="0" err="1">
                <a:solidFill>
                  <a:schemeClr val="bg1"/>
                </a:solidFill>
                <a:latin typeface="Verdana" pitchFamily="34" charset="0"/>
              </a:rPr>
              <a:t>luận</a:t>
            </a:r>
            <a:endParaRPr lang="en-US" b="1" dirty="0">
              <a:solidFill>
                <a:schemeClr val="bg1"/>
              </a:solidFill>
              <a:latin typeface="Verdana" pitchFamily="34" charset="0"/>
            </a:endParaRPr>
          </a:p>
        </p:txBody>
      </p:sp>
      <p:sp>
        <p:nvSpPr>
          <p:cNvPr id="6" name="Content Placeholder 5"/>
          <p:cNvSpPr>
            <a:spLocks noGrp="1"/>
          </p:cNvSpPr>
          <p:nvPr>
            <p:ph idx="1"/>
          </p:nvPr>
        </p:nvSpPr>
        <p:spPr>
          <a:xfrm>
            <a:off x="457200" y="1219200"/>
            <a:ext cx="8305800" cy="6771084"/>
          </a:xfrm>
          <a:prstGeom prst="rect">
            <a:avLst/>
          </a:prstGeom>
        </p:spPr>
        <p:txBody>
          <a:bodyPr wrap="square">
            <a:spAutoFit/>
          </a:bodyPr>
          <a:lstStyle/>
          <a:p>
            <a:pPr algn="just">
              <a:lnSpc>
                <a:spcPct val="130000"/>
              </a:lnSpc>
              <a:buFont typeface="Wingdings" pitchFamily="2" charset="2"/>
              <a:buChar char="v"/>
            </a:pPr>
            <a:r>
              <a:rPr lang="en-US" sz="2800" dirty="0">
                <a:latin typeface="Verdana" pitchFamily="34" charset="0"/>
              </a:rPr>
              <a:t>COPD: </a:t>
            </a:r>
            <a:r>
              <a:rPr lang="en-US" sz="2800" dirty="0" err="1">
                <a:latin typeface="Verdana" pitchFamily="34" charset="0"/>
              </a:rPr>
              <a:t>bệnh</a:t>
            </a:r>
            <a:r>
              <a:rPr lang="en-US" sz="2800" dirty="0">
                <a:latin typeface="Verdana" pitchFamily="34" charset="0"/>
              </a:rPr>
              <a:t> </a:t>
            </a:r>
            <a:r>
              <a:rPr lang="en-US" sz="2800" dirty="0" err="1">
                <a:latin typeface="Verdana" pitchFamily="34" charset="0"/>
              </a:rPr>
              <a:t>viêm</a:t>
            </a:r>
            <a:r>
              <a:rPr lang="en-US" sz="2800" dirty="0">
                <a:latin typeface="Verdana" pitchFamily="34" charset="0"/>
              </a:rPr>
              <a:t> </a:t>
            </a:r>
            <a:r>
              <a:rPr lang="en-US" sz="2800" dirty="0" err="1">
                <a:latin typeface="Verdana" pitchFamily="34" charset="0"/>
              </a:rPr>
              <a:t>mạn</a:t>
            </a:r>
            <a:r>
              <a:rPr lang="en-US" sz="2800" dirty="0">
                <a:latin typeface="Verdana" pitchFamily="34" charset="0"/>
              </a:rPr>
              <a:t> </a:t>
            </a:r>
            <a:r>
              <a:rPr lang="en-US" sz="2800" dirty="0" err="1">
                <a:latin typeface="Verdana" pitchFamily="34" charset="0"/>
              </a:rPr>
              <a:t>tính</a:t>
            </a:r>
            <a:r>
              <a:rPr lang="en-US" sz="2800" dirty="0">
                <a:latin typeface="Verdana" pitchFamily="34" charset="0"/>
              </a:rPr>
              <a:t> </a:t>
            </a:r>
            <a:r>
              <a:rPr lang="en-US" sz="2800" dirty="0" err="1">
                <a:latin typeface="Verdana" pitchFamily="34" charset="0"/>
              </a:rPr>
              <a:t>đường</a:t>
            </a:r>
            <a:r>
              <a:rPr lang="en-US" sz="2800" dirty="0">
                <a:latin typeface="Verdana" pitchFamily="34" charset="0"/>
              </a:rPr>
              <a:t> </a:t>
            </a:r>
            <a:r>
              <a:rPr lang="en-US" sz="2800" dirty="0" err="1">
                <a:latin typeface="Verdana" pitchFamily="34" charset="0"/>
              </a:rPr>
              <a:t>hô</a:t>
            </a:r>
            <a:r>
              <a:rPr lang="en-US" sz="2800" dirty="0">
                <a:latin typeface="Verdana" pitchFamily="34" charset="0"/>
              </a:rPr>
              <a:t> </a:t>
            </a:r>
            <a:r>
              <a:rPr lang="en-US" sz="2800" dirty="0" err="1">
                <a:latin typeface="Verdana" pitchFamily="34" charset="0"/>
              </a:rPr>
              <a:t>hấp</a:t>
            </a:r>
            <a:r>
              <a:rPr lang="en-US" sz="2800" dirty="0">
                <a:latin typeface="Verdana" pitchFamily="34" charset="0"/>
              </a:rPr>
              <a:t> </a:t>
            </a:r>
            <a:r>
              <a:rPr lang="en-US" sz="2800" dirty="0" err="1">
                <a:latin typeface="Verdana" pitchFamily="34" charset="0"/>
              </a:rPr>
              <a:t>đặc</a:t>
            </a:r>
            <a:r>
              <a:rPr lang="en-US" sz="2800" dirty="0">
                <a:latin typeface="Verdana" pitchFamily="34" charset="0"/>
              </a:rPr>
              <a:t> </a:t>
            </a:r>
            <a:r>
              <a:rPr lang="en-US" sz="2800" dirty="0" err="1">
                <a:latin typeface="Verdana" pitchFamily="34" charset="0"/>
              </a:rPr>
              <a:t>trưng</a:t>
            </a:r>
            <a:r>
              <a:rPr lang="en-US" sz="2800" dirty="0">
                <a:latin typeface="Verdana" pitchFamily="34" charset="0"/>
              </a:rPr>
              <a:t> </a:t>
            </a:r>
            <a:r>
              <a:rPr lang="en-US" sz="2800" dirty="0" err="1">
                <a:latin typeface="Verdana" pitchFamily="34" charset="0"/>
              </a:rPr>
              <a:t>bởi</a:t>
            </a:r>
            <a:r>
              <a:rPr lang="en-US" sz="2800" dirty="0">
                <a:latin typeface="Verdana" pitchFamily="34" charset="0"/>
              </a:rPr>
              <a:t> </a:t>
            </a:r>
            <a:r>
              <a:rPr lang="en-US" sz="2800" dirty="0" err="1">
                <a:latin typeface="Verdana" pitchFamily="34" charset="0"/>
              </a:rPr>
              <a:t>sự</a:t>
            </a:r>
            <a:r>
              <a:rPr lang="en-US" sz="2800" dirty="0">
                <a:latin typeface="Verdana" pitchFamily="34" charset="0"/>
              </a:rPr>
              <a:t> </a:t>
            </a:r>
            <a:r>
              <a:rPr lang="en-US" sz="2800" dirty="0" err="1">
                <a:latin typeface="Verdana" pitchFamily="34" charset="0"/>
              </a:rPr>
              <a:t>tắc</a:t>
            </a:r>
            <a:r>
              <a:rPr lang="en-US" sz="2800" dirty="0">
                <a:latin typeface="Verdana" pitchFamily="34" charset="0"/>
              </a:rPr>
              <a:t> </a:t>
            </a:r>
            <a:r>
              <a:rPr lang="en-US" sz="2800" dirty="0" err="1">
                <a:latin typeface="Verdana" pitchFamily="34" charset="0"/>
              </a:rPr>
              <a:t>nghẽn</a:t>
            </a:r>
            <a:r>
              <a:rPr lang="en-US" sz="2800" dirty="0">
                <a:latin typeface="Verdana" pitchFamily="34" charset="0"/>
              </a:rPr>
              <a:t> </a:t>
            </a:r>
            <a:r>
              <a:rPr lang="en-US" sz="2800" dirty="0" err="1">
                <a:latin typeface="Verdana" pitchFamily="34" charset="0"/>
              </a:rPr>
              <a:t>lưu</a:t>
            </a:r>
            <a:r>
              <a:rPr lang="en-US" sz="2800" dirty="0">
                <a:latin typeface="Verdana" pitchFamily="34" charset="0"/>
              </a:rPr>
              <a:t> </a:t>
            </a:r>
            <a:r>
              <a:rPr lang="en-US" sz="2800" dirty="0" err="1">
                <a:latin typeface="Verdana" pitchFamily="34" charset="0"/>
              </a:rPr>
              <a:t>lượng</a:t>
            </a:r>
            <a:r>
              <a:rPr lang="en-US" sz="2800" dirty="0">
                <a:latin typeface="Verdana" pitchFamily="34" charset="0"/>
              </a:rPr>
              <a:t> </a:t>
            </a:r>
            <a:r>
              <a:rPr lang="en-US" sz="2800" dirty="0" err="1">
                <a:latin typeface="Verdana" pitchFamily="34" charset="0"/>
              </a:rPr>
              <a:t>thở</a:t>
            </a:r>
            <a:r>
              <a:rPr lang="en-US" sz="2800" dirty="0">
                <a:latin typeface="Verdana" pitchFamily="34" charset="0"/>
              </a:rPr>
              <a:t> </a:t>
            </a:r>
            <a:r>
              <a:rPr lang="en-US" sz="2800" dirty="0" err="1">
                <a:latin typeface="Verdana" pitchFamily="34" charset="0"/>
              </a:rPr>
              <a:t>không</a:t>
            </a:r>
            <a:r>
              <a:rPr lang="en-US" sz="2800" dirty="0">
                <a:latin typeface="Verdana" pitchFamily="34" charset="0"/>
              </a:rPr>
              <a:t> </a:t>
            </a:r>
            <a:r>
              <a:rPr lang="en-US" sz="2800" dirty="0" err="1">
                <a:latin typeface="Verdana" pitchFamily="34" charset="0"/>
              </a:rPr>
              <a:t>hồi</a:t>
            </a:r>
            <a:r>
              <a:rPr lang="en-US" sz="2800" dirty="0">
                <a:latin typeface="Verdana" pitchFamily="34" charset="0"/>
              </a:rPr>
              <a:t> </a:t>
            </a:r>
            <a:r>
              <a:rPr lang="en-US" sz="2800" dirty="0" err="1">
                <a:latin typeface="Verdana" pitchFamily="34" charset="0"/>
              </a:rPr>
              <a:t>phục</a:t>
            </a:r>
            <a:r>
              <a:rPr lang="en-US" sz="2800" dirty="0">
                <a:latin typeface="Verdana" pitchFamily="34" charset="0"/>
              </a:rPr>
              <a:t> </a:t>
            </a:r>
            <a:r>
              <a:rPr lang="en-US" sz="2800" dirty="0" err="1">
                <a:latin typeface="Verdana" pitchFamily="34" charset="0"/>
              </a:rPr>
              <a:t>hoàn</a:t>
            </a:r>
            <a:r>
              <a:rPr lang="en-US" sz="2800" dirty="0">
                <a:latin typeface="Verdana" pitchFamily="34" charset="0"/>
              </a:rPr>
              <a:t> </a:t>
            </a:r>
            <a:r>
              <a:rPr lang="en-US" sz="2800" dirty="0" err="1">
                <a:latin typeface="Verdana" pitchFamily="34" charset="0"/>
              </a:rPr>
              <a:t>toàn</a:t>
            </a:r>
            <a:endParaRPr lang="en-US" sz="2800" dirty="0">
              <a:latin typeface="Verdana" pitchFamily="34" charset="0"/>
            </a:endParaRPr>
          </a:p>
          <a:p>
            <a:pPr algn="just">
              <a:lnSpc>
                <a:spcPct val="130000"/>
              </a:lnSpc>
              <a:buFont typeface="Wingdings" pitchFamily="2" charset="2"/>
              <a:buChar char="v"/>
            </a:pPr>
            <a:r>
              <a:rPr lang="en-US" sz="2800" dirty="0" err="1">
                <a:latin typeface="Verdana" pitchFamily="34" charset="0"/>
              </a:rPr>
              <a:t>Nguyên</a:t>
            </a:r>
            <a:r>
              <a:rPr lang="en-US" sz="2800" dirty="0">
                <a:latin typeface="Verdana" pitchFamily="34" charset="0"/>
              </a:rPr>
              <a:t> </a:t>
            </a:r>
            <a:r>
              <a:rPr lang="en-US" sz="2800" dirty="0" err="1">
                <a:latin typeface="Verdana" pitchFamily="34" charset="0"/>
              </a:rPr>
              <a:t>nhân</a:t>
            </a:r>
            <a:r>
              <a:rPr lang="en-US" sz="2800" dirty="0">
                <a:latin typeface="Verdana" pitchFamily="34" charset="0"/>
              </a:rPr>
              <a:t> </a:t>
            </a:r>
            <a:r>
              <a:rPr lang="en-US" sz="2800" dirty="0" err="1">
                <a:latin typeface="Verdana" pitchFamily="34" charset="0"/>
              </a:rPr>
              <a:t>hàng</a:t>
            </a:r>
            <a:r>
              <a:rPr lang="en-US" sz="2800" dirty="0">
                <a:latin typeface="Verdana" pitchFamily="34" charset="0"/>
              </a:rPr>
              <a:t> </a:t>
            </a:r>
            <a:r>
              <a:rPr lang="en-US" sz="2800" dirty="0" err="1">
                <a:latin typeface="Verdana" pitchFamily="34" charset="0"/>
              </a:rPr>
              <a:t>đầu</a:t>
            </a:r>
            <a:r>
              <a:rPr lang="en-US" sz="2800" dirty="0">
                <a:latin typeface="Verdana" pitchFamily="34" charset="0"/>
              </a:rPr>
              <a:t> </a:t>
            </a:r>
            <a:r>
              <a:rPr lang="en-US" sz="2800" dirty="0" err="1">
                <a:latin typeface="Verdana" pitchFamily="34" charset="0"/>
              </a:rPr>
              <a:t>là</a:t>
            </a:r>
            <a:r>
              <a:rPr lang="en-US" sz="2800" dirty="0">
                <a:latin typeface="Verdana" pitchFamily="34" charset="0"/>
              </a:rPr>
              <a:t> </a:t>
            </a:r>
            <a:r>
              <a:rPr lang="en-US" sz="2800" dirty="0" err="1">
                <a:latin typeface="Verdana" pitchFamily="34" charset="0"/>
              </a:rPr>
              <a:t>khói</a:t>
            </a:r>
            <a:r>
              <a:rPr lang="en-US" sz="2800" dirty="0">
                <a:latin typeface="Verdana" pitchFamily="34" charset="0"/>
              </a:rPr>
              <a:t> </a:t>
            </a:r>
            <a:r>
              <a:rPr lang="en-US" sz="2800" dirty="0" err="1">
                <a:latin typeface="Verdana" pitchFamily="34" charset="0"/>
              </a:rPr>
              <a:t>thuốc</a:t>
            </a:r>
            <a:r>
              <a:rPr lang="en-US" sz="2800" dirty="0">
                <a:latin typeface="Verdana" pitchFamily="34" charset="0"/>
              </a:rPr>
              <a:t> </a:t>
            </a:r>
            <a:r>
              <a:rPr lang="en-US" sz="2800" dirty="0" err="1">
                <a:latin typeface="Verdana" pitchFamily="34" charset="0"/>
              </a:rPr>
              <a:t>lá</a:t>
            </a:r>
            <a:r>
              <a:rPr lang="en-US" sz="2800" dirty="0">
                <a:latin typeface="Verdana" pitchFamily="34" charset="0"/>
              </a:rPr>
              <a:t>, </a:t>
            </a:r>
            <a:r>
              <a:rPr lang="en-US" sz="2800" dirty="0" err="1">
                <a:latin typeface="Verdana" pitchFamily="34" charset="0"/>
              </a:rPr>
              <a:t>thuốc</a:t>
            </a:r>
            <a:r>
              <a:rPr lang="en-US" sz="2800" dirty="0">
                <a:latin typeface="Verdana" pitchFamily="34" charset="0"/>
              </a:rPr>
              <a:t> </a:t>
            </a:r>
            <a:r>
              <a:rPr lang="en-US" sz="2800" dirty="0" err="1">
                <a:latin typeface="Verdana" pitchFamily="34" charset="0"/>
              </a:rPr>
              <a:t>lào</a:t>
            </a:r>
            <a:endParaRPr lang="en-US" sz="2800" dirty="0">
              <a:latin typeface="Verdana" pitchFamily="34" charset="0"/>
            </a:endParaRPr>
          </a:p>
          <a:p>
            <a:pPr algn="just">
              <a:lnSpc>
                <a:spcPct val="130000"/>
              </a:lnSpc>
              <a:buFont typeface="Wingdings" pitchFamily="2" charset="2"/>
              <a:buChar char="v"/>
            </a:pPr>
            <a:r>
              <a:rPr lang="en-US" sz="2800" dirty="0" err="1">
                <a:latin typeface="Verdana" pitchFamily="34" charset="0"/>
              </a:rPr>
              <a:t>Chẩn</a:t>
            </a:r>
            <a:r>
              <a:rPr lang="en-US" sz="2800" dirty="0">
                <a:latin typeface="Verdana" pitchFamily="34" charset="0"/>
              </a:rPr>
              <a:t> </a:t>
            </a:r>
            <a:r>
              <a:rPr lang="en-US" sz="2800" dirty="0" err="1">
                <a:latin typeface="Verdana" pitchFamily="34" charset="0"/>
              </a:rPr>
              <a:t>đoán</a:t>
            </a:r>
            <a:r>
              <a:rPr lang="en-US" sz="2800" dirty="0">
                <a:latin typeface="Verdana" pitchFamily="34" charset="0"/>
              </a:rPr>
              <a:t> </a:t>
            </a:r>
            <a:r>
              <a:rPr lang="en-US" sz="2800" dirty="0" err="1">
                <a:latin typeface="Verdana" pitchFamily="34" charset="0"/>
              </a:rPr>
              <a:t>xác</a:t>
            </a:r>
            <a:r>
              <a:rPr lang="en-US" sz="2800" dirty="0">
                <a:latin typeface="Verdana" pitchFamily="34" charset="0"/>
              </a:rPr>
              <a:t> </a:t>
            </a:r>
            <a:r>
              <a:rPr lang="en-US" sz="2800" dirty="0" err="1">
                <a:latin typeface="Verdana" pitchFamily="34" charset="0"/>
              </a:rPr>
              <a:t>định</a:t>
            </a:r>
            <a:r>
              <a:rPr lang="en-US" sz="2800" dirty="0">
                <a:latin typeface="Verdana" pitchFamily="34" charset="0"/>
              </a:rPr>
              <a:t> </a:t>
            </a:r>
            <a:r>
              <a:rPr lang="en-US" sz="2800" dirty="0" err="1">
                <a:latin typeface="Verdana" pitchFamily="34" charset="0"/>
              </a:rPr>
              <a:t>khi</a:t>
            </a:r>
            <a:r>
              <a:rPr lang="en-US" sz="2800" dirty="0">
                <a:latin typeface="Verdana" pitchFamily="34" charset="0"/>
              </a:rPr>
              <a:t> </a:t>
            </a:r>
            <a:r>
              <a:rPr lang="en-US" sz="2800" dirty="0" err="1">
                <a:latin typeface="Verdana" pitchFamily="34" charset="0"/>
              </a:rPr>
              <a:t>có</a:t>
            </a:r>
            <a:r>
              <a:rPr lang="en-US" sz="2800" dirty="0">
                <a:latin typeface="Verdana" pitchFamily="34" charset="0"/>
              </a:rPr>
              <a:t> RLTKTN </a:t>
            </a:r>
            <a:r>
              <a:rPr lang="en-US" sz="2800" dirty="0" err="1">
                <a:latin typeface="Verdana" pitchFamily="34" charset="0"/>
              </a:rPr>
              <a:t>không</a:t>
            </a:r>
            <a:r>
              <a:rPr lang="en-US" sz="2800" dirty="0">
                <a:latin typeface="Verdana" pitchFamily="34" charset="0"/>
              </a:rPr>
              <a:t> </a:t>
            </a:r>
            <a:r>
              <a:rPr lang="en-US" sz="2800" dirty="0" err="1">
                <a:latin typeface="Verdana" pitchFamily="34" charset="0"/>
              </a:rPr>
              <a:t>hồi</a:t>
            </a:r>
            <a:r>
              <a:rPr lang="en-US" sz="2800" dirty="0">
                <a:latin typeface="Verdana" pitchFamily="34" charset="0"/>
              </a:rPr>
              <a:t> </a:t>
            </a:r>
            <a:r>
              <a:rPr lang="en-US" sz="2800" dirty="0" err="1">
                <a:latin typeface="Verdana" pitchFamily="34" charset="0"/>
              </a:rPr>
              <a:t>phục</a:t>
            </a:r>
            <a:r>
              <a:rPr lang="en-US" sz="2800" dirty="0">
                <a:latin typeface="Verdana" pitchFamily="34" charset="0"/>
              </a:rPr>
              <a:t> </a:t>
            </a:r>
            <a:r>
              <a:rPr lang="en-US" sz="2800" dirty="0" err="1">
                <a:latin typeface="Verdana" pitchFamily="34" charset="0"/>
              </a:rPr>
              <a:t>hoàn</a:t>
            </a:r>
            <a:r>
              <a:rPr lang="en-US" sz="2800" dirty="0">
                <a:latin typeface="Verdana" pitchFamily="34" charset="0"/>
              </a:rPr>
              <a:t> </a:t>
            </a:r>
            <a:r>
              <a:rPr lang="en-US" sz="2800" dirty="0" err="1">
                <a:latin typeface="Verdana" pitchFamily="34" charset="0"/>
              </a:rPr>
              <a:t>toàn</a:t>
            </a:r>
            <a:r>
              <a:rPr lang="en-US" sz="2800" dirty="0">
                <a:latin typeface="Verdana" pitchFamily="34" charset="0"/>
              </a:rPr>
              <a:t> </a:t>
            </a:r>
            <a:r>
              <a:rPr lang="en-US" sz="2800" dirty="0" err="1">
                <a:latin typeface="Verdana" pitchFamily="34" charset="0"/>
              </a:rPr>
              <a:t>sau</a:t>
            </a:r>
            <a:r>
              <a:rPr lang="en-US" sz="2800" dirty="0">
                <a:latin typeface="Verdana" pitchFamily="34" charset="0"/>
              </a:rPr>
              <a:t> test GPQ</a:t>
            </a:r>
          </a:p>
          <a:p>
            <a:pPr algn="just">
              <a:lnSpc>
                <a:spcPct val="130000"/>
              </a:lnSpc>
              <a:buFont typeface="Wingdings" pitchFamily="2" charset="2"/>
              <a:buChar char="v"/>
            </a:pPr>
            <a:r>
              <a:rPr lang="en-US" sz="2800" dirty="0" err="1">
                <a:latin typeface="Verdana" pitchFamily="34" charset="0"/>
              </a:rPr>
              <a:t>Điều</a:t>
            </a:r>
            <a:r>
              <a:rPr lang="en-US" sz="2800" dirty="0">
                <a:latin typeface="Verdana" pitchFamily="34" charset="0"/>
              </a:rPr>
              <a:t> </a:t>
            </a:r>
            <a:r>
              <a:rPr lang="en-US" sz="2800" dirty="0" err="1">
                <a:latin typeface="Verdana" pitchFamily="34" charset="0"/>
              </a:rPr>
              <a:t>trị</a:t>
            </a:r>
            <a:r>
              <a:rPr lang="en-US" sz="2800" dirty="0">
                <a:latin typeface="Verdana" pitchFamily="34" charset="0"/>
              </a:rPr>
              <a:t> </a:t>
            </a:r>
            <a:r>
              <a:rPr lang="en-US" sz="2800" dirty="0" err="1">
                <a:latin typeface="Verdana" pitchFamily="34" charset="0"/>
              </a:rPr>
              <a:t>nhằm</a:t>
            </a:r>
            <a:r>
              <a:rPr lang="en-US" sz="2800" dirty="0">
                <a:latin typeface="Verdana" pitchFamily="34" charset="0"/>
              </a:rPr>
              <a:t> </a:t>
            </a:r>
            <a:r>
              <a:rPr lang="en-US" sz="2800" dirty="0" err="1">
                <a:latin typeface="Verdana" pitchFamily="34" charset="0"/>
              </a:rPr>
              <a:t>cải</a:t>
            </a:r>
            <a:r>
              <a:rPr lang="en-US" sz="2800" dirty="0">
                <a:latin typeface="Verdana" pitchFamily="34" charset="0"/>
              </a:rPr>
              <a:t> </a:t>
            </a:r>
            <a:r>
              <a:rPr lang="en-US" sz="2800" dirty="0" err="1">
                <a:latin typeface="Verdana" pitchFamily="34" charset="0"/>
              </a:rPr>
              <a:t>thiện</a:t>
            </a:r>
            <a:r>
              <a:rPr lang="en-US" sz="2800" dirty="0">
                <a:latin typeface="Verdana" pitchFamily="34" charset="0"/>
              </a:rPr>
              <a:t> </a:t>
            </a:r>
            <a:r>
              <a:rPr lang="en-US" sz="2800" dirty="0" err="1">
                <a:latin typeface="Verdana" pitchFamily="34" charset="0"/>
              </a:rPr>
              <a:t>triệu</a:t>
            </a:r>
            <a:r>
              <a:rPr lang="en-US" sz="2800" dirty="0">
                <a:latin typeface="Verdana" pitchFamily="34" charset="0"/>
              </a:rPr>
              <a:t> </a:t>
            </a:r>
            <a:r>
              <a:rPr lang="en-US" sz="2800" dirty="0" err="1">
                <a:latin typeface="Verdana" pitchFamily="34" charset="0"/>
              </a:rPr>
              <a:t>chứng</a:t>
            </a:r>
            <a:r>
              <a:rPr lang="en-US" sz="2800" dirty="0">
                <a:latin typeface="Verdana" pitchFamily="34" charset="0"/>
              </a:rPr>
              <a:t> </a:t>
            </a:r>
            <a:r>
              <a:rPr lang="en-US" sz="2800" dirty="0" err="1">
                <a:latin typeface="Verdana" pitchFamily="34" charset="0"/>
              </a:rPr>
              <a:t>và</a:t>
            </a:r>
            <a:r>
              <a:rPr lang="en-US" sz="2800" dirty="0">
                <a:latin typeface="Verdana" pitchFamily="34" charset="0"/>
              </a:rPr>
              <a:t>  </a:t>
            </a:r>
          </a:p>
          <a:p>
            <a:pPr algn="just">
              <a:lnSpc>
                <a:spcPct val="130000"/>
              </a:lnSpc>
              <a:buNone/>
            </a:pPr>
            <a:r>
              <a:rPr lang="en-US" sz="2800" dirty="0">
                <a:latin typeface="Verdana" pitchFamily="34" charset="0"/>
              </a:rPr>
              <a:t>   </a:t>
            </a:r>
            <a:r>
              <a:rPr lang="en-US" sz="2800" dirty="0" err="1">
                <a:latin typeface="Verdana" pitchFamily="34" charset="0"/>
              </a:rPr>
              <a:t>ngăn</a:t>
            </a:r>
            <a:r>
              <a:rPr lang="en-US" sz="2800" dirty="0">
                <a:latin typeface="Verdana" pitchFamily="34" charset="0"/>
              </a:rPr>
              <a:t> </a:t>
            </a:r>
            <a:r>
              <a:rPr lang="en-US" sz="2800" dirty="0" err="1">
                <a:latin typeface="Verdana" pitchFamily="34" charset="0"/>
              </a:rPr>
              <a:t>ngừa</a:t>
            </a:r>
            <a:r>
              <a:rPr lang="en-US" sz="2800" dirty="0">
                <a:latin typeface="Verdana" pitchFamily="34" charset="0"/>
              </a:rPr>
              <a:t> </a:t>
            </a:r>
            <a:r>
              <a:rPr lang="en-US" sz="2800" dirty="0" err="1">
                <a:latin typeface="Verdana" pitchFamily="34" charset="0"/>
              </a:rPr>
              <a:t>nguy</a:t>
            </a:r>
            <a:r>
              <a:rPr lang="en-US" sz="2800" dirty="0">
                <a:latin typeface="Verdana" pitchFamily="34" charset="0"/>
              </a:rPr>
              <a:t> </a:t>
            </a:r>
            <a:r>
              <a:rPr lang="en-US" sz="2800" dirty="0" err="1">
                <a:latin typeface="Verdana" pitchFamily="34" charset="0"/>
              </a:rPr>
              <a:t>cơ</a:t>
            </a:r>
            <a:r>
              <a:rPr lang="en-US" sz="2800" dirty="0">
                <a:latin typeface="Verdana" pitchFamily="34" charset="0"/>
              </a:rPr>
              <a:t> t</a:t>
            </a:r>
            <a:r>
              <a:rPr lang="vi-VN" sz="2800" dirty="0">
                <a:latin typeface="Verdana" pitchFamily="34" charset="0"/>
              </a:rPr>
              <a:t>ươ</a:t>
            </a:r>
            <a:r>
              <a:rPr lang="en-US" sz="2800" dirty="0" err="1">
                <a:latin typeface="Verdana" pitchFamily="34" charset="0"/>
              </a:rPr>
              <a:t>ng</a:t>
            </a:r>
            <a:r>
              <a:rPr lang="en-US" sz="2800" dirty="0">
                <a:latin typeface="Verdana" pitchFamily="34" charset="0"/>
              </a:rPr>
              <a:t> </a:t>
            </a:r>
            <a:r>
              <a:rPr lang="en-US" sz="2800" dirty="0" err="1">
                <a:latin typeface="Verdana" pitchFamily="34" charset="0"/>
              </a:rPr>
              <a:t>lai</a:t>
            </a:r>
            <a:endParaRPr lang="en-US" sz="2800" dirty="0">
              <a:latin typeface="Verdana" pitchFamily="34" charset="0"/>
            </a:endParaRPr>
          </a:p>
          <a:p>
            <a:pPr algn="just">
              <a:lnSpc>
                <a:spcPct val="130000"/>
              </a:lnSpc>
              <a:buFont typeface="Wingdings" pitchFamily="2" charset="2"/>
              <a:buChar char="v"/>
            </a:pPr>
            <a:endParaRPr lang="en-US" sz="2800" dirty="0">
              <a:latin typeface="Verdana" pitchFamily="34" charset="0"/>
            </a:endParaRPr>
          </a:p>
          <a:p>
            <a:pPr algn="just">
              <a:lnSpc>
                <a:spcPct val="130000"/>
              </a:lnSpc>
              <a:buFont typeface="Wingdings" pitchFamily="2" charset="2"/>
              <a:buChar char="v"/>
            </a:pPr>
            <a:endParaRPr lang="en-US" sz="2800" dirty="0">
              <a:latin typeface="Verdana" pitchFamily="34" charset="0"/>
            </a:endParaRPr>
          </a:p>
        </p:txBody>
      </p:sp>
      <p:graphicFrame>
        <p:nvGraphicFramePr>
          <p:cNvPr id="4098" name="Object 2"/>
          <p:cNvGraphicFramePr>
            <a:graphicFrameLocks noChangeAspect="1"/>
          </p:cNvGraphicFramePr>
          <p:nvPr/>
        </p:nvGraphicFramePr>
        <p:xfrm>
          <a:off x="8001000" y="5731328"/>
          <a:ext cx="1143000" cy="1126671"/>
        </p:xfrm>
        <a:graphic>
          <a:graphicData uri="http://schemas.openxmlformats.org/presentationml/2006/ole">
            <mc:AlternateContent xmlns:mc="http://schemas.openxmlformats.org/markup-compatibility/2006">
              <mc:Choice xmlns:v="urn:schemas-microsoft-com:vml" Requires="v">
                <p:oleObj spid="_x0000_s32798"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1328"/>
                        <a:ext cx="1143000" cy="1126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762000"/>
          </a:xfrm>
          <a:solidFill>
            <a:srgbClr val="002060"/>
          </a:solidFill>
        </p:spPr>
        <p:txBody>
          <a:bodyPr>
            <a:normAutofit/>
          </a:bodyPr>
          <a:lstStyle/>
          <a:p>
            <a:r>
              <a:rPr lang="en-US" b="1" dirty="0" err="1">
                <a:solidFill>
                  <a:schemeClr val="bg1"/>
                </a:solidFill>
                <a:latin typeface="Verdana" pitchFamily="34" charset="0"/>
              </a:rPr>
              <a:t>Kết</a:t>
            </a:r>
            <a:r>
              <a:rPr lang="en-US" b="1" dirty="0">
                <a:solidFill>
                  <a:schemeClr val="bg1"/>
                </a:solidFill>
                <a:latin typeface="Verdana" pitchFamily="34" charset="0"/>
              </a:rPr>
              <a:t> </a:t>
            </a:r>
            <a:r>
              <a:rPr lang="en-US" b="1" dirty="0" err="1">
                <a:solidFill>
                  <a:schemeClr val="bg1"/>
                </a:solidFill>
                <a:latin typeface="Verdana" pitchFamily="34" charset="0"/>
              </a:rPr>
              <a:t>luận</a:t>
            </a:r>
            <a:endParaRPr lang="en-US" b="1" dirty="0">
              <a:solidFill>
                <a:schemeClr val="bg1"/>
              </a:solidFill>
              <a:latin typeface="Verdana" pitchFamily="34" charset="0"/>
            </a:endParaRPr>
          </a:p>
        </p:txBody>
      </p:sp>
      <p:sp>
        <p:nvSpPr>
          <p:cNvPr id="6" name="Content Placeholder 5"/>
          <p:cNvSpPr>
            <a:spLocks noGrp="1"/>
          </p:cNvSpPr>
          <p:nvPr>
            <p:ph idx="1"/>
          </p:nvPr>
        </p:nvSpPr>
        <p:spPr>
          <a:xfrm>
            <a:off x="457200" y="1143000"/>
            <a:ext cx="8305800" cy="5722977"/>
          </a:xfrm>
          <a:prstGeom prst="rect">
            <a:avLst/>
          </a:prstGeom>
        </p:spPr>
        <p:txBody>
          <a:bodyPr wrap="square">
            <a:spAutoFit/>
          </a:bodyPr>
          <a:lstStyle/>
          <a:p>
            <a:pPr algn="just">
              <a:lnSpc>
                <a:spcPct val="120000"/>
              </a:lnSpc>
              <a:buFont typeface="Wingdings" pitchFamily="2" charset="2"/>
              <a:buChar char="v"/>
            </a:pPr>
            <a:r>
              <a:rPr lang="en-US" sz="2600" dirty="0" err="1">
                <a:latin typeface="Verdana" pitchFamily="34" charset="0"/>
              </a:rPr>
              <a:t>Ngừng</a:t>
            </a:r>
            <a:r>
              <a:rPr lang="en-US" sz="2600" dirty="0">
                <a:latin typeface="Verdana" pitchFamily="34" charset="0"/>
              </a:rPr>
              <a:t> </a:t>
            </a:r>
            <a:r>
              <a:rPr lang="en-US" sz="2600" dirty="0" err="1">
                <a:latin typeface="Verdana" pitchFamily="34" charset="0"/>
              </a:rPr>
              <a:t>tiếp</a:t>
            </a:r>
            <a:r>
              <a:rPr lang="en-US" sz="2600" dirty="0">
                <a:latin typeface="Verdana" pitchFamily="34" charset="0"/>
              </a:rPr>
              <a:t> </a:t>
            </a:r>
            <a:r>
              <a:rPr lang="en-US" sz="2600" dirty="0" err="1">
                <a:latin typeface="Verdana" pitchFamily="34" charset="0"/>
              </a:rPr>
              <a:t>xúc</a:t>
            </a:r>
            <a:r>
              <a:rPr lang="en-US" sz="2600" dirty="0">
                <a:latin typeface="Verdana" pitchFamily="34" charset="0"/>
              </a:rPr>
              <a:t> </a:t>
            </a:r>
            <a:r>
              <a:rPr lang="en-US" sz="2600" dirty="0" err="1">
                <a:latin typeface="Verdana" pitchFamily="34" charset="0"/>
              </a:rPr>
              <a:t>với</a:t>
            </a:r>
            <a:r>
              <a:rPr lang="en-US" sz="2600" dirty="0">
                <a:latin typeface="Verdana" pitchFamily="34" charset="0"/>
              </a:rPr>
              <a:t> </a:t>
            </a:r>
            <a:r>
              <a:rPr lang="en-US" sz="2600" dirty="0" err="1">
                <a:latin typeface="Verdana" pitchFamily="34" charset="0"/>
              </a:rPr>
              <a:t>các</a:t>
            </a:r>
            <a:r>
              <a:rPr lang="en-US" sz="2600" dirty="0">
                <a:latin typeface="Verdana" pitchFamily="34" charset="0"/>
              </a:rPr>
              <a:t> </a:t>
            </a:r>
            <a:r>
              <a:rPr lang="en-US" sz="2600" dirty="0" err="1">
                <a:latin typeface="Verdana" pitchFamily="34" charset="0"/>
              </a:rPr>
              <a:t>yếu</a:t>
            </a:r>
            <a:r>
              <a:rPr lang="en-US" sz="2600" dirty="0">
                <a:latin typeface="Verdana" pitchFamily="34" charset="0"/>
              </a:rPr>
              <a:t> </a:t>
            </a:r>
            <a:r>
              <a:rPr lang="en-US" sz="2600" dirty="0" err="1">
                <a:latin typeface="Verdana" pitchFamily="34" charset="0"/>
              </a:rPr>
              <a:t>tố</a:t>
            </a:r>
            <a:r>
              <a:rPr lang="en-US" sz="2600" dirty="0">
                <a:latin typeface="Verdana" pitchFamily="34" charset="0"/>
              </a:rPr>
              <a:t> </a:t>
            </a:r>
            <a:r>
              <a:rPr lang="en-US" sz="2600" dirty="0" err="1">
                <a:latin typeface="Verdana" pitchFamily="34" charset="0"/>
              </a:rPr>
              <a:t>nguy</a:t>
            </a:r>
            <a:r>
              <a:rPr lang="en-US" sz="2600" dirty="0">
                <a:latin typeface="Verdana" pitchFamily="34" charset="0"/>
              </a:rPr>
              <a:t> c</a:t>
            </a:r>
            <a:r>
              <a:rPr lang="vi-VN" sz="2600" dirty="0">
                <a:latin typeface="Verdana" pitchFamily="34" charset="0"/>
              </a:rPr>
              <a:t>ơ</a:t>
            </a:r>
            <a:r>
              <a:rPr lang="en-US" sz="2600" dirty="0">
                <a:latin typeface="Verdana" pitchFamily="34" charset="0"/>
              </a:rPr>
              <a:t> </a:t>
            </a:r>
            <a:r>
              <a:rPr lang="en-US" sz="2600" dirty="0" err="1">
                <a:latin typeface="Verdana" pitchFamily="34" charset="0"/>
              </a:rPr>
              <a:t>là</a:t>
            </a:r>
            <a:r>
              <a:rPr lang="en-US" sz="2600" dirty="0">
                <a:latin typeface="Verdana" pitchFamily="34" charset="0"/>
              </a:rPr>
              <a:t> </a:t>
            </a:r>
            <a:r>
              <a:rPr lang="en-US" sz="2600" dirty="0" err="1">
                <a:latin typeface="Verdana" pitchFamily="34" charset="0"/>
              </a:rPr>
              <a:t>cần</a:t>
            </a:r>
            <a:r>
              <a:rPr lang="en-US" sz="2600" dirty="0">
                <a:latin typeface="Verdana" pitchFamily="34" charset="0"/>
              </a:rPr>
              <a:t> </a:t>
            </a:r>
            <a:r>
              <a:rPr lang="en-US" sz="2600" dirty="0" err="1">
                <a:latin typeface="Verdana" pitchFamily="34" charset="0"/>
              </a:rPr>
              <a:t>thiết</a:t>
            </a:r>
            <a:r>
              <a:rPr lang="en-US" sz="2600" dirty="0">
                <a:latin typeface="Verdana" pitchFamily="34" charset="0"/>
              </a:rPr>
              <a:t>. </a:t>
            </a:r>
            <a:r>
              <a:rPr lang="en-US" sz="2600" dirty="0" err="1">
                <a:latin typeface="Verdana" pitchFamily="34" charset="0"/>
              </a:rPr>
              <a:t>Tiêm</a:t>
            </a:r>
            <a:r>
              <a:rPr lang="en-US" sz="2600" dirty="0">
                <a:latin typeface="Verdana" pitchFamily="34" charset="0"/>
              </a:rPr>
              <a:t> </a:t>
            </a:r>
            <a:r>
              <a:rPr lang="en-US" sz="2600" dirty="0" err="1">
                <a:latin typeface="Verdana" pitchFamily="34" charset="0"/>
              </a:rPr>
              <a:t>vắc</a:t>
            </a:r>
            <a:r>
              <a:rPr lang="en-US" sz="2600" dirty="0">
                <a:latin typeface="Verdana" pitchFamily="34" charset="0"/>
              </a:rPr>
              <a:t> </a:t>
            </a:r>
            <a:r>
              <a:rPr lang="en-US" sz="2600" dirty="0" err="1">
                <a:latin typeface="Verdana" pitchFamily="34" charset="0"/>
              </a:rPr>
              <a:t>xin</a:t>
            </a:r>
            <a:r>
              <a:rPr lang="en-US" sz="2600" dirty="0">
                <a:latin typeface="Verdana" pitchFamily="34" charset="0"/>
              </a:rPr>
              <a:t> </a:t>
            </a:r>
            <a:r>
              <a:rPr lang="en-US" sz="2600" dirty="0" err="1">
                <a:latin typeface="Verdana" pitchFamily="34" charset="0"/>
              </a:rPr>
              <a:t>phòng</a:t>
            </a:r>
            <a:r>
              <a:rPr lang="en-US" sz="2600" dirty="0">
                <a:latin typeface="Verdana" pitchFamily="34" charset="0"/>
              </a:rPr>
              <a:t> </a:t>
            </a:r>
            <a:r>
              <a:rPr lang="en-US" sz="2600" dirty="0" err="1">
                <a:latin typeface="Verdana" pitchFamily="34" charset="0"/>
              </a:rPr>
              <a:t>cúm</a:t>
            </a:r>
            <a:r>
              <a:rPr lang="en-US" sz="2600" dirty="0">
                <a:latin typeface="Verdana" pitchFamily="34" charset="0"/>
              </a:rPr>
              <a:t>, </a:t>
            </a:r>
            <a:r>
              <a:rPr lang="en-US" sz="2600" dirty="0" err="1">
                <a:latin typeface="Verdana" pitchFamily="34" charset="0"/>
              </a:rPr>
              <a:t>phòng</a:t>
            </a:r>
            <a:r>
              <a:rPr lang="en-US" sz="2600" dirty="0">
                <a:latin typeface="Verdana" pitchFamily="34" charset="0"/>
              </a:rPr>
              <a:t> </a:t>
            </a:r>
            <a:r>
              <a:rPr lang="en-US" sz="2600" dirty="0" err="1">
                <a:latin typeface="Verdana" pitchFamily="34" charset="0"/>
              </a:rPr>
              <a:t>phế</a:t>
            </a:r>
            <a:r>
              <a:rPr lang="en-US" sz="2600" dirty="0">
                <a:latin typeface="Verdana" pitchFamily="34" charset="0"/>
              </a:rPr>
              <a:t> </a:t>
            </a:r>
            <a:r>
              <a:rPr lang="en-US" sz="2600" dirty="0" err="1">
                <a:latin typeface="Verdana" pitchFamily="34" charset="0"/>
              </a:rPr>
              <a:t>cầu</a:t>
            </a:r>
            <a:r>
              <a:rPr lang="en-US" sz="2600" dirty="0">
                <a:latin typeface="Verdana" pitchFamily="34" charset="0"/>
              </a:rPr>
              <a:t> </a:t>
            </a:r>
            <a:r>
              <a:rPr lang="en-US" sz="2600" dirty="0" err="1">
                <a:latin typeface="Verdana" pitchFamily="34" charset="0"/>
              </a:rPr>
              <a:t>được</a:t>
            </a:r>
            <a:r>
              <a:rPr lang="en-US" sz="2600" dirty="0">
                <a:latin typeface="Verdana" pitchFamily="34" charset="0"/>
              </a:rPr>
              <a:t> </a:t>
            </a:r>
            <a:r>
              <a:rPr lang="en-US" sz="2600" dirty="0" err="1">
                <a:latin typeface="Verdana" pitchFamily="34" charset="0"/>
              </a:rPr>
              <a:t>khuyến</a:t>
            </a:r>
            <a:r>
              <a:rPr lang="en-US" sz="2600" dirty="0">
                <a:latin typeface="Verdana" pitchFamily="34" charset="0"/>
              </a:rPr>
              <a:t> </a:t>
            </a:r>
            <a:r>
              <a:rPr lang="en-US" sz="2600" dirty="0" err="1">
                <a:latin typeface="Verdana" pitchFamily="34" charset="0"/>
              </a:rPr>
              <a:t>cáo</a:t>
            </a:r>
            <a:endParaRPr lang="en-US" sz="2600" dirty="0">
              <a:latin typeface="Verdana" pitchFamily="34" charset="0"/>
            </a:endParaRPr>
          </a:p>
          <a:p>
            <a:pPr algn="just">
              <a:lnSpc>
                <a:spcPct val="120000"/>
              </a:lnSpc>
              <a:buFont typeface="Wingdings" pitchFamily="2" charset="2"/>
              <a:buChar char="v"/>
            </a:pPr>
            <a:r>
              <a:rPr lang="en-US" sz="2600" dirty="0" err="1">
                <a:latin typeface="Verdana" pitchFamily="34" charset="0"/>
              </a:rPr>
              <a:t>Các</a:t>
            </a:r>
            <a:r>
              <a:rPr lang="en-US" sz="2600" dirty="0">
                <a:latin typeface="Verdana" pitchFamily="34" charset="0"/>
              </a:rPr>
              <a:t> </a:t>
            </a:r>
            <a:r>
              <a:rPr lang="en-US" sz="2600" dirty="0" err="1">
                <a:latin typeface="Verdana" pitchFamily="34" charset="0"/>
              </a:rPr>
              <a:t>thuốc</a:t>
            </a:r>
            <a:r>
              <a:rPr lang="en-US" sz="2600" dirty="0">
                <a:latin typeface="Verdana" pitchFamily="34" charset="0"/>
              </a:rPr>
              <a:t> GPQ </a:t>
            </a:r>
            <a:r>
              <a:rPr lang="en-US" sz="2600" dirty="0" err="1">
                <a:latin typeface="Verdana" pitchFamily="34" charset="0"/>
              </a:rPr>
              <a:t>tác</a:t>
            </a:r>
            <a:r>
              <a:rPr lang="en-US" sz="2600" dirty="0">
                <a:latin typeface="Verdana" pitchFamily="34" charset="0"/>
              </a:rPr>
              <a:t> </a:t>
            </a:r>
            <a:r>
              <a:rPr lang="en-US" sz="2600" dirty="0" err="1">
                <a:latin typeface="Verdana" pitchFamily="34" charset="0"/>
              </a:rPr>
              <a:t>dụng</a:t>
            </a:r>
            <a:r>
              <a:rPr lang="en-US" sz="2600" dirty="0">
                <a:latin typeface="Verdana" pitchFamily="34" charset="0"/>
              </a:rPr>
              <a:t> </a:t>
            </a:r>
            <a:r>
              <a:rPr lang="en-US" sz="2600" dirty="0" err="1">
                <a:latin typeface="Verdana" pitchFamily="34" charset="0"/>
              </a:rPr>
              <a:t>kéo</a:t>
            </a:r>
            <a:r>
              <a:rPr lang="en-US" sz="2600" dirty="0">
                <a:latin typeface="Verdana" pitchFamily="34" charset="0"/>
              </a:rPr>
              <a:t> </a:t>
            </a:r>
            <a:r>
              <a:rPr lang="en-US" sz="2600" dirty="0" err="1">
                <a:latin typeface="Verdana" pitchFamily="34" charset="0"/>
              </a:rPr>
              <a:t>dài</a:t>
            </a:r>
            <a:r>
              <a:rPr lang="en-US" sz="2600" dirty="0">
                <a:latin typeface="Verdana" pitchFamily="34" charset="0"/>
              </a:rPr>
              <a:t> </a:t>
            </a:r>
            <a:r>
              <a:rPr lang="en-US" sz="2600" dirty="0" err="1">
                <a:latin typeface="Verdana" pitchFamily="34" charset="0"/>
              </a:rPr>
              <a:t>dạng</a:t>
            </a:r>
            <a:r>
              <a:rPr lang="en-US" sz="2600" dirty="0">
                <a:latin typeface="Verdana" pitchFamily="34" charset="0"/>
              </a:rPr>
              <a:t> </a:t>
            </a:r>
            <a:r>
              <a:rPr lang="en-US" sz="2600" dirty="0" err="1">
                <a:latin typeface="Verdana" pitchFamily="34" charset="0"/>
              </a:rPr>
              <a:t>phun</a:t>
            </a:r>
            <a:r>
              <a:rPr lang="en-US" sz="2600" dirty="0">
                <a:latin typeface="Verdana" pitchFamily="34" charset="0"/>
              </a:rPr>
              <a:t> </a:t>
            </a:r>
            <a:r>
              <a:rPr lang="en-US" sz="2600" dirty="0" err="1">
                <a:latin typeface="Verdana" pitchFamily="34" charset="0"/>
              </a:rPr>
              <a:t>hít</a:t>
            </a:r>
            <a:r>
              <a:rPr lang="en-US" sz="2600" dirty="0">
                <a:latin typeface="Verdana" pitchFamily="34" charset="0"/>
              </a:rPr>
              <a:t> </a:t>
            </a:r>
            <a:r>
              <a:rPr lang="en-US" sz="2600" dirty="0" err="1">
                <a:latin typeface="Verdana" pitchFamily="34" charset="0"/>
              </a:rPr>
              <a:t>được</a:t>
            </a:r>
            <a:r>
              <a:rPr lang="en-US" sz="2600" dirty="0">
                <a:latin typeface="Verdana" pitchFamily="34" charset="0"/>
              </a:rPr>
              <a:t> </a:t>
            </a:r>
            <a:r>
              <a:rPr lang="en-US" sz="2600" dirty="0" err="1">
                <a:latin typeface="Verdana" pitchFamily="34" charset="0"/>
              </a:rPr>
              <a:t>ưu</a:t>
            </a:r>
            <a:r>
              <a:rPr lang="en-US" sz="2600" dirty="0">
                <a:latin typeface="Verdana" pitchFamily="34" charset="0"/>
              </a:rPr>
              <a:t> </a:t>
            </a:r>
            <a:r>
              <a:rPr lang="en-US" sz="2600" dirty="0" err="1">
                <a:latin typeface="Verdana" pitchFamily="34" charset="0"/>
              </a:rPr>
              <a:t>tiên</a:t>
            </a:r>
            <a:r>
              <a:rPr lang="en-US" sz="2600" dirty="0">
                <a:latin typeface="Verdana" pitchFamily="34" charset="0"/>
              </a:rPr>
              <a:t> </a:t>
            </a:r>
            <a:r>
              <a:rPr lang="en-US" sz="2600" dirty="0" err="1">
                <a:latin typeface="Verdana" pitchFamily="34" charset="0"/>
              </a:rPr>
              <a:t>cho</a:t>
            </a:r>
            <a:r>
              <a:rPr lang="en-US" sz="2600" dirty="0">
                <a:latin typeface="Verdana" pitchFamily="34" charset="0"/>
              </a:rPr>
              <a:t> </a:t>
            </a:r>
            <a:r>
              <a:rPr lang="vi-VN" sz="2600" dirty="0">
                <a:latin typeface="Verdana" pitchFamily="34" charset="0"/>
              </a:rPr>
              <a:t>đ</a:t>
            </a:r>
            <a:r>
              <a:rPr lang="en-US" sz="2600" dirty="0" err="1">
                <a:latin typeface="Verdana" pitchFamily="34" charset="0"/>
              </a:rPr>
              <a:t>iều</a:t>
            </a:r>
            <a:r>
              <a:rPr lang="en-US" sz="2600" dirty="0">
                <a:latin typeface="Verdana" pitchFamily="34" charset="0"/>
              </a:rPr>
              <a:t> </a:t>
            </a:r>
            <a:r>
              <a:rPr lang="en-US" sz="2600" dirty="0" err="1">
                <a:latin typeface="Verdana" pitchFamily="34" charset="0"/>
              </a:rPr>
              <a:t>trị</a:t>
            </a:r>
            <a:r>
              <a:rPr lang="en-US" sz="2600" dirty="0">
                <a:latin typeface="Verdana" pitchFamily="34" charset="0"/>
              </a:rPr>
              <a:t> </a:t>
            </a:r>
            <a:r>
              <a:rPr lang="en-US" sz="2600" dirty="0" err="1">
                <a:latin typeface="Verdana" pitchFamily="34" charset="0"/>
              </a:rPr>
              <a:t>duy</a:t>
            </a:r>
            <a:r>
              <a:rPr lang="en-US" sz="2600" dirty="0">
                <a:latin typeface="Verdana" pitchFamily="34" charset="0"/>
              </a:rPr>
              <a:t> </a:t>
            </a:r>
            <a:r>
              <a:rPr lang="en-US" sz="2600" dirty="0" err="1">
                <a:latin typeface="Verdana" pitchFamily="34" charset="0"/>
              </a:rPr>
              <a:t>trì</a:t>
            </a:r>
            <a:endParaRPr lang="en-US" sz="2600" dirty="0">
              <a:latin typeface="Verdana" pitchFamily="34" charset="0"/>
            </a:endParaRPr>
          </a:p>
          <a:p>
            <a:pPr algn="just">
              <a:lnSpc>
                <a:spcPct val="120000"/>
              </a:lnSpc>
              <a:buFont typeface="Wingdings" pitchFamily="2" charset="2"/>
              <a:buChar char="v"/>
            </a:pPr>
            <a:r>
              <a:rPr lang="en-US" sz="2600" dirty="0">
                <a:latin typeface="Verdana" pitchFamily="34" charset="0"/>
              </a:rPr>
              <a:t>ICS/LABA </a:t>
            </a:r>
            <a:r>
              <a:rPr lang="en-US" sz="2600" dirty="0" err="1">
                <a:latin typeface="Verdana" pitchFamily="34" charset="0"/>
              </a:rPr>
              <a:t>được</a:t>
            </a:r>
            <a:r>
              <a:rPr lang="en-US" sz="2600" dirty="0">
                <a:latin typeface="Verdana" pitchFamily="34" charset="0"/>
              </a:rPr>
              <a:t> </a:t>
            </a:r>
            <a:r>
              <a:rPr lang="en-US" sz="2600" dirty="0" err="1">
                <a:latin typeface="Verdana" pitchFamily="34" charset="0"/>
              </a:rPr>
              <a:t>sử</a:t>
            </a:r>
            <a:r>
              <a:rPr lang="en-US" sz="2600" dirty="0">
                <a:latin typeface="Verdana" pitchFamily="34" charset="0"/>
              </a:rPr>
              <a:t> </a:t>
            </a:r>
            <a:r>
              <a:rPr lang="en-US" sz="2600" dirty="0" err="1">
                <a:latin typeface="Verdana" pitchFamily="34" charset="0"/>
              </a:rPr>
              <a:t>dụng</a:t>
            </a:r>
            <a:r>
              <a:rPr lang="en-US" sz="2600" dirty="0">
                <a:latin typeface="Verdana" pitchFamily="34" charset="0"/>
              </a:rPr>
              <a:t> </a:t>
            </a:r>
            <a:r>
              <a:rPr lang="en-US" sz="2600" dirty="0" err="1">
                <a:latin typeface="Verdana" pitchFamily="34" charset="0"/>
              </a:rPr>
              <a:t>khi</a:t>
            </a:r>
            <a:r>
              <a:rPr lang="en-US" sz="2600" dirty="0">
                <a:latin typeface="Verdana" pitchFamily="34" charset="0"/>
              </a:rPr>
              <a:t> FEV1&lt;50% </a:t>
            </a:r>
            <a:r>
              <a:rPr lang="en-US" sz="2600" dirty="0" err="1">
                <a:latin typeface="Verdana" pitchFamily="34" charset="0"/>
              </a:rPr>
              <a:t>hoặc</a:t>
            </a:r>
            <a:r>
              <a:rPr lang="en-US" sz="2600" dirty="0">
                <a:latin typeface="Verdana" pitchFamily="34" charset="0"/>
              </a:rPr>
              <a:t> </a:t>
            </a:r>
            <a:r>
              <a:rPr lang="en-US" sz="2600" dirty="0" err="1">
                <a:latin typeface="Verdana" pitchFamily="34" charset="0"/>
              </a:rPr>
              <a:t>có</a:t>
            </a:r>
            <a:r>
              <a:rPr lang="en-US" sz="2600" dirty="0">
                <a:latin typeface="Verdana" pitchFamily="34" charset="0"/>
              </a:rPr>
              <a:t> </a:t>
            </a:r>
            <a:r>
              <a:rPr lang="en-US" sz="2600" dirty="0">
                <a:latin typeface="Verdana" pitchFamily="34" charset="0"/>
                <a:cs typeface="Times New Roman"/>
              </a:rPr>
              <a:t>≥ 2 </a:t>
            </a:r>
            <a:r>
              <a:rPr lang="vi-VN" sz="2600" dirty="0">
                <a:latin typeface="Verdana" pitchFamily="34" charset="0"/>
                <a:cs typeface="Times New Roman"/>
              </a:rPr>
              <a:t>đợt</a:t>
            </a:r>
            <a:r>
              <a:rPr lang="en-US" sz="2600" dirty="0">
                <a:latin typeface="Verdana" pitchFamily="34" charset="0"/>
                <a:cs typeface="Times New Roman"/>
              </a:rPr>
              <a:t> </a:t>
            </a:r>
            <a:r>
              <a:rPr lang="en-US" sz="2600" dirty="0" err="1">
                <a:latin typeface="Verdana" pitchFamily="34" charset="0"/>
                <a:cs typeface="Times New Roman"/>
              </a:rPr>
              <a:t>cấp</a:t>
            </a:r>
            <a:r>
              <a:rPr lang="en-US" sz="2600" dirty="0">
                <a:latin typeface="Verdana" pitchFamily="34" charset="0"/>
                <a:cs typeface="Times New Roman"/>
              </a:rPr>
              <a:t>/n</a:t>
            </a:r>
            <a:r>
              <a:rPr lang="vi-VN" sz="2600" dirty="0">
                <a:latin typeface="Verdana" pitchFamily="34" charset="0"/>
                <a:cs typeface="Times New Roman"/>
              </a:rPr>
              <a:t>ă</a:t>
            </a:r>
            <a:r>
              <a:rPr lang="en-US" sz="2600" dirty="0">
                <a:latin typeface="Verdana" pitchFamily="34" charset="0"/>
                <a:cs typeface="Times New Roman"/>
              </a:rPr>
              <a:t>m</a:t>
            </a:r>
          </a:p>
          <a:p>
            <a:pPr algn="just">
              <a:lnSpc>
                <a:spcPct val="120000"/>
              </a:lnSpc>
              <a:buFont typeface="Wingdings" pitchFamily="2" charset="2"/>
              <a:buChar char="v"/>
            </a:pPr>
            <a:r>
              <a:rPr lang="en-US" sz="2600" dirty="0" err="1">
                <a:latin typeface="Verdana" pitchFamily="34" charset="0"/>
              </a:rPr>
              <a:t>Phục</a:t>
            </a:r>
            <a:r>
              <a:rPr lang="en-US" sz="2600" dirty="0">
                <a:latin typeface="Verdana" pitchFamily="34" charset="0"/>
              </a:rPr>
              <a:t> </a:t>
            </a:r>
            <a:r>
              <a:rPr lang="en-US" sz="2600" dirty="0" err="1">
                <a:latin typeface="Verdana" pitchFamily="34" charset="0"/>
              </a:rPr>
              <a:t>hồi</a:t>
            </a:r>
            <a:r>
              <a:rPr lang="en-US" sz="2600" dirty="0">
                <a:latin typeface="Verdana" pitchFamily="34" charset="0"/>
              </a:rPr>
              <a:t> </a:t>
            </a:r>
            <a:r>
              <a:rPr lang="en-US" sz="2600" dirty="0" err="1">
                <a:latin typeface="Verdana" pitchFamily="34" charset="0"/>
              </a:rPr>
              <a:t>chức</a:t>
            </a:r>
            <a:r>
              <a:rPr lang="en-US" sz="2600" dirty="0">
                <a:latin typeface="Verdana" pitchFamily="34" charset="0"/>
              </a:rPr>
              <a:t> </a:t>
            </a:r>
            <a:r>
              <a:rPr lang="en-US" sz="2600" dirty="0" err="1">
                <a:latin typeface="Verdana" pitchFamily="34" charset="0"/>
              </a:rPr>
              <a:t>năng</a:t>
            </a:r>
            <a:r>
              <a:rPr lang="en-US" sz="2600" dirty="0">
                <a:latin typeface="Verdana" pitchFamily="34" charset="0"/>
              </a:rPr>
              <a:t> </a:t>
            </a:r>
            <a:r>
              <a:rPr lang="en-US" sz="2600" dirty="0" err="1">
                <a:latin typeface="Verdana" pitchFamily="34" charset="0"/>
              </a:rPr>
              <a:t>hô</a:t>
            </a:r>
            <a:r>
              <a:rPr lang="en-US" sz="2600" dirty="0">
                <a:latin typeface="Verdana" pitchFamily="34" charset="0"/>
              </a:rPr>
              <a:t> </a:t>
            </a:r>
            <a:r>
              <a:rPr lang="en-US" sz="2600" dirty="0" err="1">
                <a:latin typeface="Verdana" pitchFamily="34" charset="0"/>
              </a:rPr>
              <a:t>hấp</a:t>
            </a:r>
            <a:r>
              <a:rPr lang="en-US" sz="2600" dirty="0">
                <a:latin typeface="Verdana" pitchFamily="34" charset="0"/>
              </a:rPr>
              <a:t> </a:t>
            </a:r>
            <a:r>
              <a:rPr lang="en-US" sz="2600" dirty="0" err="1">
                <a:latin typeface="Verdana" pitchFamily="34" charset="0"/>
              </a:rPr>
              <a:t>là</a:t>
            </a:r>
            <a:r>
              <a:rPr lang="en-US" sz="2600" dirty="0">
                <a:latin typeface="Verdana" pitchFamily="34" charset="0"/>
              </a:rPr>
              <a:t> </a:t>
            </a:r>
            <a:r>
              <a:rPr lang="en-US" sz="2600" dirty="0" err="1">
                <a:latin typeface="Verdana" pitchFamily="34" charset="0"/>
              </a:rPr>
              <a:t>biện</a:t>
            </a:r>
            <a:r>
              <a:rPr lang="en-US" sz="2600" dirty="0">
                <a:latin typeface="Verdana" pitchFamily="34" charset="0"/>
              </a:rPr>
              <a:t> </a:t>
            </a:r>
            <a:r>
              <a:rPr lang="en-US" sz="2600" dirty="0" err="1">
                <a:latin typeface="Verdana" pitchFamily="34" charset="0"/>
              </a:rPr>
              <a:t>pháp</a:t>
            </a:r>
            <a:r>
              <a:rPr lang="en-US" sz="2600" dirty="0">
                <a:latin typeface="Verdana" pitchFamily="34" charset="0"/>
              </a:rPr>
              <a:t> </a:t>
            </a:r>
            <a:r>
              <a:rPr lang="en-US" sz="2600" dirty="0" err="1">
                <a:latin typeface="Verdana" pitchFamily="34" charset="0"/>
              </a:rPr>
              <a:t>đơn</a:t>
            </a:r>
            <a:r>
              <a:rPr lang="en-US" sz="2600" dirty="0">
                <a:latin typeface="Verdana" pitchFamily="34" charset="0"/>
              </a:rPr>
              <a:t> </a:t>
            </a:r>
            <a:r>
              <a:rPr lang="en-US" sz="2600" dirty="0" err="1">
                <a:latin typeface="Verdana" pitchFamily="34" charset="0"/>
              </a:rPr>
              <a:t>giản</a:t>
            </a:r>
            <a:r>
              <a:rPr lang="en-US" sz="2600" dirty="0">
                <a:latin typeface="Verdana" pitchFamily="34" charset="0"/>
              </a:rPr>
              <a:t> </a:t>
            </a:r>
            <a:r>
              <a:rPr lang="en-US" sz="2600" dirty="0" err="1">
                <a:latin typeface="Verdana" pitchFamily="34" charset="0"/>
              </a:rPr>
              <a:t>giúp</a:t>
            </a:r>
            <a:r>
              <a:rPr lang="en-US" sz="2600" dirty="0">
                <a:latin typeface="Verdana" pitchFamily="34" charset="0"/>
              </a:rPr>
              <a:t> BN </a:t>
            </a:r>
            <a:r>
              <a:rPr lang="en-US" sz="2600" dirty="0" err="1">
                <a:latin typeface="Verdana" pitchFamily="34" charset="0"/>
              </a:rPr>
              <a:t>thích</a:t>
            </a:r>
            <a:r>
              <a:rPr lang="en-US" sz="2600" dirty="0">
                <a:latin typeface="Verdana" pitchFamily="34" charset="0"/>
              </a:rPr>
              <a:t> </a:t>
            </a:r>
            <a:r>
              <a:rPr lang="en-US" sz="2600" dirty="0" err="1">
                <a:latin typeface="Verdana" pitchFamily="34" charset="0"/>
              </a:rPr>
              <a:t>nghi</a:t>
            </a:r>
            <a:r>
              <a:rPr lang="en-US" sz="2600" dirty="0">
                <a:latin typeface="Verdana" pitchFamily="34" charset="0"/>
              </a:rPr>
              <a:t> </a:t>
            </a:r>
            <a:r>
              <a:rPr lang="en-US" sz="2600" dirty="0" err="1">
                <a:latin typeface="Verdana" pitchFamily="34" charset="0"/>
              </a:rPr>
              <a:t>với</a:t>
            </a:r>
            <a:r>
              <a:rPr lang="en-US" sz="2600" dirty="0">
                <a:latin typeface="Verdana" pitchFamily="34" charset="0"/>
              </a:rPr>
              <a:t> </a:t>
            </a:r>
            <a:r>
              <a:rPr lang="en-US" sz="2600" dirty="0" err="1">
                <a:latin typeface="Verdana" pitchFamily="34" charset="0"/>
              </a:rPr>
              <a:t>gắng</a:t>
            </a:r>
            <a:r>
              <a:rPr lang="en-US" sz="2600" dirty="0">
                <a:latin typeface="Verdana" pitchFamily="34" charset="0"/>
              </a:rPr>
              <a:t> </a:t>
            </a:r>
            <a:r>
              <a:rPr lang="en-US" sz="2600" dirty="0" err="1">
                <a:latin typeface="Verdana" pitchFamily="34" charset="0"/>
              </a:rPr>
              <a:t>sức</a:t>
            </a:r>
            <a:endParaRPr lang="en-US" sz="2600" dirty="0">
              <a:latin typeface="Verdana" pitchFamily="34" charset="0"/>
            </a:endParaRPr>
          </a:p>
          <a:p>
            <a:pPr algn="just">
              <a:lnSpc>
                <a:spcPct val="120000"/>
              </a:lnSpc>
              <a:buFont typeface="Wingdings" pitchFamily="2" charset="2"/>
              <a:buChar char="v"/>
            </a:pPr>
            <a:endParaRPr lang="en-US" sz="2600" dirty="0">
              <a:latin typeface="Verdana" pitchFamily="34" charset="0"/>
            </a:endParaRPr>
          </a:p>
          <a:p>
            <a:pPr algn="just">
              <a:lnSpc>
                <a:spcPct val="120000"/>
              </a:lnSpc>
              <a:buFont typeface="Wingdings" pitchFamily="2" charset="2"/>
              <a:buChar char="v"/>
            </a:pPr>
            <a:endParaRPr lang="en-US" sz="2600" dirty="0">
              <a:latin typeface="Verdana" pitchFamily="34" charset="0"/>
            </a:endParaRPr>
          </a:p>
        </p:txBody>
      </p:sp>
      <p:graphicFrame>
        <p:nvGraphicFramePr>
          <p:cNvPr id="4098" name="Object 2"/>
          <p:cNvGraphicFramePr>
            <a:graphicFrameLocks noChangeAspect="1"/>
          </p:cNvGraphicFramePr>
          <p:nvPr/>
        </p:nvGraphicFramePr>
        <p:xfrm>
          <a:off x="8001000" y="5731328"/>
          <a:ext cx="1143000" cy="1126671"/>
        </p:xfrm>
        <a:graphic>
          <a:graphicData uri="http://schemas.openxmlformats.org/presentationml/2006/ole">
            <mc:AlternateContent xmlns:mc="http://schemas.openxmlformats.org/markup-compatibility/2006">
              <mc:Choice xmlns:v="urn:schemas-microsoft-com:vml" Requires="v">
                <p:oleObj spid="_x0000_s97310" r:id="rId3" imgW="3238952" imgH="3209524" progId="">
                  <p:embed/>
                </p:oleObj>
              </mc:Choice>
              <mc:Fallback>
                <p:oleObj r:id="rId3" imgW="3238952" imgH="32095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31328"/>
                        <a:ext cx="1143000" cy="1126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err="1">
                <a:solidFill>
                  <a:srgbClr val="C00000"/>
                </a:solidFill>
                <a:latin typeface=".VnAristote" pitchFamily="34" charset="0"/>
              </a:rPr>
              <a:t>Xin</a:t>
            </a:r>
            <a:r>
              <a:rPr lang="en-US" sz="5400" b="1" dirty="0">
                <a:solidFill>
                  <a:srgbClr val="C00000"/>
                </a:solidFill>
                <a:latin typeface=".VnAristote" pitchFamily="34" charset="0"/>
              </a:rPr>
              <a:t> </a:t>
            </a:r>
            <a:r>
              <a:rPr lang="en-US" sz="5400" b="1" dirty="0" err="1">
                <a:solidFill>
                  <a:srgbClr val="C00000"/>
                </a:solidFill>
                <a:latin typeface=".VnAristote" pitchFamily="34" charset="0"/>
              </a:rPr>
              <a:t>tr©n</a:t>
            </a:r>
            <a:r>
              <a:rPr lang="en-US" sz="5400" b="1" dirty="0">
                <a:solidFill>
                  <a:srgbClr val="C00000"/>
                </a:solidFill>
                <a:latin typeface=".VnAristote" pitchFamily="34" charset="0"/>
              </a:rPr>
              <a:t> </a:t>
            </a:r>
            <a:r>
              <a:rPr lang="en-US" sz="5400" b="1" dirty="0" err="1">
                <a:solidFill>
                  <a:srgbClr val="C00000"/>
                </a:solidFill>
                <a:latin typeface=".VnAristote" pitchFamily="34" charset="0"/>
              </a:rPr>
              <a:t>träng</a:t>
            </a:r>
            <a:r>
              <a:rPr lang="en-US" sz="5400" b="1" dirty="0">
                <a:solidFill>
                  <a:srgbClr val="C00000"/>
                </a:solidFill>
                <a:latin typeface=".VnAristote" pitchFamily="34" charset="0"/>
              </a:rPr>
              <a:t> </a:t>
            </a:r>
            <a:r>
              <a:rPr lang="en-US" sz="5400" b="1" dirty="0" err="1">
                <a:solidFill>
                  <a:srgbClr val="C00000"/>
                </a:solidFill>
                <a:latin typeface=".VnAristote" pitchFamily="34" charset="0"/>
              </a:rPr>
              <a:t>c¶m</a:t>
            </a:r>
            <a:r>
              <a:rPr lang="en-US" sz="5400" b="1" dirty="0">
                <a:solidFill>
                  <a:srgbClr val="C00000"/>
                </a:solidFill>
                <a:latin typeface=".VnAristote" pitchFamily="34" charset="0"/>
              </a:rPr>
              <a:t> ¬n!</a:t>
            </a:r>
          </a:p>
        </p:txBody>
      </p:sp>
      <p:pic>
        <p:nvPicPr>
          <p:cNvPr id="7" name="Content Placeholder 6" descr="2.jpg"/>
          <p:cNvPicPr>
            <a:picLocks noGrp="1" noChangeAspect="1"/>
          </p:cNvPicPr>
          <p:nvPr>
            <p:ph idx="1"/>
          </p:nvPr>
        </p:nvPicPr>
        <p:blipFill>
          <a:blip r:embed="rId2" cstate="print"/>
          <a:stretch>
            <a:fillRect/>
          </a:stretch>
        </p:blipFill>
        <p:spPr>
          <a:xfrm>
            <a:off x="914400" y="1295400"/>
            <a:ext cx="7391400" cy="517398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Cách sử dụng bình evohaler</a:t>
            </a:r>
          </a:p>
        </p:txBody>
      </p:sp>
      <p:pic>
        <p:nvPicPr>
          <p:cNvPr id="4" name="Content Placeholder 3"/>
          <p:cNvPicPr>
            <a:picLocks noGrp="1" noChangeAspect="1"/>
          </p:cNvPicPr>
          <p:nvPr>
            <p:ph idx="1"/>
          </p:nvPr>
        </p:nvPicPr>
        <p:blipFill>
          <a:blip r:embed="rId2"/>
          <a:stretch>
            <a:fillRect/>
          </a:stretch>
        </p:blipFill>
        <p:spPr>
          <a:xfrm>
            <a:off x="1066801" y="1813120"/>
            <a:ext cx="6400800" cy="4531714"/>
          </a:xfrm>
          <a:prstGeom prst="rect">
            <a:avLst/>
          </a:prstGeom>
        </p:spPr>
      </p:pic>
    </p:spTree>
    <p:extLst>
      <p:ext uri="{BB962C8B-B14F-4D97-AF65-F5344CB8AC3E}">
        <p14:creationId xmlns:p14="http://schemas.microsoft.com/office/powerpoint/2010/main" val="392945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62000"/>
          </a:xfrm>
          <a:solidFill>
            <a:srgbClr val="002060"/>
          </a:solidFill>
        </p:spPr>
        <p:txBody>
          <a:bodyPr/>
          <a:lstStyle/>
          <a:p>
            <a:pPr algn="ctr" eaLnBrk="1" fontAlgn="auto" hangingPunct="1">
              <a:spcAft>
                <a:spcPts val="0"/>
              </a:spcAft>
              <a:defRPr/>
            </a:pPr>
            <a:r>
              <a:rPr dirty="0" err="1">
                <a:solidFill>
                  <a:schemeClr val="bg1"/>
                </a:solidFill>
              </a:rPr>
              <a:t>Y</a:t>
            </a:r>
            <a:r>
              <a:rPr lang="en-US" dirty="0" err="1">
                <a:solidFill>
                  <a:schemeClr val="bg1"/>
                </a:solidFill>
              </a:rPr>
              <a:t>ếu</a:t>
            </a:r>
            <a:r>
              <a:rPr lang="en-US" dirty="0">
                <a:solidFill>
                  <a:schemeClr val="bg1"/>
                </a:solidFill>
              </a:rPr>
              <a:t> </a:t>
            </a:r>
            <a:r>
              <a:rPr lang="en-US" dirty="0" err="1">
                <a:solidFill>
                  <a:schemeClr val="bg1"/>
                </a:solidFill>
              </a:rPr>
              <a:t>tố</a:t>
            </a:r>
            <a:r>
              <a:rPr lang="en-US" dirty="0">
                <a:solidFill>
                  <a:schemeClr val="bg1"/>
                </a:solidFill>
              </a:rPr>
              <a:t> </a:t>
            </a:r>
            <a:r>
              <a:rPr lang="en-US" dirty="0" err="1">
                <a:solidFill>
                  <a:schemeClr val="bg1"/>
                </a:solidFill>
              </a:rPr>
              <a:t>nguy</a:t>
            </a:r>
            <a:r>
              <a:rPr lang="en-US" dirty="0">
                <a:solidFill>
                  <a:schemeClr val="bg1"/>
                </a:solidFill>
              </a:rPr>
              <a:t> </a:t>
            </a:r>
            <a:r>
              <a:rPr lang="en-US" dirty="0" err="1">
                <a:solidFill>
                  <a:schemeClr val="bg1"/>
                </a:solidFill>
              </a:rPr>
              <a:t>cơ</a:t>
            </a:r>
            <a:r>
              <a:rPr lang="en-US" dirty="0">
                <a:solidFill>
                  <a:schemeClr val="bg1"/>
                </a:solidFill>
              </a:rPr>
              <a:t> </a:t>
            </a:r>
            <a:r>
              <a:rPr lang="en-US" dirty="0" err="1">
                <a:solidFill>
                  <a:schemeClr val="bg1"/>
                </a:solidFill>
              </a:rPr>
              <a:t>gây</a:t>
            </a:r>
            <a:r>
              <a:rPr lang="en-US" dirty="0">
                <a:solidFill>
                  <a:schemeClr val="bg1"/>
                </a:solidFill>
              </a:rPr>
              <a:t> </a:t>
            </a:r>
            <a:r>
              <a:rPr lang="en-US" dirty="0" err="1">
                <a:solidFill>
                  <a:schemeClr val="bg1"/>
                </a:solidFill>
              </a:rPr>
              <a:t>bptnmt</a:t>
            </a:r>
            <a:endParaRPr dirty="0">
              <a:solidFill>
                <a:schemeClr val="bg1"/>
              </a:solidFill>
            </a:endParaRPr>
          </a:p>
        </p:txBody>
      </p:sp>
      <p:sp>
        <p:nvSpPr>
          <p:cNvPr id="5" name="Rectangle 2"/>
          <p:cNvSpPr>
            <a:spLocks noGrp="1" noChangeArrowheads="1"/>
          </p:cNvSpPr>
          <p:nvPr>
            <p:ph type="body" idx="1"/>
          </p:nvPr>
        </p:nvSpPr>
        <p:spPr>
          <a:xfrm>
            <a:off x="228600" y="1447800"/>
            <a:ext cx="4267200" cy="4038600"/>
          </a:xfrm>
          <a:effectLst>
            <a:outerShdw dist="17961" dir="2700000" algn="ctr" rotWithShape="0">
              <a:schemeClr val="tx1"/>
            </a:outerShdw>
          </a:effectLst>
        </p:spPr>
        <p:txBody>
          <a:bodyPr>
            <a:normAutofit/>
          </a:bodyPr>
          <a:lstStyle/>
          <a:p>
            <a:pPr algn="ctr" eaLnBrk="1" fontAlgn="auto" hangingPunct="1">
              <a:spcBef>
                <a:spcPct val="25000"/>
              </a:spcBef>
              <a:spcAft>
                <a:spcPct val="25000"/>
              </a:spcAft>
              <a:buClr>
                <a:schemeClr val="accent3"/>
              </a:buClr>
              <a:defRPr/>
            </a:pPr>
            <a:r>
              <a:rPr lang="en-US" sz="2800" u="sng" dirty="0" err="1">
                <a:solidFill>
                  <a:schemeClr val="tx1"/>
                </a:solidFill>
              </a:rPr>
              <a:t>Yếu</a:t>
            </a:r>
            <a:r>
              <a:rPr lang="en-US" sz="2800" u="sng" dirty="0">
                <a:solidFill>
                  <a:schemeClr val="tx1"/>
                </a:solidFill>
              </a:rPr>
              <a:t> </a:t>
            </a:r>
            <a:r>
              <a:rPr lang="en-US" sz="2800" u="sng" dirty="0" err="1">
                <a:solidFill>
                  <a:schemeClr val="tx1"/>
                </a:solidFill>
              </a:rPr>
              <a:t>tố</a:t>
            </a:r>
            <a:r>
              <a:rPr lang="en-US" sz="2800" u="sng" dirty="0">
                <a:solidFill>
                  <a:schemeClr val="tx1"/>
                </a:solidFill>
              </a:rPr>
              <a:t> </a:t>
            </a:r>
            <a:r>
              <a:rPr lang="en-US" sz="2800" u="sng" dirty="0" err="1">
                <a:solidFill>
                  <a:schemeClr val="tx1"/>
                </a:solidFill>
              </a:rPr>
              <a:t>cơ</a:t>
            </a:r>
            <a:r>
              <a:rPr lang="en-US" sz="2800" u="sng" dirty="0">
                <a:solidFill>
                  <a:schemeClr val="tx1"/>
                </a:solidFill>
              </a:rPr>
              <a:t> </a:t>
            </a:r>
            <a:r>
              <a:rPr lang="en-US" sz="2800" u="sng" dirty="0" err="1">
                <a:solidFill>
                  <a:schemeClr val="tx1"/>
                </a:solidFill>
              </a:rPr>
              <a:t>địa</a:t>
            </a:r>
            <a:endParaRPr lang="en-US" sz="2800" u="sng" dirty="0">
              <a:solidFill>
                <a:schemeClr val="tx1"/>
              </a:solidFill>
            </a:endParaRPr>
          </a:p>
          <a:p>
            <a:pPr marL="457200" indent="-457200" eaLnBrk="1" fontAlgn="auto" hangingPunct="1">
              <a:spcBef>
                <a:spcPct val="25000"/>
              </a:spcBef>
              <a:spcAft>
                <a:spcPct val="25000"/>
              </a:spcAft>
              <a:buClr>
                <a:srgbClr val="FFFF00"/>
              </a:buClr>
              <a:buFont typeface="+mj-lt"/>
              <a:buAutoNum type="arabicPeriod"/>
              <a:defRPr/>
            </a:pPr>
            <a:r>
              <a:rPr lang="en-US" sz="2800" dirty="0">
                <a:solidFill>
                  <a:schemeClr val="tx1"/>
                </a:solidFill>
              </a:rPr>
              <a:t>Do gen </a:t>
            </a:r>
            <a:r>
              <a:rPr lang="en-US" sz="2800" dirty="0" err="1">
                <a:solidFill>
                  <a:schemeClr val="tx1"/>
                </a:solidFill>
              </a:rPr>
              <a:t>di</a:t>
            </a:r>
            <a:r>
              <a:rPr lang="en-US" sz="2800" dirty="0">
                <a:solidFill>
                  <a:schemeClr val="tx1"/>
                </a:solidFill>
              </a:rPr>
              <a:t> </a:t>
            </a:r>
            <a:r>
              <a:rPr lang="en-US" sz="2800" dirty="0" err="1">
                <a:solidFill>
                  <a:schemeClr val="tx1"/>
                </a:solidFill>
              </a:rPr>
              <a:t>truyền</a:t>
            </a:r>
            <a:r>
              <a:rPr lang="en-US" sz="2800" dirty="0">
                <a:solidFill>
                  <a:schemeClr val="tx1"/>
                </a:solidFill>
              </a:rPr>
              <a:t>: </a:t>
            </a:r>
            <a:r>
              <a:rPr lang="en-US" sz="2800" dirty="0" err="1">
                <a:solidFill>
                  <a:schemeClr val="tx1"/>
                </a:solidFill>
              </a:rPr>
              <a:t>Thiếu</a:t>
            </a:r>
            <a:r>
              <a:rPr lang="en-US" sz="2800" dirty="0">
                <a:solidFill>
                  <a:schemeClr val="tx1"/>
                </a:solidFill>
              </a:rPr>
              <a:t> men alpha</a:t>
            </a:r>
            <a:r>
              <a:rPr lang="en-US" sz="2800" baseline="-25000" dirty="0">
                <a:solidFill>
                  <a:schemeClr val="tx1"/>
                </a:solidFill>
              </a:rPr>
              <a:t>1</a:t>
            </a:r>
            <a:r>
              <a:rPr lang="en-US" sz="2800" dirty="0">
                <a:solidFill>
                  <a:schemeClr val="tx1"/>
                </a:solidFill>
              </a:rPr>
              <a:t>-antitrypsin </a:t>
            </a:r>
          </a:p>
          <a:p>
            <a:pPr marL="457200" indent="-457200" eaLnBrk="1" fontAlgn="auto" hangingPunct="1">
              <a:spcBef>
                <a:spcPct val="25000"/>
              </a:spcBef>
              <a:spcAft>
                <a:spcPct val="25000"/>
              </a:spcAft>
              <a:buClr>
                <a:srgbClr val="FFFF00"/>
              </a:buClr>
              <a:buFont typeface="+mj-lt"/>
              <a:buAutoNum type="arabicPeriod"/>
              <a:defRPr/>
            </a:pPr>
            <a:r>
              <a:rPr lang="en-US" sz="2800" dirty="0" err="1">
                <a:solidFill>
                  <a:schemeClr val="tx1"/>
                </a:solidFill>
              </a:rPr>
              <a:t>Tăng</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phản</a:t>
            </a:r>
            <a:r>
              <a:rPr lang="en-US" sz="2800" dirty="0">
                <a:solidFill>
                  <a:schemeClr val="tx1"/>
                </a:solidFill>
              </a:rPr>
              <a:t> </a:t>
            </a:r>
            <a:r>
              <a:rPr lang="en-US" sz="2800" dirty="0" err="1">
                <a:solidFill>
                  <a:schemeClr val="tx1"/>
                </a:solidFill>
              </a:rPr>
              <a:t>ứng</a:t>
            </a:r>
            <a:r>
              <a:rPr lang="en-US" sz="2800" dirty="0">
                <a:solidFill>
                  <a:schemeClr val="tx1"/>
                </a:solidFill>
              </a:rPr>
              <a:t> </a:t>
            </a:r>
            <a:r>
              <a:rPr lang="en-US" sz="2800" dirty="0" err="1">
                <a:solidFill>
                  <a:schemeClr val="tx1"/>
                </a:solidFill>
              </a:rPr>
              <a:t>đường</a:t>
            </a:r>
            <a:r>
              <a:rPr lang="en-US" sz="2800" dirty="0">
                <a:solidFill>
                  <a:schemeClr val="tx1"/>
                </a:solidFill>
              </a:rPr>
              <a:t> </a:t>
            </a:r>
            <a:r>
              <a:rPr lang="en-US" sz="2800" dirty="0" err="1">
                <a:solidFill>
                  <a:schemeClr val="tx1"/>
                </a:solidFill>
              </a:rPr>
              <a:t>thở</a:t>
            </a:r>
            <a:endParaRPr lang="en-US" sz="2800" dirty="0">
              <a:solidFill>
                <a:schemeClr val="tx1"/>
              </a:solidFill>
            </a:endParaRPr>
          </a:p>
          <a:p>
            <a:pPr marL="457200" indent="-457200" eaLnBrk="1" fontAlgn="auto" hangingPunct="1">
              <a:spcBef>
                <a:spcPct val="25000"/>
              </a:spcBef>
              <a:spcAft>
                <a:spcPct val="25000"/>
              </a:spcAft>
              <a:buClr>
                <a:srgbClr val="FFFF00"/>
              </a:buClr>
              <a:buFont typeface="+mj-lt"/>
              <a:buAutoNum type="arabicPeriod"/>
              <a:defRPr/>
            </a:pPr>
            <a:r>
              <a:rPr lang="en-US" sz="2800" dirty="0" err="1">
                <a:solidFill>
                  <a:schemeClr val="tx1"/>
                </a:solidFill>
              </a:rPr>
              <a:t>Bất</a:t>
            </a:r>
            <a:r>
              <a:rPr lang="en-US" sz="2800" dirty="0">
                <a:solidFill>
                  <a:schemeClr val="tx1"/>
                </a:solidFill>
              </a:rPr>
              <a:t> </a:t>
            </a:r>
            <a:r>
              <a:rPr lang="en-US" sz="2800" dirty="0" err="1">
                <a:solidFill>
                  <a:schemeClr val="tx1"/>
                </a:solidFill>
              </a:rPr>
              <a:t>thường</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trưởng</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phổi</a:t>
            </a:r>
            <a:endParaRPr lang="en-US" sz="2800" dirty="0">
              <a:solidFill>
                <a:schemeClr val="tx1"/>
              </a:solidFill>
            </a:endParaRPr>
          </a:p>
        </p:txBody>
      </p:sp>
      <p:sp>
        <p:nvSpPr>
          <p:cNvPr id="6" name="Rectangle 3"/>
          <p:cNvSpPr>
            <a:spLocks noChangeArrowheads="1"/>
          </p:cNvSpPr>
          <p:nvPr/>
        </p:nvSpPr>
        <p:spPr bwMode="auto">
          <a:xfrm>
            <a:off x="4648200" y="1828800"/>
            <a:ext cx="4191000" cy="4108450"/>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fontAlgn="auto">
              <a:spcBef>
                <a:spcPct val="25000"/>
              </a:spcBef>
              <a:spcAft>
                <a:spcPct val="25000"/>
              </a:spcAft>
              <a:defRPr/>
            </a:pPr>
            <a:r>
              <a:rPr lang="en-US" sz="2800" u="sng" dirty="0" err="1">
                <a:latin typeface=".VnArial" pitchFamily="34" charset="0"/>
              </a:rPr>
              <a:t>Yếu</a:t>
            </a:r>
            <a:r>
              <a:rPr lang="en-US" sz="2800" u="sng" dirty="0">
                <a:latin typeface=".VnArial" pitchFamily="34" charset="0"/>
              </a:rPr>
              <a:t> </a:t>
            </a:r>
            <a:r>
              <a:rPr lang="en-US" sz="2800" u="sng" dirty="0" err="1">
                <a:latin typeface=".VnArial" pitchFamily="34" charset="0"/>
              </a:rPr>
              <a:t>tố</a:t>
            </a:r>
            <a:r>
              <a:rPr lang="en-US" sz="2800" u="sng" dirty="0">
                <a:latin typeface=".VnArial" pitchFamily="34" charset="0"/>
              </a:rPr>
              <a:t> </a:t>
            </a:r>
            <a:r>
              <a:rPr lang="en-US" sz="2800" u="sng" dirty="0" err="1">
                <a:latin typeface=".VnArial" pitchFamily="34" charset="0"/>
              </a:rPr>
              <a:t>g©y</a:t>
            </a:r>
            <a:r>
              <a:rPr lang="en-US" sz="2800" u="sng" dirty="0">
                <a:latin typeface=".VnArial" pitchFamily="34" charset="0"/>
              </a:rPr>
              <a:t> </a:t>
            </a:r>
            <a:r>
              <a:rPr lang="en-US" sz="2800" u="sng" dirty="0" err="1">
                <a:latin typeface=".VnArial" pitchFamily="34" charset="0"/>
              </a:rPr>
              <a:t>độc</a:t>
            </a:r>
            <a:endParaRPr lang="en-US" sz="2800" u="sng" dirty="0">
              <a:latin typeface=".VnArial" pitchFamily="34" charset="0"/>
            </a:endParaRPr>
          </a:p>
          <a:p>
            <a:pPr marL="457200" indent="-457200" fontAlgn="auto">
              <a:spcBef>
                <a:spcPct val="25000"/>
              </a:spcBef>
              <a:spcAft>
                <a:spcPct val="25000"/>
              </a:spcAft>
              <a:buClr>
                <a:srgbClr val="FFFF00"/>
              </a:buClr>
              <a:buSzPct val="65000"/>
              <a:buFont typeface="+mj-lt"/>
              <a:buAutoNum type="arabicPeriod"/>
              <a:defRPr/>
            </a:pPr>
            <a:r>
              <a:rPr lang="en-US" sz="2800" dirty="0">
                <a:latin typeface=".VnArial" pitchFamily="34" charset="0"/>
              </a:rPr>
              <a:t> </a:t>
            </a:r>
            <a:r>
              <a:rPr lang="en-US" sz="2800" dirty="0" err="1">
                <a:latin typeface=".VnArial" pitchFamily="34" charset="0"/>
              </a:rPr>
              <a:t>Hót</a:t>
            </a:r>
            <a:r>
              <a:rPr lang="en-US" sz="2800" dirty="0">
                <a:latin typeface=".VnArial" pitchFamily="34" charset="0"/>
              </a:rPr>
              <a:t> </a:t>
            </a:r>
            <a:r>
              <a:rPr lang="en-US" sz="2800" dirty="0" err="1">
                <a:latin typeface=".VnArial" pitchFamily="34" charset="0"/>
              </a:rPr>
              <a:t>thuốc</a:t>
            </a:r>
            <a:r>
              <a:rPr lang="en-US" sz="2800" dirty="0">
                <a:latin typeface=".VnArial" pitchFamily="34" charset="0"/>
              </a:rPr>
              <a:t> l¸</a:t>
            </a:r>
          </a:p>
          <a:p>
            <a:pPr marL="457200" indent="-457200" fontAlgn="auto">
              <a:spcBef>
                <a:spcPct val="25000"/>
              </a:spcBef>
              <a:spcAft>
                <a:spcPct val="25000"/>
              </a:spcAft>
              <a:buClr>
                <a:srgbClr val="FFFF00"/>
              </a:buClr>
              <a:buSzPct val="65000"/>
              <a:buFont typeface="+mj-lt"/>
              <a:buAutoNum type="arabicPeriod"/>
              <a:defRPr/>
            </a:pPr>
            <a:r>
              <a:rPr lang="en-US" sz="2800" dirty="0">
                <a:latin typeface=".VnArial" pitchFamily="34" charset="0"/>
              </a:rPr>
              <a:t> </a:t>
            </a:r>
            <a:r>
              <a:rPr lang="en-US" sz="2800" dirty="0" err="1">
                <a:latin typeface=".VnArial" pitchFamily="34" charset="0"/>
              </a:rPr>
              <a:t>Tiếp</a:t>
            </a:r>
            <a:r>
              <a:rPr lang="en-US" sz="2800" dirty="0">
                <a:latin typeface=".VnArial" pitchFamily="34" charset="0"/>
              </a:rPr>
              <a:t> </a:t>
            </a:r>
            <a:r>
              <a:rPr lang="en-US" sz="2800" dirty="0" err="1">
                <a:latin typeface=".VnArial" pitchFamily="34" charset="0"/>
              </a:rPr>
              <a:t>xóc</a:t>
            </a:r>
            <a:r>
              <a:rPr lang="en-US" sz="2800" dirty="0">
                <a:latin typeface=".VnArial" pitchFamily="34" charset="0"/>
              </a:rPr>
              <a:t> </a:t>
            </a:r>
            <a:r>
              <a:rPr lang="en-US" sz="2800" dirty="0" err="1">
                <a:latin typeface=".VnArial" pitchFamily="34" charset="0"/>
              </a:rPr>
              <a:t>bụi</a:t>
            </a:r>
            <a:r>
              <a:rPr lang="en-US" sz="2800" dirty="0">
                <a:latin typeface=".VnArial" pitchFamily="34" charset="0"/>
              </a:rPr>
              <a:t> - </a:t>
            </a:r>
            <a:r>
              <a:rPr lang="en-US" sz="2800" dirty="0" err="1">
                <a:latin typeface=".VnArial" pitchFamily="34" charset="0"/>
              </a:rPr>
              <a:t>hãa</a:t>
            </a:r>
            <a:r>
              <a:rPr lang="en-US" sz="2800" dirty="0">
                <a:latin typeface=".VnArial" pitchFamily="34" charset="0"/>
              </a:rPr>
              <a:t> </a:t>
            </a:r>
            <a:r>
              <a:rPr lang="en-US" sz="2800" dirty="0" err="1">
                <a:latin typeface=".VnArial" pitchFamily="34" charset="0"/>
              </a:rPr>
              <a:t>chất</a:t>
            </a:r>
            <a:r>
              <a:rPr lang="en-US" sz="2800" dirty="0">
                <a:latin typeface=".VnArial" pitchFamily="34" charset="0"/>
              </a:rPr>
              <a:t> </a:t>
            </a:r>
            <a:r>
              <a:rPr lang="en-US" sz="2800" dirty="0" err="1">
                <a:latin typeface=".VnArial" pitchFamily="34" charset="0"/>
              </a:rPr>
              <a:t>nghề</a:t>
            </a:r>
            <a:r>
              <a:rPr lang="en-US" sz="2800" dirty="0">
                <a:latin typeface=".VnArial" pitchFamily="34" charset="0"/>
              </a:rPr>
              <a:t> </a:t>
            </a:r>
            <a:r>
              <a:rPr lang="en-US" sz="2800" dirty="0" err="1">
                <a:latin typeface=".VnArial" pitchFamily="34" charset="0"/>
              </a:rPr>
              <a:t>nghiệp</a:t>
            </a:r>
            <a:endParaRPr lang="en-US" sz="2800" dirty="0">
              <a:latin typeface=".VnArial" pitchFamily="34" charset="0"/>
            </a:endParaRPr>
          </a:p>
          <a:p>
            <a:pPr marL="457200" indent="-457200" fontAlgn="auto">
              <a:spcBef>
                <a:spcPct val="25000"/>
              </a:spcBef>
              <a:spcAft>
                <a:spcPct val="25000"/>
              </a:spcAft>
              <a:buClr>
                <a:srgbClr val="FFFF00"/>
              </a:buClr>
              <a:buSzPct val="65000"/>
              <a:buFont typeface="+mj-lt"/>
              <a:buAutoNum type="arabicPeriod"/>
              <a:defRPr/>
            </a:pPr>
            <a:r>
              <a:rPr lang="en-US" sz="2800" dirty="0">
                <a:latin typeface=".VnArial" pitchFamily="34" charset="0"/>
              </a:rPr>
              <a:t> </a:t>
            </a:r>
            <a:r>
              <a:rPr lang="en-US" sz="2800" dirty="0" err="1">
                <a:latin typeface=".VnArial" pitchFamily="34" charset="0"/>
              </a:rPr>
              <a:t>Nhiễm</a:t>
            </a:r>
            <a:r>
              <a:rPr lang="en-US" sz="2800" dirty="0">
                <a:latin typeface=".VnArial" pitchFamily="34" charset="0"/>
              </a:rPr>
              <a:t> </a:t>
            </a:r>
            <a:r>
              <a:rPr lang="en-US" sz="2800" dirty="0" err="1">
                <a:latin typeface=".VnArial" pitchFamily="34" charset="0"/>
              </a:rPr>
              <a:t>trïng</a:t>
            </a:r>
            <a:r>
              <a:rPr lang="en-US" sz="2800" dirty="0">
                <a:latin typeface=".VnArial" pitchFamily="34" charset="0"/>
              </a:rPr>
              <a:t> h« </a:t>
            </a:r>
            <a:r>
              <a:rPr lang="en-US" sz="2800" dirty="0" err="1">
                <a:latin typeface=".VnArial" pitchFamily="34" charset="0"/>
              </a:rPr>
              <a:t>hấp</a:t>
            </a:r>
            <a:endParaRPr lang="en-US" sz="2800" dirty="0">
              <a:latin typeface=".VnArial" pitchFamily="34" charset="0"/>
            </a:endParaRPr>
          </a:p>
          <a:p>
            <a:pPr marL="457200" indent="-457200" fontAlgn="auto">
              <a:spcBef>
                <a:spcPct val="25000"/>
              </a:spcBef>
              <a:spcAft>
                <a:spcPct val="25000"/>
              </a:spcAft>
              <a:buClr>
                <a:srgbClr val="FFFF00"/>
              </a:buClr>
              <a:buSzPct val="65000"/>
              <a:buFont typeface="+mj-lt"/>
              <a:buAutoNum type="arabicPeriod"/>
              <a:defRPr/>
            </a:pPr>
            <a:r>
              <a:rPr lang="en-US" sz="2800" dirty="0">
                <a:latin typeface=".VnArial" pitchFamily="34" charset="0"/>
              </a:rPr>
              <a:t> </a:t>
            </a:r>
            <a:r>
              <a:rPr lang="en-US" sz="2800" dirty="0" err="1">
                <a:latin typeface=".VnArial" pitchFamily="34" charset="0"/>
              </a:rPr>
              <a:t>Yếu</a:t>
            </a:r>
            <a:r>
              <a:rPr lang="en-US" sz="2800" dirty="0">
                <a:latin typeface=".VnArial" pitchFamily="34" charset="0"/>
              </a:rPr>
              <a:t> </a:t>
            </a:r>
            <a:r>
              <a:rPr lang="en-US" sz="2800" dirty="0" err="1">
                <a:latin typeface=".VnArial" pitchFamily="34" charset="0"/>
              </a:rPr>
              <a:t>tố</a:t>
            </a:r>
            <a:r>
              <a:rPr lang="en-US" sz="2800" dirty="0">
                <a:latin typeface=".VnArial" pitchFamily="34" charset="0"/>
              </a:rPr>
              <a:t> </a:t>
            </a:r>
            <a:r>
              <a:rPr lang="en-US" sz="2800" dirty="0" err="1">
                <a:latin typeface=".VnArial" pitchFamily="34" charset="0"/>
              </a:rPr>
              <a:t>kinh</a:t>
            </a:r>
            <a:r>
              <a:rPr lang="en-US" sz="2800" dirty="0">
                <a:latin typeface=".VnArial" pitchFamily="34" charset="0"/>
              </a:rPr>
              <a:t> </a:t>
            </a:r>
            <a:r>
              <a:rPr lang="en-US" sz="2800" dirty="0" err="1">
                <a:latin typeface=".VnArial" pitchFamily="34" charset="0"/>
              </a:rPr>
              <a:t>tế</a:t>
            </a:r>
            <a:r>
              <a:rPr lang="en-US" sz="2800" dirty="0">
                <a:latin typeface=".VnArial" pitchFamily="34" charset="0"/>
              </a:rPr>
              <a:t> x· </a:t>
            </a:r>
            <a:r>
              <a:rPr lang="en-US" sz="2800" dirty="0" err="1">
                <a:latin typeface=".VnArial" pitchFamily="34" charset="0"/>
              </a:rPr>
              <a:t>hội</a:t>
            </a:r>
            <a:r>
              <a:rPr lang="en-US" sz="2800" dirty="0">
                <a:latin typeface=".VnArial" pitchFamily="34" charset="0"/>
              </a:rPr>
              <a:t> </a:t>
            </a:r>
          </a:p>
          <a:p>
            <a:pPr fontAlgn="auto">
              <a:spcBef>
                <a:spcPct val="25000"/>
              </a:spcBef>
              <a:spcAft>
                <a:spcPct val="25000"/>
              </a:spcAft>
              <a:buClr>
                <a:srgbClr val="FFFF00"/>
              </a:buClr>
              <a:buSzPct val="65000"/>
              <a:buFont typeface="Wingdings" pitchFamily="2" charset="2"/>
              <a:buNone/>
              <a:defRPr/>
            </a:pPr>
            <a:endParaRPr lang="en-US" sz="2400" dirty="0">
              <a:latin typeface=".Vn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Cách sử dung accuhaler</a:t>
            </a:r>
          </a:p>
        </p:txBody>
      </p:sp>
      <p:pic>
        <p:nvPicPr>
          <p:cNvPr id="4" name="Content Placeholder 3"/>
          <p:cNvPicPr>
            <a:picLocks noGrp="1" noChangeAspect="1"/>
          </p:cNvPicPr>
          <p:nvPr>
            <p:ph idx="1"/>
          </p:nvPr>
        </p:nvPicPr>
        <p:blipFill>
          <a:blip r:embed="rId2"/>
          <a:stretch>
            <a:fillRect/>
          </a:stretch>
        </p:blipFill>
        <p:spPr>
          <a:xfrm>
            <a:off x="228600" y="1364541"/>
            <a:ext cx="8763000" cy="5264859"/>
          </a:xfrm>
          <a:prstGeom prst="rect">
            <a:avLst/>
          </a:prstGeom>
        </p:spPr>
      </p:pic>
    </p:spTree>
    <p:extLst>
      <p:ext uri="{BB962C8B-B14F-4D97-AF65-F5344CB8AC3E}">
        <p14:creationId xmlns:p14="http://schemas.microsoft.com/office/powerpoint/2010/main" val="29284282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714" y="0"/>
            <a:ext cx="5614640" cy="4191000"/>
          </a:xfrm>
          <a:prstGeom prst="rect">
            <a:avLst/>
          </a:prstGeom>
        </p:spPr>
      </p:pic>
      <p:pic>
        <p:nvPicPr>
          <p:cNvPr id="5" name="Picture 4"/>
          <p:cNvPicPr>
            <a:picLocks noChangeAspect="1"/>
          </p:cNvPicPr>
          <p:nvPr/>
        </p:nvPicPr>
        <p:blipFill>
          <a:blip r:embed="rId3"/>
          <a:stretch>
            <a:fillRect/>
          </a:stretch>
        </p:blipFill>
        <p:spPr>
          <a:xfrm>
            <a:off x="4495800" y="4114800"/>
            <a:ext cx="4567520" cy="2605500"/>
          </a:xfrm>
          <a:prstGeom prst="rect">
            <a:avLst/>
          </a:prstGeom>
        </p:spPr>
      </p:pic>
    </p:spTree>
    <p:extLst>
      <p:ext uri="{BB962C8B-B14F-4D97-AF65-F5344CB8AC3E}">
        <p14:creationId xmlns:p14="http://schemas.microsoft.com/office/powerpoint/2010/main" val="1700369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76200"/>
            <a:ext cx="8686800" cy="6538482"/>
          </a:xfrm>
          <a:prstGeom prst="rect">
            <a:avLst/>
          </a:prstGeom>
        </p:spPr>
      </p:pic>
    </p:spTree>
    <p:extLst>
      <p:ext uri="{BB962C8B-B14F-4D97-AF65-F5344CB8AC3E}">
        <p14:creationId xmlns:p14="http://schemas.microsoft.com/office/powerpoint/2010/main" val="3549963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1454708"/>
            <a:ext cx="5029200" cy="5083889"/>
          </a:xfrm>
          <a:prstGeom prst="rect">
            <a:avLst/>
          </a:prstGeom>
        </p:spPr>
      </p:pic>
    </p:spTree>
    <p:extLst>
      <p:ext uri="{BB962C8B-B14F-4D97-AF65-F5344CB8AC3E}">
        <p14:creationId xmlns:p14="http://schemas.microsoft.com/office/powerpoint/2010/main" val="3271782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77200" cy="609600"/>
          </a:xfrm>
          <a:solidFill>
            <a:srgbClr val="002060"/>
          </a:solidFill>
        </p:spPr>
        <p:txBody>
          <a:bodyPr>
            <a:noAutofit/>
          </a:bodyPr>
          <a:lstStyle/>
          <a:p>
            <a:pPr algn="ctr" eaLnBrk="1" fontAlgn="auto" hangingPunct="1">
              <a:spcAft>
                <a:spcPts val="0"/>
              </a:spcAft>
              <a:defRPr/>
            </a:pPr>
            <a:r>
              <a:rPr sz="3600" dirty="0" err="1">
                <a:solidFill>
                  <a:schemeClr val="bg1"/>
                </a:solidFill>
                <a:effectLst>
                  <a:outerShdw blurRad="38100" dist="38100" dir="2700000" algn="tl">
                    <a:srgbClr val="000000">
                      <a:alpha val="43137"/>
                    </a:srgbClr>
                  </a:outerShdw>
                </a:effectLst>
              </a:rPr>
              <a:t>Tr</a:t>
            </a:r>
            <a:r>
              <a:rPr lang="en-US" sz="3600" dirty="0" err="1">
                <a:solidFill>
                  <a:schemeClr val="bg1"/>
                </a:solidFill>
                <a:effectLst>
                  <a:outerShdw blurRad="38100" dist="38100" dir="2700000" algn="tl">
                    <a:srgbClr val="000000">
                      <a:alpha val="43137"/>
                    </a:srgbClr>
                  </a:outerShdw>
                </a:effectLst>
              </a:rPr>
              <a:t>iệu</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chứng</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gợi</a:t>
            </a:r>
            <a:r>
              <a:rPr sz="3600" dirty="0">
                <a:solidFill>
                  <a:schemeClr val="bg1"/>
                </a:solidFill>
                <a:effectLst>
                  <a:outerShdw blurRad="38100" dist="38100" dir="2700000" algn="tl">
                    <a:srgbClr val="000000">
                      <a:alpha val="43137"/>
                    </a:srgbClr>
                  </a:outerShdw>
                </a:effectLst>
              </a:rPr>
              <a:t> ý BPTNMT </a:t>
            </a:r>
          </a:p>
        </p:txBody>
      </p:sp>
      <p:sp>
        <p:nvSpPr>
          <p:cNvPr id="3" name="Text Placeholder 2"/>
          <p:cNvSpPr>
            <a:spLocks noGrp="1"/>
          </p:cNvSpPr>
          <p:nvPr>
            <p:ph type="body" idx="1"/>
          </p:nvPr>
        </p:nvSpPr>
        <p:spPr>
          <a:xfrm>
            <a:off x="530225" y="1752600"/>
            <a:ext cx="8385175" cy="4724400"/>
          </a:xfrm>
        </p:spPr>
        <p:txBody>
          <a:bodyPr>
            <a:normAutofit/>
          </a:bodyPr>
          <a:lstStyle/>
          <a:p>
            <a:pPr marL="457200" indent="-457200" eaLnBrk="1" fontAlgn="auto" hangingPunct="1">
              <a:spcAft>
                <a:spcPts val="0"/>
              </a:spcAft>
              <a:buClr>
                <a:schemeClr val="accent3"/>
              </a:buClr>
              <a:buFont typeface="+mj-lt"/>
              <a:buAutoNum type="arabicPeriod"/>
              <a:defRPr/>
            </a:pPr>
            <a:r>
              <a:rPr lang="pt-BR" sz="2800" dirty="0">
                <a:solidFill>
                  <a:schemeClr val="tx1"/>
                </a:solidFill>
                <a:latin typeface="+mj-lt"/>
              </a:rPr>
              <a:t>Tiếp xúc với yếu tố nguy cơ</a:t>
            </a:r>
          </a:p>
          <a:p>
            <a:pPr marL="1097280" lvl="1" indent="-457200" eaLnBrk="1" fontAlgn="auto" hangingPunct="1">
              <a:spcAft>
                <a:spcPts val="0"/>
              </a:spcAft>
              <a:buFont typeface="Arial" pitchFamily="34" charset="0"/>
              <a:buChar char="•"/>
              <a:defRPr/>
            </a:pPr>
            <a:r>
              <a:rPr lang="pt-BR" sz="2800" dirty="0">
                <a:solidFill>
                  <a:schemeClr val="tx1"/>
                </a:solidFill>
                <a:latin typeface="+mj-lt"/>
              </a:rPr>
              <a:t>Hút thuốc lá, thuốc lào</a:t>
            </a:r>
          </a:p>
          <a:p>
            <a:pPr marL="1097280" lvl="1" indent="-457200" eaLnBrk="1" fontAlgn="auto" hangingPunct="1">
              <a:spcAft>
                <a:spcPts val="0"/>
              </a:spcAft>
              <a:buFont typeface="Arial" pitchFamily="34" charset="0"/>
              <a:buChar char="•"/>
              <a:defRPr/>
            </a:pPr>
            <a:r>
              <a:rPr lang="pt-BR" sz="2800" dirty="0">
                <a:solidFill>
                  <a:schemeClr val="tx1"/>
                </a:solidFill>
                <a:latin typeface="+mj-lt"/>
              </a:rPr>
              <a:t>Khói bụi, hóa chất, bụi công nghiệp, khói bếp...</a:t>
            </a:r>
            <a:endParaRPr lang="en-US" sz="2800" dirty="0">
              <a:solidFill>
                <a:schemeClr val="tx1"/>
              </a:solidFill>
              <a:latin typeface="+mj-lt"/>
            </a:endParaRPr>
          </a:p>
          <a:p>
            <a:pPr marL="457200" indent="-457200" eaLnBrk="1" fontAlgn="auto" hangingPunct="1">
              <a:spcAft>
                <a:spcPts val="0"/>
              </a:spcAft>
              <a:buClr>
                <a:schemeClr val="accent3"/>
              </a:buClr>
              <a:buFont typeface="+mj-lt"/>
              <a:buAutoNum type="arabicPeriod"/>
              <a:defRPr/>
            </a:pPr>
            <a:r>
              <a:rPr lang="pt-BR" sz="2800" dirty="0">
                <a:solidFill>
                  <a:schemeClr val="tx1"/>
                </a:solidFill>
                <a:latin typeface="+mj-lt"/>
              </a:rPr>
              <a:t>Ho khạc đờm mạn </a:t>
            </a:r>
            <a:r>
              <a:rPr lang="pt-BR" sz="2800" dirty="0">
                <a:solidFill>
                  <a:schemeClr val="tx1"/>
                </a:solidFill>
                <a:latin typeface="+mj-lt"/>
                <a:cs typeface="Times New Roman" pitchFamily="18" charset="0"/>
              </a:rPr>
              <a:t>tính</a:t>
            </a:r>
            <a:endParaRPr lang="en-US" sz="2800" dirty="0">
              <a:solidFill>
                <a:schemeClr val="tx1"/>
              </a:solidFill>
              <a:latin typeface="+mj-lt"/>
            </a:endParaRPr>
          </a:p>
          <a:p>
            <a:pPr marL="457200" indent="-457200" eaLnBrk="1" fontAlgn="auto" hangingPunct="1">
              <a:spcAft>
                <a:spcPts val="0"/>
              </a:spcAft>
              <a:buClr>
                <a:schemeClr val="accent3"/>
              </a:buClr>
              <a:buFont typeface="+mj-lt"/>
              <a:buAutoNum type="arabicPeriod"/>
              <a:defRPr/>
            </a:pPr>
            <a:r>
              <a:rPr lang="pt-BR" sz="2800" dirty="0">
                <a:solidFill>
                  <a:schemeClr val="tx1"/>
                </a:solidFill>
                <a:latin typeface="+mj-lt"/>
              </a:rPr>
              <a:t>Khó thở: tiến triển nặng dần theo thời gian</a:t>
            </a:r>
            <a:endParaRPr lang="en-US" sz="2800" dirty="0">
              <a:solidFill>
                <a:schemeClr val="tx1"/>
              </a:solidFill>
              <a:latin typeface="+mj-lt"/>
            </a:endParaRPr>
          </a:p>
          <a:p>
            <a:pPr marL="457200" indent="-457200" eaLnBrk="1" fontAlgn="auto" hangingPunct="1">
              <a:spcAft>
                <a:spcPts val="0"/>
              </a:spcAft>
              <a:buClr>
                <a:schemeClr val="accent3"/>
              </a:buClr>
              <a:buFont typeface="+mj-lt"/>
              <a:buAutoNum type="arabicPeriod"/>
              <a:defRPr/>
            </a:pPr>
            <a:r>
              <a:rPr lang="pt-BR" sz="2800" dirty="0">
                <a:solidFill>
                  <a:schemeClr val="tx1"/>
                </a:solidFill>
                <a:latin typeface="+mj-lt"/>
              </a:rPr>
              <a:t>Thực thể: Lồng ngực hình thùng</a:t>
            </a:r>
          </a:p>
          <a:p>
            <a:pPr marL="1920240" lvl="4" indent="-457200" eaLnBrk="1" fontAlgn="auto" hangingPunct="1">
              <a:spcAft>
                <a:spcPts val="0"/>
              </a:spcAft>
              <a:buClr>
                <a:schemeClr val="accent4"/>
              </a:buClr>
              <a:buFont typeface="Wingdings 2"/>
              <a:buNone/>
              <a:defRPr/>
            </a:pPr>
            <a:r>
              <a:rPr lang="pt-BR" sz="2800" dirty="0">
                <a:solidFill>
                  <a:schemeClr val="tx1"/>
                </a:solidFill>
                <a:latin typeface="+mj-lt"/>
              </a:rPr>
              <a:t>	RRPN </a:t>
            </a:r>
            <a:r>
              <a:rPr lang="pt-BR" sz="2800" dirty="0">
                <a:solidFill>
                  <a:schemeClr val="tx1"/>
                </a:solidFill>
                <a:latin typeface="+mj-lt"/>
                <a:sym typeface="Symbol"/>
              </a:rPr>
              <a:t>, gõ vang</a:t>
            </a:r>
          </a:p>
          <a:p>
            <a:pPr marL="1920240" lvl="4" indent="-457200" eaLnBrk="1" fontAlgn="auto" hangingPunct="1">
              <a:spcAft>
                <a:spcPts val="0"/>
              </a:spcAft>
              <a:buClr>
                <a:schemeClr val="accent4"/>
              </a:buClr>
              <a:buFont typeface="Wingdings 2"/>
              <a:buNone/>
              <a:defRPr/>
            </a:pPr>
            <a:r>
              <a:rPr lang="pt-BR" sz="2800" dirty="0">
                <a:solidFill>
                  <a:schemeClr val="tx1"/>
                </a:solidFill>
                <a:latin typeface="+mj-lt"/>
              </a:rPr>
              <a:t>	Ran rít, ran ngáy, ran ẩm, ran nổ</a:t>
            </a:r>
            <a:endParaRPr lang="pt-BR" sz="2800" dirty="0">
              <a:solidFill>
                <a:schemeClr val="tx1"/>
              </a:solidFill>
              <a:latin typeface="+mj-lt"/>
              <a:sym typeface="Symbol"/>
            </a:endParaRPr>
          </a:p>
          <a:p>
            <a:pPr marL="1920240" lvl="4" indent="-457200" eaLnBrk="1" fontAlgn="auto" hangingPunct="1">
              <a:spcAft>
                <a:spcPts val="0"/>
              </a:spcAft>
              <a:buClr>
                <a:schemeClr val="accent4"/>
              </a:buClr>
              <a:buFont typeface="Wingdings 2"/>
              <a:buNone/>
              <a:defRPr/>
            </a:pPr>
            <a:r>
              <a:rPr lang="pt-BR" sz="2800" dirty="0">
                <a:solidFill>
                  <a:schemeClr val="tx1"/>
                </a:solidFill>
                <a:latin typeface="+mj-lt"/>
              </a:rPr>
              <a:t>	Có thể thấy dấu hiệu của suy tim phải</a:t>
            </a:r>
            <a:endParaRPr lang="en-US" sz="2800" dirty="0">
              <a:solidFill>
                <a:schemeClr val="tx1"/>
              </a:solidFill>
              <a:latin typeface="+mj-lt"/>
            </a:endParaRPr>
          </a:p>
          <a:p>
            <a:pPr eaLnBrk="1" fontAlgn="auto" hangingPunct="1">
              <a:spcAft>
                <a:spcPts val="0"/>
              </a:spcAft>
              <a:buClr>
                <a:schemeClr val="accent3"/>
              </a:buClr>
              <a:buFont typeface="Wingdings 2"/>
              <a:buNone/>
              <a:defRPr/>
            </a:pPr>
            <a:endParaRPr lang="en-US" sz="2800" dirty="0">
              <a:solidFill>
                <a:schemeClr val="tx1"/>
              </a:solidFill>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3997</TotalTime>
  <Words>5047</Words>
  <Application>Microsoft Office PowerPoint</Application>
  <PresentationFormat>On-screen Show (4:3)</PresentationFormat>
  <Paragraphs>841</Paragraphs>
  <Slides>83</Slides>
  <Notes>14</Notes>
  <HiddenSlides>0</HiddenSlides>
  <MMClips>0</MMClips>
  <ScaleCrop>false</ScaleCrop>
  <HeadingPairs>
    <vt:vector size="6" baseType="variant">
      <vt:variant>
        <vt:lpstr>Theme</vt:lpstr>
      </vt:variant>
      <vt:variant>
        <vt:i4>3</vt:i4>
      </vt:variant>
      <vt:variant>
        <vt:lpstr>Embedded OLE Servers</vt:lpstr>
      </vt:variant>
      <vt:variant>
        <vt:i4>0</vt:i4>
      </vt:variant>
      <vt:variant>
        <vt:lpstr>Slide Titles</vt:lpstr>
      </vt:variant>
      <vt:variant>
        <vt:i4>83</vt:i4>
      </vt:variant>
    </vt:vector>
  </HeadingPairs>
  <TitlesOfParts>
    <vt:vector size="86" baseType="lpstr">
      <vt:lpstr>Office Theme</vt:lpstr>
      <vt:lpstr>1_Office Theme</vt:lpstr>
      <vt:lpstr>4_Default Design</vt:lpstr>
      <vt:lpstr>PowerPoint Presentation</vt:lpstr>
      <vt:lpstr>PowerPoint Presentation</vt:lpstr>
      <vt:lpstr>CHẨN ĐOÁN ĐIỀU TRỊ CODP GIAI ĐOẠN ỔN ĐỊNH    </vt:lpstr>
      <vt:lpstr>ĐỊNH NGHĨA</vt:lpstr>
      <vt:lpstr>PowerPoint Presentation</vt:lpstr>
      <vt:lpstr>PowerPoint Presentation</vt:lpstr>
      <vt:lpstr>PowerPoint Presentation</vt:lpstr>
      <vt:lpstr>Yếu tố nguy cơ gây bptnmt</vt:lpstr>
      <vt:lpstr>Triệu chứng gợi ý BPTNMT </vt:lpstr>
      <vt:lpstr>CẬN LÂM SÀNG</vt:lpstr>
      <vt:lpstr>XN chức năng thông khí </vt:lpstr>
      <vt:lpstr>XN chức năng thông khí – test HPPQ</vt:lpstr>
      <vt:lpstr>CNHH: FEV1 và FVC bình thường</vt:lpstr>
      <vt:lpstr>CNHH: RLTK tắc nghẽn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CHẨN Đoán phân BIỆT</vt:lpstr>
      <vt:lpstr>MỨC ĐỘ NặNG theo gold 2010</vt:lpstr>
      <vt:lpstr>Mục tiêu điều trị COPD </vt:lpstr>
      <vt:lpstr>CÁC BiỆN PHÁP ĐiỀU TRỊ BPTNMT</vt:lpstr>
      <vt:lpstr>ĐIỀU TRỊ COPD THEO GIAI ĐOẠN</vt:lpstr>
      <vt:lpstr>CÁC BiỆN PHÁP CHUNG</vt:lpstr>
      <vt:lpstr>ĐÁNH GIÁ COPD TOÀN DIỆN</vt:lpstr>
      <vt:lpstr>PowerPoint Presentation</vt:lpstr>
      <vt:lpstr>ĐÁNH GIÁ MỨC ĐỘ KHÓ THỞ – mMRC</vt:lpstr>
      <vt:lpstr>PowerPoint Presentation</vt:lpstr>
      <vt:lpstr>PowerPoint Presentation</vt:lpstr>
      <vt:lpstr> Kết quả đánh giá COPD toàn diện </vt:lpstr>
      <vt:lpstr>PowerPoint Presentation</vt:lpstr>
      <vt:lpstr>Phân nhóm ABCD mới</vt:lpstr>
      <vt:lpstr>Phân nhóm COPD theo GOLD 2017 dẫn đến thay đổi như thế nào?</vt:lpstr>
      <vt:lpstr>Các điểm chính trong quản lý COPD ổn định</vt:lpstr>
      <vt:lpstr>Các điểm chính trong quản lý COPD ổn định</vt:lpstr>
      <vt:lpstr>Các điểm chính trong quản lý COPD ổn định</vt:lpstr>
      <vt:lpstr>Các điểm chính trong quản lý COPD ổn định</vt:lpstr>
      <vt:lpstr>Các điểm chính trong quản lý COPD ổn định</vt:lpstr>
      <vt:lpstr>Các điểm chính trong quản lý COPD ổn định</vt:lpstr>
      <vt:lpstr>Các điểm chính trong quản lý COPD ổn định</vt:lpstr>
      <vt:lpstr>Các điểm chính trong quản lý COPD ổn định</vt:lpstr>
      <vt:lpstr>Các biện pháp không thuốc</vt:lpstr>
      <vt:lpstr>Tiêm phòng vắc xin</vt:lpstr>
      <vt:lpstr>Thuốc hỗ trợ cai thuốc lá</vt:lpstr>
      <vt:lpstr>THỜI GIAN ĐIỀU TRỊ VÀ ĐIỀU CHỈNH LIỀU VARENICLINE</vt:lpstr>
      <vt:lpstr>Điều trị bằng thuốc</vt:lpstr>
      <vt:lpstr>CÁC THUỐC GpQ</vt:lpstr>
      <vt:lpstr>PowerPoint Presentation</vt:lpstr>
      <vt:lpstr>CÁC THUỐC GpQ</vt:lpstr>
      <vt:lpstr>CORTICOIDE</vt:lpstr>
      <vt:lpstr>CORTICOIDE + CƯỜNG bETA2</vt:lpstr>
      <vt:lpstr>CÁC LỰA CHỌN THUỐC</vt:lpstr>
      <vt:lpstr>Thuốc giãn PQ tác dụng ngắn</vt:lpstr>
      <vt:lpstr>Thuốc giãn PQ tác dụng dài</vt:lpstr>
      <vt:lpstr>Thuốc phối hợp ICS/LABA</vt:lpstr>
      <vt:lpstr>Thực tế lựa chọn thuốc hiện nay</vt:lpstr>
      <vt:lpstr>Thực tế lựa chọn thuốc hiện nay</vt:lpstr>
      <vt:lpstr>THỰC TẾ LỰA CHỌN THUỐC HIỆN NAY</vt:lpstr>
      <vt:lpstr>Một số thay đổi trong cập nhật 2018 BYT</vt:lpstr>
      <vt:lpstr> Chẩn đoán định hướng áp dụng tại tuyến chưa được trang bị máy đo CNTK:  Khai thác kỹ tiền sử tiếp xúc với các yếu tố nguy cơ gây bệnh, thăm khám lâm sàng để tìm các dấu hiệu định hướng chẩn đoán:  − Bệnh hay gặp ở nam giới trên 40 tuổi.   − Tiền sử: hút thuốc lá, thuốc lào (bao gồm cả hút thuốc chủ động và thụ động).  - Ô nhiễm môi trường trong và ngoài nhà: khói bếp, khói, chất đốt, bụi nghề nghiệp (bụi hữu cơ, vô cơ), hơi, khí độc.  - Nhiễm khuẩn hô hấp tái diễn, lao phổi...  - Tăng tính phản ứng đường thở (hen phế quản hoặc viêm phế quản co thắt).  </vt:lpstr>
      <vt:lpstr>− Ho, khạc đờm kéo dài không do các bệnh phổi khác như lao phổi, giãn phế quản...: là triệu chứng thường gặp. Lúc đầu có thể chỉ có ho ngắt quãng, sau đó ho dai dẳng hoặc ho hàng ngày (ho kéo dài ít nhất 3 tháng trong 1 năm và trong 2 năm liên tiếp), ho khan hoặc ho có đờm, thường khạc đờm về buổi sáng. Ho đờm mủ là một trong các dấu hiệu của đợt cấp do bội nhiễm.  − Khó thở: tiến triển nặng dần theo thời gian, lúc đầu chỉ có khó thở khi gắng sức, sau đó khó thở cả khi nghỉ ngơi và khó thở liên tục. Bệnh nhân “phải gắng sức để thở”, “khó thở, nặng ngực”, “cảm giác thiếu không khí, hụt hơi” hoặc “thở hổn hển”, thở khò khè. Khó thở tăng lên khi gắng sức hoặc nhiễm trùng đường hô hấp.  − Các triệu chứng ho khạc đờm, khó thở dai dẳng và tiến triển nặng dần theo thời gian</vt:lpstr>
      <vt:lpstr>− Khám lâm sàng:  + Giai đoạn sớm của bệnh khám phổi có thể bình thường. Cần đo chức năng thông khí ở những đối tượng có yếu tố nguy cơ và có triệu chứng cơ năng gợi ý (ngay cả khi thăm khám bình thường) để chẩn đoán sớm BPTNMT. Nếu bệnh nhân có khí phế thũng có thể thấy lồng ngực hình thùng, gõ vang, rì rào phế nang giảm.  + Giai đoạn nặng hơn khám phổi thấy rì rào phế nang giảm, có thể có ran rít, ran ngáy, ran ẩm, ran nổ.  + Giai đoạn muộn có thể thấy những biểu hiện của suy hô hấp mạn tính: tím môi, tím đầu chi, thở nhanh, co kéo cơ hô hấp phụ, biểu hiện của suy tim phải (tĩnh mạch cổ nổi, phù 2 chân, gan to, phản hồi gan tĩnh mạch cổ dương tính).  Khi phát hiện bệnh nhân có các triệu chứng nghi ngờ BPTNMT như trên cần chuyển bệnh nhân đến các cơ sở y tế có đủ điều kiện (tuyến huyện, tuyến tỉnh hoặc tuyến trung ương…) để làm thêm các thăm dò chẩn đoán: đo chức năng thông khí, chụp X-quang phổi, điện tim... nhằm chẩn đoán xác định và loại trừ những nguyên nhân khác có triệu chứng lâm sàng giống BPTNMT.</vt:lpstr>
      <vt:lpstr>PowerPoint Presentation</vt:lpstr>
      <vt:lpstr>Điều trị oxy dài hạn cho BN COPD</vt:lpstr>
      <vt:lpstr>Các điều trị khác</vt:lpstr>
      <vt:lpstr>Phục hồi chức năng</vt:lpstr>
      <vt:lpstr>Tập ho chủ động</vt:lpstr>
      <vt:lpstr>tập thở chúm môi</vt:lpstr>
      <vt:lpstr>Tập thở cơ hoành</vt:lpstr>
      <vt:lpstr>Tập thở cơ hoành</vt:lpstr>
      <vt:lpstr>Theo dõi bệnh nhân</vt:lpstr>
      <vt:lpstr>Kết luận</vt:lpstr>
      <vt:lpstr>Kết luận</vt:lpstr>
      <vt:lpstr>Xin tr©n träng c¶m ¬n!</vt:lpstr>
      <vt:lpstr>Cách sử dụng bình evohaler</vt:lpstr>
      <vt:lpstr>Cách sử dung accuhaler</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HAINAMTELECOM</dc:creator>
  <cp:lastModifiedBy>AutoBVT</cp:lastModifiedBy>
  <cp:revision>299</cp:revision>
  <dcterms:created xsi:type="dcterms:W3CDTF">2006-08-16T00:00:00Z</dcterms:created>
  <dcterms:modified xsi:type="dcterms:W3CDTF">2018-10-26T08:53:35Z</dcterms:modified>
</cp:coreProperties>
</file>